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tags/tag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9.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0.xml" ContentType="application/vnd.openxmlformats-officedocument.presentationml.tags+xml"/>
  <Override PartName="/ppt/notesSlides/notesSlide71.xml" ContentType="application/vnd.openxmlformats-officedocument.presentationml.notesSlide+xml"/>
  <Override PartName="/ppt/tags/tag11.xml" ContentType="application/vnd.openxmlformats-officedocument.presentationml.tags+xml"/>
  <Override PartName="/ppt/notesSlides/notesSlide72.xml" ContentType="application/vnd.openxmlformats-officedocument.presentationml.notesSlide+xml"/>
  <Override PartName="/ppt/tags/tag12.xml" ContentType="application/vnd.openxmlformats-officedocument.presentationml.tags+xml"/>
  <Override PartName="/ppt/notesSlides/notesSlide73.xml" ContentType="application/vnd.openxmlformats-officedocument.presentationml.notesSlide+xml"/>
  <Override PartName="/ppt/tags/tag13.xml" ContentType="application/vnd.openxmlformats-officedocument.presentationml.tags+xml"/>
  <Override PartName="/ppt/notesSlides/notesSlide74.xml" ContentType="application/vnd.openxmlformats-officedocument.presentationml.notesSlide+xml"/>
  <Override PartName="/ppt/tags/tag14.xml" ContentType="application/vnd.openxmlformats-officedocument.presentationml.tags+xml"/>
  <Override PartName="/ppt/notesSlides/notesSlide75.xml" ContentType="application/vnd.openxmlformats-officedocument.presentationml.notesSlide+xml"/>
  <Override PartName="/ppt/tags/tag15.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6.xml" ContentType="application/vnd.openxmlformats-officedocument.presentationml.tags+xml"/>
  <Override PartName="/ppt/notesSlides/notesSlide81.xml" ContentType="application/vnd.openxmlformats-officedocument.presentationml.notesSlide+xml"/>
  <Override PartName="/ppt/tags/tag17.xml" ContentType="application/vnd.openxmlformats-officedocument.presentationml.tags+xml"/>
  <Override PartName="/ppt/notesSlides/notesSlide82.xml" ContentType="application/vnd.openxmlformats-officedocument.presentationml.notesSlide+xml"/>
  <Override PartName="/ppt/tags/tag18.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19.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20.xml" ContentType="application/vnd.openxmlformats-officedocument.presentationml.tags+xml"/>
  <Override PartName="/ppt/notesSlides/notesSlide91.xml" ContentType="application/vnd.openxmlformats-officedocument.presentationml.notesSlide+xml"/>
  <Override PartName="/ppt/tags/tag21.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770" r:id="rId3"/>
    <p:sldMasterId id="2147484783" r:id="rId4"/>
    <p:sldMasterId id="2147484797" r:id="rId5"/>
    <p:sldMasterId id="2147484810" r:id="rId6"/>
    <p:sldMasterId id="2147484823" r:id="rId7"/>
    <p:sldMasterId id="2147484836" r:id="rId8"/>
    <p:sldMasterId id="2147484849" r:id="rId9"/>
    <p:sldMasterId id="2147484863" r:id="rId10"/>
    <p:sldMasterId id="2147484878" r:id="rId11"/>
  </p:sldMasterIdLst>
  <p:notesMasterIdLst>
    <p:notesMasterId r:id="rId141"/>
  </p:notesMasterIdLst>
  <p:handoutMasterIdLst>
    <p:handoutMasterId r:id="rId142"/>
  </p:handoutMasterIdLst>
  <p:sldIdLst>
    <p:sldId id="1649" r:id="rId12"/>
    <p:sldId id="1650" r:id="rId13"/>
    <p:sldId id="1606" r:id="rId14"/>
    <p:sldId id="1766" r:id="rId15"/>
    <p:sldId id="1610" r:id="rId16"/>
    <p:sldId id="1651" r:id="rId17"/>
    <p:sldId id="1652" r:id="rId18"/>
    <p:sldId id="1653" r:id="rId19"/>
    <p:sldId id="1533" r:id="rId20"/>
    <p:sldId id="1654" r:id="rId21"/>
    <p:sldId id="1611" r:id="rId22"/>
    <p:sldId id="1675" r:id="rId23"/>
    <p:sldId id="1472" r:id="rId24"/>
    <p:sldId id="1473" r:id="rId25"/>
    <p:sldId id="1662" r:id="rId26"/>
    <p:sldId id="1656" r:id="rId27"/>
    <p:sldId id="1657" r:id="rId28"/>
    <p:sldId id="1658" r:id="rId29"/>
    <p:sldId id="1613" r:id="rId30"/>
    <p:sldId id="1659" r:id="rId31"/>
    <p:sldId id="1660" r:id="rId32"/>
    <p:sldId id="1661" r:id="rId33"/>
    <p:sldId id="1689" r:id="rId34"/>
    <p:sldId id="1614" r:id="rId35"/>
    <p:sldId id="1527" r:id="rId36"/>
    <p:sldId id="1615" r:id="rId37"/>
    <p:sldId id="1755" r:id="rId38"/>
    <p:sldId id="1617" r:id="rId39"/>
    <p:sldId id="1618" r:id="rId40"/>
    <p:sldId id="1425" r:id="rId41"/>
    <p:sldId id="1756" r:id="rId42"/>
    <p:sldId id="1757" r:id="rId43"/>
    <p:sldId id="1758" r:id="rId44"/>
    <p:sldId id="1759" r:id="rId45"/>
    <p:sldId id="1555" r:id="rId46"/>
    <p:sldId id="1690" r:id="rId47"/>
    <p:sldId id="1691" r:id="rId48"/>
    <p:sldId id="1550" r:id="rId49"/>
    <p:sldId id="1718" r:id="rId50"/>
    <p:sldId id="1622" r:id="rId51"/>
    <p:sldId id="1768" r:id="rId52"/>
    <p:sldId id="1528" r:id="rId53"/>
    <p:sldId id="1624" r:id="rId54"/>
    <p:sldId id="1693" r:id="rId55"/>
    <p:sldId id="1625" r:id="rId56"/>
    <p:sldId id="1626" r:id="rId57"/>
    <p:sldId id="1494" r:id="rId58"/>
    <p:sldId id="1504" r:id="rId59"/>
    <p:sldId id="1505" r:id="rId60"/>
    <p:sldId id="1500" r:id="rId61"/>
    <p:sldId id="1502" r:id="rId62"/>
    <p:sldId id="1506" r:id="rId63"/>
    <p:sldId id="1507" r:id="rId64"/>
    <p:sldId id="1509" r:id="rId65"/>
    <p:sldId id="1510" r:id="rId66"/>
    <p:sldId id="1512" r:id="rId67"/>
    <p:sldId id="1663" r:id="rId68"/>
    <p:sldId id="1664" r:id="rId69"/>
    <p:sldId id="1665" r:id="rId70"/>
    <p:sldId id="1666" r:id="rId71"/>
    <p:sldId id="1667" r:id="rId72"/>
    <p:sldId id="1668" r:id="rId73"/>
    <p:sldId id="1669" r:id="rId74"/>
    <p:sldId id="1670" r:id="rId75"/>
    <p:sldId id="1671" r:id="rId76"/>
    <p:sldId id="1672" r:id="rId77"/>
    <p:sldId id="1676" r:id="rId78"/>
    <p:sldId id="1677" r:id="rId79"/>
    <p:sldId id="1694" r:id="rId80"/>
    <p:sldId id="1697" r:id="rId81"/>
    <p:sldId id="1698" r:id="rId82"/>
    <p:sldId id="1699" r:id="rId83"/>
    <p:sldId id="1767" r:id="rId84"/>
    <p:sldId id="1712" r:id="rId85"/>
    <p:sldId id="1719" r:id="rId86"/>
    <p:sldId id="1722" r:id="rId87"/>
    <p:sldId id="1723" r:id="rId88"/>
    <p:sldId id="1724" r:id="rId89"/>
    <p:sldId id="1674" r:id="rId90"/>
    <p:sldId id="1530" r:id="rId91"/>
    <p:sldId id="1572" r:id="rId92"/>
    <p:sldId id="1578" r:id="rId93"/>
    <p:sldId id="1575" r:id="rId94"/>
    <p:sldId id="1630" r:id="rId95"/>
    <p:sldId id="1631" r:id="rId96"/>
    <p:sldId id="1678" r:id="rId97"/>
    <p:sldId id="1633" r:id="rId98"/>
    <p:sldId id="1634" r:id="rId99"/>
    <p:sldId id="1635" r:id="rId100"/>
    <p:sldId id="1636" r:id="rId101"/>
    <p:sldId id="2001" r:id="rId102"/>
    <p:sldId id="1637" r:id="rId103"/>
    <p:sldId id="1679" r:id="rId104"/>
    <p:sldId id="1763" r:id="rId105"/>
    <p:sldId id="1681" r:id="rId106"/>
    <p:sldId id="1761" r:id="rId107"/>
    <p:sldId id="1762" r:id="rId108"/>
    <p:sldId id="1529" r:id="rId109"/>
    <p:sldId id="2002" r:id="rId110"/>
    <p:sldId id="1682" r:id="rId111"/>
    <p:sldId id="1852" r:id="rId112"/>
    <p:sldId id="1853" r:id="rId113"/>
    <p:sldId id="1727" r:id="rId114"/>
    <p:sldId id="2003" r:id="rId115"/>
    <p:sldId id="2004" r:id="rId116"/>
    <p:sldId id="1730" r:id="rId117"/>
    <p:sldId id="1749" r:id="rId118"/>
    <p:sldId id="1746" r:id="rId119"/>
    <p:sldId id="1747" r:id="rId120"/>
    <p:sldId id="1748" r:id="rId121"/>
    <p:sldId id="1733" r:id="rId122"/>
    <p:sldId id="1732" r:id="rId123"/>
    <p:sldId id="1734" r:id="rId124"/>
    <p:sldId id="1735" r:id="rId125"/>
    <p:sldId id="1736" r:id="rId126"/>
    <p:sldId id="1737" r:id="rId127"/>
    <p:sldId id="1738" r:id="rId128"/>
    <p:sldId id="1739" r:id="rId129"/>
    <p:sldId id="1740" r:id="rId130"/>
    <p:sldId id="1741" r:id="rId131"/>
    <p:sldId id="1742" r:id="rId132"/>
    <p:sldId id="1743" r:id="rId133"/>
    <p:sldId id="1744" r:id="rId134"/>
    <p:sldId id="1605" r:id="rId135"/>
    <p:sldId id="2000" r:id="rId136"/>
    <p:sldId id="1764" r:id="rId137"/>
    <p:sldId id="1765" r:id="rId138"/>
    <p:sldId id="1686" r:id="rId139"/>
    <p:sldId id="1750" r:id="rId140"/>
  </p:sldIdLst>
  <p:sldSz cx="9144000" cy="6858000" type="screen4x3"/>
  <p:notesSz cx="6858000" cy="9144000"/>
  <p:defaultTextStyle>
    <a:defPPr>
      <a:defRPr lang="en-US"/>
    </a:defPPr>
    <a:lvl1pPr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EEEEEE"/>
    <a:srgbClr val="CCCCFF"/>
    <a:srgbClr val="FFCCFF"/>
    <a:srgbClr val="FFFFCC"/>
    <a:srgbClr val="00AC4E"/>
    <a:srgbClr val="FFFF0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22871" autoAdjust="0"/>
    <p:restoredTop sz="94614" autoAdjust="0"/>
  </p:normalViewPr>
  <p:slideViewPr>
    <p:cSldViewPr>
      <p:cViewPr>
        <p:scale>
          <a:sx n="90" d="100"/>
          <a:sy n="90" d="100"/>
        </p:scale>
        <p:origin x="1236" y="5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130" d="100"/>
        <a:sy n="130" d="100"/>
      </p:scale>
      <p:origin x="0" y="-429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viewProps" Target="viewProps.xml"/></Relationships>
</file>

<file path=ppt/_rels/viewProps.xml.rels><?xml version="1.0" encoding="UTF-8" standalone="yes"?>
<Relationships xmlns="http://schemas.openxmlformats.org/package/2006/relationships"><Relationship Id="rId8" Type="http://schemas.openxmlformats.org/officeDocument/2006/relationships/slide" Target="slides/slide101.xml"/><Relationship Id="rId3" Type="http://schemas.openxmlformats.org/officeDocument/2006/relationships/slide" Target="slides/slide88.xml"/><Relationship Id="rId7" Type="http://schemas.openxmlformats.org/officeDocument/2006/relationships/slide" Target="slides/slide100.xml"/><Relationship Id="rId12" Type="http://schemas.openxmlformats.org/officeDocument/2006/relationships/slide" Target="slides/slide127.xml"/><Relationship Id="rId2" Type="http://schemas.openxmlformats.org/officeDocument/2006/relationships/slide" Target="slides/slide75.xml"/><Relationship Id="rId1" Type="http://schemas.openxmlformats.org/officeDocument/2006/relationships/slide" Target="slides/slide69.xml"/><Relationship Id="rId6" Type="http://schemas.openxmlformats.org/officeDocument/2006/relationships/slide" Target="slides/slide92.xml"/><Relationship Id="rId11" Type="http://schemas.openxmlformats.org/officeDocument/2006/relationships/slide" Target="slides/slide126.xml"/><Relationship Id="rId5" Type="http://schemas.openxmlformats.org/officeDocument/2006/relationships/slide" Target="slides/slide90.xml"/><Relationship Id="rId10" Type="http://schemas.openxmlformats.org/officeDocument/2006/relationships/slide" Target="slides/slide106.xml"/><Relationship Id="rId4" Type="http://schemas.openxmlformats.org/officeDocument/2006/relationships/slide" Target="slides/slide89.xml"/><Relationship Id="rId9"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cs typeface="+mn-cs"/>
              </a:defRPr>
            </a:lvl1pPr>
          </a:lstStyle>
          <a:p>
            <a:pPr>
              <a:defRPr/>
            </a:pPr>
            <a:endParaRPr lang="en-US"/>
          </a:p>
        </p:txBody>
      </p:sp>
      <p:sp>
        <p:nvSpPr>
          <p:cNvPr id="1607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cs typeface="+mn-cs"/>
              </a:defRPr>
            </a:lvl1pPr>
          </a:lstStyle>
          <a:p>
            <a:pPr>
              <a:defRPr/>
            </a:pPr>
            <a:endParaRPr lang="en-US"/>
          </a:p>
        </p:txBody>
      </p:sp>
      <p:sp>
        <p:nvSpPr>
          <p:cNvPr id="1607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cs typeface="+mn-cs"/>
              </a:defRPr>
            </a:lvl1pPr>
          </a:lstStyle>
          <a:p>
            <a:pPr>
              <a:defRPr/>
            </a:pPr>
            <a:endParaRPr lang="en-US"/>
          </a:p>
        </p:txBody>
      </p:sp>
      <p:sp>
        <p:nvSpPr>
          <p:cNvPr id="1607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3C00B43D-F9D1-4F18-90F6-DF8FCC12224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cs typeface="+mn-cs"/>
              </a:defRPr>
            </a:lvl1pPr>
          </a:lstStyle>
          <a:p>
            <a:pPr>
              <a:defRPr/>
            </a:pPr>
            <a:endParaRPr lang="en-US"/>
          </a:p>
        </p:txBody>
      </p:sp>
      <p:sp>
        <p:nvSpPr>
          <p:cNvPr id="100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F7ACB883-BD9C-477A-B4D4-DF6A7A145A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B80E2BF-A1FD-4421-80F6-1A87FE8DEE7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endParaRPr lang="en-US" altLang="en-US"/>
          </a:p>
        </p:txBody>
      </p:sp>
    </p:spTree>
    <p:extLst>
      <p:ext uri="{BB962C8B-B14F-4D97-AF65-F5344CB8AC3E}">
        <p14:creationId xmlns:p14="http://schemas.microsoft.com/office/powerpoint/2010/main" val="122678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7CDDD9AB-613B-49EC-BC5E-9BDF88933228}" type="slidenum">
              <a:rPr lang="en-US" altLang="en-US" sz="1200" b="0"/>
              <a:pPr algn="r" eaLnBrk="1" hangingPunct="1"/>
              <a:t>16</a:t>
            </a:fld>
            <a:endParaRPr lang="en-US" altLang="en-US" sz="1200" b="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CD23C630-88D3-4F97-B8A0-717E7A6D6444}" type="slidenum">
              <a:rPr lang="en-US" smtClean="0"/>
              <a:pPr/>
              <a:t>115</a:t>
            </a:fld>
            <a:endParaRPr lang="en-US"/>
          </a:p>
        </p:txBody>
      </p:sp>
      <p:sp>
        <p:nvSpPr>
          <p:cNvPr id="555011" name="Rectangle 2"/>
          <p:cNvSpPr>
            <a:spLocks noGrp="1" noRot="1" noChangeAspect="1" noChangeArrowheads="1" noTextEdit="1"/>
          </p:cNvSpPr>
          <p:nvPr>
            <p:ph type="sldImg"/>
          </p:nvPr>
        </p:nvSpPr>
        <p:spPr>
          <a:xfrm>
            <a:off x="1195388" y="685800"/>
            <a:ext cx="4500562" cy="3375025"/>
          </a:xfrm>
          <a:ln w="12700" cap="flat">
            <a:solidFill>
              <a:schemeClr val="tx1"/>
            </a:solidFill>
          </a:ln>
        </p:spPr>
      </p:sp>
      <p:sp>
        <p:nvSpPr>
          <p:cNvPr id="555012" name="Rectangle 3"/>
          <p:cNvSpPr>
            <a:spLocks noGrp="1" noChangeArrowheads="1"/>
          </p:cNvSpPr>
          <p:nvPr>
            <p:ph type="body" idx="1"/>
          </p:nvPr>
        </p:nvSpPr>
        <p:spPr>
          <a:xfrm>
            <a:off x="912813" y="4344988"/>
            <a:ext cx="5032375" cy="4081462"/>
          </a:xfrm>
          <a:noFill/>
          <a:ln/>
        </p:spPr>
        <p:txBody>
          <a:bodyPr lIns="92075" tIns="46038" rIns="92075" bIns="46038"/>
          <a:lstStyle/>
          <a:p>
            <a:pPr eaLnBrk="1" hangingPunct="1"/>
            <a:r>
              <a:rPr lang="en-US" sz="1600"/>
              <a:t>- The Buibui strain of </a:t>
            </a:r>
            <a:r>
              <a:rPr lang="en-US" sz="1600" i="1"/>
              <a:t>Btj</a:t>
            </a:r>
            <a:r>
              <a:rPr lang="en-US" sz="1600"/>
              <a:t> is a facultative pathogen and can be easily mass produced.</a:t>
            </a:r>
          </a:p>
          <a:p>
            <a:pPr eaLnBrk="1" hangingPunct="1"/>
            <a:r>
              <a:rPr lang="en-US" sz="1600"/>
              <a:t>- It is scarab-specific, and</a:t>
            </a:r>
          </a:p>
          <a:p>
            <a:pPr eaLnBrk="1" hangingPunct="1"/>
            <a:r>
              <a:rPr lang="en-US" sz="1600"/>
              <a:t>- highly toxic to young G. </a:t>
            </a:r>
          </a:p>
          <a:p>
            <a:pPr eaLnBrk="1" hangingPunct="1"/>
            <a:r>
              <a:rPr lang="en-US" sz="1600"/>
              <a:t>- </a:t>
            </a:r>
            <a:r>
              <a:rPr lang="en-US" sz="1600" i="1"/>
              <a:t>Btj</a:t>
            </a:r>
            <a:r>
              <a:rPr lang="en-US" sz="1600"/>
              <a:t> works like other </a:t>
            </a:r>
            <a:r>
              <a:rPr lang="en-US" sz="1600" i="1"/>
              <a:t>Bt</a:t>
            </a:r>
            <a:r>
              <a:rPr lang="en-US" sz="1600"/>
              <a:t> strains.  Its vegetative cells produce a spore and a toxin crystallized in the parasporal body.  When ingested by a susceptible host, the toxin binds to the midgut epithelium and causes a disruption of the cell permeability, that results in lysis of the cell and ultimately causes a septicemia. </a:t>
            </a:r>
          </a:p>
        </p:txBody>
      </p:sp>
    </p:spTree>
    <p:extLst>
      <p:ext uri="{BB962C8B-B14F-4D97-AF65-F5344CB8AC3E}">
        <p14:creationId xmlns:p14="http://schemas.microsoft.com/office/powerpoint/2010/main" val="13164308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CD23C630-88D3-4F97-B8A0-717E7A6D6444}" type="slidenum">
              <a:rPr lang="en-US" smtClean="0"/>
              <a:pPr/>
              <a:t>116</a:t>
            </a:fld>
            <a:endParaRPr lang="en-US"/>
          </a:p>
        </p:txBody>
      </p:sp>
      <p:sp>
        <p:nvSpPr>
          <p:cNvPr id="555011" name="Rectangle 2"/>
          <p:cNvSpPr>
            <a:spLocks noGrp="1" noRot="1" noChangeAspect="1" noChangeArrowheads="1" noTextEdit="1"/>
          </p:cNvSpPr>
          <p:nvPr>
            <p:ph type="sldImg"/>
          </p:nvPr>
        </p:nvSpPr>
        <p:spPr>
          <a:xfrm>
            <a:off x="1195388" y="685800"/>
            <a:ext cx="4500562" cy="3375025"/>
          </a:xfrm>
          <a:ln w="12700" cap="flat">
            <a:solidFill>
              <a:schemeClr val="tx1"/>
            </a:solidFill>
          </a:ln>
        </p:spPr>
      </p:sp>
      <p:sp>
        <p:nvSpPr>
          <p:cNvPr id="555012" name="Rectangle 3"/>
          <p:cNvSpPr>
            <a:spLocks noGrp="1" noChangeArrowheads="1"/>
          </p:cNvSpPr>
          <p:nvPr>
            <p:ph type="body" idx="1"/>
          </p:nvPr>
        </p:nvSpPr>
        <p:spPr>
          <a:xfrm>
            <a:off x="912813" y="4344988"/>
            <a:ext cx="5032375" cy="4081462"/>
          </a:xfrm>
          <a:noFill/>
          <a:ln/>
        </p:spPr>
        <p:txBody>
          <a:bodyPr lIns="92075" tIns="46038" rIns="92075" bIns="46038"/>
          <a:lstStyle/>
          <a:p>
            <a:pPr eaLnBrk="1" hangingPunct="1"/>
            <a:r>
              <a:rPr lang="en-US" sz="1600"/>
              <a:t>- The Buibui strain of </a:t>
            </a:r>
            <a:r>
              <a:rPr lang="en-US" sz="1600" i="1"/>
              <a:t>Btj</a:t>
            </a:r>
            <a:r>
              <a:rPr lang="en-US" sz="1600"/>
              <a:t> is a facultative pathogen and can be easily mass produced.</a:t>
            </a:r>
          </a:p>
          <a:p>
            <a:pPr eaLnBrk="1" hangingPunct="1"/>
            <a:r>
              <a:rPr lang="en-US" sz="1600"/>
              <a:t>- It is scarab-specific, and</a:t>
            </a:r>
          </a:p>
          <a:p>
            <a:pPr eaLnBrk="1" hangingPunct="1"/>
            <a:r>
              <a:rPr lang="en-US" sz="1600"/>
              <a:t>- highly toxic to young G. </a:t>
            </a:r>
          </a:p>
          <a:p>
            <a:pPr eaLnBrk="1" hangingPunct="1"/>
            <a:r>
              <a:rPr lang="en-US" sz="1600"/>
              <a:t>- </a:t>
            </a:r>
            <a:r>
              <a:rPr lang="en-US" sz="1600" i="1"/>
              <a:t>Btj</a:t>
            </a:r>
            <a:r>
              <a:rPr lang="en-US" sz="1600"/>
              <a:t> works like other </a:t>
            </a:r>
            <a:r>
              <a:rPr lang="en-US" sz="1600" i="1"/>
              <a:t>Bt</a:t>
            </a:r>
            <a:r>
              <a:rPr lang="en-US" sz="1600"/>
              <a:t> strains.  Its vegetative cells produce a spore and a toxin crystallized in the parasporal body.  When ingested by a susceptible host, the toxin binds to the midgut epithelium and causes a disruption of the cell permeability, that results in lysis of the cell and ultimately causes a septicemia. </a:t>
            </a:r>
          </a:p>
        </p:txBody>
      </p:sp>
    </p:spTree>
    <p:extLst>
      <p:ext uri="{BB962C8B-B14F-4D97-AF65-F5344CB8AC3E}">
        <p14:creationId xmlns:p14="http://schemas.microsoft.com/office/powerpoint/2010/main" val="14700887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CD23C630-88D3-4F97-B8A0-717E7A6D6444}" type="slidenum">
              <a:rPr lang="en-US" smtClean="0"/>
              <a:pPr/>
              <a:t>117</a:t>
            </a:fld>
            <a:endParaRPr lang="en-US"/>
          </a:p>
        </p:txBody>
      </p:sp>
      <p:sp>
        <p:nvSpPr>
          <p:cNvPr id="555011" name="Rectangle 2"/>
          <p:cNvSpPr>
            <a:spLocks noGrp="1" noRot="1" noChangeAspect="1" noChangeArrowheads="1" noTextEdit="1"/>
          </p:cNvSpPr>
          <p:nvPr>
            <p:ph type="sldImg"/>
          </p:nvPr>
        </p:nvSpPr>
        <p:spPr>
          <a:xfrm>
            <a:off x="1195388" y="685800"/>
            <a:ext cx="4500562" cy="3375025"/>
          </a:xfrm>
          <a:ln w="12700" cap="flat">
            <a:solidFill>
              <a:schemeClr val="tx1"/>
            </a:solidFill>
          </a:ln>
        </p:spPr>
      </p:sp>
      <p:sp>
        <p:nvSpPr>
          <p:cNvPr id="555012" name="Rectangle 3"/>
          <p:cNvSpPr>
            <a:spLocks noGrp="1" noChangeArrowheads="1"/>
          </p:cNvSpPr>
          <p:nvPr>
            <p:ph type="body" idx="1"/>
          </p:nvPr>
        </p:nvSpPr>
        <p:spPr>
          <a:xfrm>
            <a:off x="912813" y="4344988"/>
            <a:ext cx="5032375" cy="4081462"/>
          </a:xfrm>
          <a:noFill/>
          <a:ln/>
        </p:spPr>
        <p:txBody>
          <a:bodyPr lIns="92075" tIns="46038" rIns="92075" bIns="46038"/>
          <a:lstStyle/>
          <a:p>
            <a:pPr eaLnBrk="1" hangingPunct="1"/>
            <a:r>
              <a:rPr lang="en-US" sz="1600"/>
              <a:t>- The Buibui strain of </a:t>
            </a:r>
            <a:r>
              <a:rPr lang="en-US" sz="1600" i="1"/>
              <a:t>Btj</a:t>
            </a:r>
            <a:r>
              <a:rPr lang="en-US" sz="1600"/>
              <a:t> is a facultative pathogen and can be easily mass produced.</a:t>
            </a:r>
          </a:p>
          <a:p>
            <a:pPr eaLnBrk="1" hangingPunct="1"/>
            <a:r>
              <a:rPr lang="en-US" sz="1600"/>
              <a:t>- It is scarab-specific, and</a:t>
            </a:r>
          </a:p>
          <a:p>
            <a:pPr eaLnBrk="1" hangingPunct="1"/>
            <a:r>
              <a:rPr lang="en-US" sz="1600"/>
              <a:t>- highly toxic to young G. </a:t>
            </a:r>
          </a:p>
          <a:p>
            <a:pPr eaLnBrk="1" hangingPunct="1"/>
            <a:r>
              <a:rPr lang="en-US" sz="1600"/>
              <a:t>- </a:t>
            </a:r>
            <a:r>
              <a:rPr lang="en-US" sz="1600" i="1"/>
              <a:t>Btj</a:t>
            </a:r>
            <a:r>
              <a:rPr lang="en-US" sz="1600"/>
              <a:t> works like other </a:t>
            </a:r>
            <a:r>
              <a:rPr lang="en-US" sz="1600" i="1"/>
              <a:t>Bt</a:t>
            </a:r>
            <a:r>
              <a:rPr lang="en-US" sz="1600"/>
              <a:t> strains.  Its vegetative cells produce a spore and a toxin crystallized in the parasporal body.  When ingested by a susceptible host, the toxin binds to the midgut epithelium and causes a disruption of the cell permeability, that results in lysis of the cell and ultimately causes a septicemia. </a:t>
            </a:r>
          </a:p>
        </p:txBody>
      </p:sp>
    </p:spTree>
    <p:extLst>
      <p:ext uri="{BB962C8B-B14F-4D97-AF65-F5344CB8AC3E}">
        <p14:creationId xmlns:p14="http://schemas.microsoft.com/office/powerpoint/2010/main" val="18960656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17845827-0324-46F3-BBC2-027EEFF38952}" type="slidenum">
              <a:rPr lang="en-US" altLang="en-US" sz="1200">
                <a:solidFill>
                  <a:srgbClr val="000000"/>
                </a:solidFill>
              </a:rPr>
              <a:pPr algn="r" eaLnBrk="1" hangingPunct="1"/>
              <a:t>118</a:t>
            </a:fld>
            <a:endParaRPr lang="en-US" altLang="en-US" sz="1200">
              <a:solidFill>
                <a:srgbClr val="000000"/>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330439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17845827-0324-46F3-BBC2-027EEFF38952}" type="slidenum">
              <a:rPr lang="en-US" altLang="en-US" sz="1200">
                <a:solidFill>
                  <a:srgbClr val="000000"/>
                </a:solidFill>
              </a:rPr>
              <a:pPr algn="r" eaLnBrk="1" hangingPunct="1"/>
              <a:t>119</a:t>
            </a:fld>
            <a:endParaRPr lang="en-US" altLang="en-US" sz="1200">
              <a:solidFill>
                <a:srgbClr val="000000"/>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51002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CD23C630-88D3-4F97-B8A0-717E7A6D6444}" type="slidenum">
              <a:rPr lang="en-US" smtClean="0"/>
              <a:pPr/>
              <a:t>120</a:t>
            </a:fld>
            <a:endParaRPr lang="en-US"/>
          </a:p>
        </p:txBody>
      </p:sp>
      <p:sp>
        <p:nvSpPr>
          <p:cNvPr id="555011" name="Rectangle 2"/>
          <p:cNvSpPr>
            <a:spLocks noGrp="1" noRot="1" noChangeAspect="1" noChangeArrowheads="1" noTextEdit="1"/>
          </p:cNvSpPr>
          <p:nvPr>
            <p:ph type="sldImg"/>
          </p:nvPr>
        </p:nvSpPr>
        <p:spPr>
          <a:xfrm>
            <a:off x="1195388" y="685800"/>
            <a:ext cx="4500562" cy="3375025"/>
          </a:xfrm>
          <a:ln w="12700" cap="flat">
            <a:solidFill>
              <a:schemeClr val="tx1"/>
            </a:solidFill>
          </a:ln>
        </p:spPr>
      </p:sp>
      <p:sp>
        <p:nvSpPr>
          <p:cNvPr id="555012" name="Rectangle 3"/>
          <p:cNvSpPr>
            <a:spLocks noGrp="1" noChangeArrowheads="1"/>
          </p:cNvSpPr>
          <p:nvPr>
            <p:ph type="body" idx="1"/>
          </p:nvPr>
        </p:nvSpPr>
        <p:spPr>
          <a:xfrm>
            <a:off x="912813" y="4344988"/>
            <a:ext cx="5032375" cy="4081462"/>
          </a:xfrm>
          <a:noFill/>
          <a:ln/>
        </p:spPr>
        <p:txBody>
          <a:bodyPr lIns="92075" tIns="46038" rIns="92075" bIns="46038"/>
          <a:lstStyle/>
          <a:p>
            <a:pPr eaLnBrk="1" hangingPunct="1"/>
            <a:r>
              <a:rPr lang="en-US" sz="1600"/>
              <a:t>- The Buibui strain of </a:t>
            </a:r>
            <a:r>
              <a:rPr lang="en-US" sz="1600" i="1"/>
              <a:t>Btj</a:t>
            </a:r>
            <a:r>
              <a:rPr lang="en-US" sz="1600"/>
              <a:t> is a facultative pathogen and can be easily mass produced.</a:t>
            </a:r>
          </a:p>
          <a:p>
            <a:pPr eaLnBrk="1" hangingPunct="1"/>
            <a:r>
              <a:rPr lang="en-US" sz="1600"/>
              <a:t>- It is scarab-specific, and</a:t>
            </a:r>
          </a:p>
          <a:p>
            <a:pPr eaLnBrk="1" hangingPunct="1"/>
            <a:r>
              <a:rPr lang="en-US" sz="1600"/>
              <a:t>- highly toxic to young G. </a:t>
            </a:r>
          </a:p>
          <a:p>
            <a:pPr eaLnBrk="1" hangingPunct="1"/>
            <a:r>
              <a:rPr lang="en-US" sz="1600"/>
              <a:t>- </a:t>
            </a:r>
            <a:r>
              <a:rPr lang="en-US" sz="1600" i="1"/>
              <a:t>Btj</a:t>
            </a:r>
            <a:r>
              <a:rPr lang="en-US" sz="1600"/>
              <a:t> works like other </a:t>
            </a:r>
            <a:r>
              <a:rPr lang="en-US" sz="1600" i="1"/>
              <a:t>Bt</a:t>
            </a:r>
            <a:r>
              <a:rPr lang="en-US" sz="1600"/>
              <a:t> strains.  Its vegetative cells produce a spore and a toxin crystallized in the parasporal body.  When ingested by a susceptible host, the toxin binds to the midgut epithelium and causes a disruption of the cell permeability, that results in lysis of the cell and ultimately causes a septicemia. </a:t>
            </a:r>
          </a:p>
        </p:txBody>
      </p:sp>
    </p:spTree>
    <p:extLst>
      <p:ext uri="{BB962C8B-B14F-4D97-AF65-F5344CB8AC3E}">
        <p14:creationId xmlns:p14="http://schemas.microsoft.com/office/powerpoint/2010/main" val="6647731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p>
            <a:fld id="{F0D626B9-C0C4-4784-8787-11C55CEAA01C}" type="slidenum">
              <a:rPr lang="en-US" smtClean="0"/>
              <a:pPr/>
              <a:t>121</a:t>
            </a:fld>
            <a:endParaRPr lang="en-US"/>
          </a:p>
        </p:txBody>
      </p:sp>
      <p:sp>
        <p:nvSpPr>
          <p:cNvPr id="558083" name="Rectangle 2"/>
          <p:cNvSpPr>
            <a:spLocks noGrp="1" noRot="1" noChangeAspect="1" noChangeArrowheads="1" noTextEdit="1"/>
          </p:cNvSpPr>
          <p:nvPr>
            <p:ph type="sldImg"/>
          </p:nvPr>
        </p:nvSpPr>
        <p:spPr>
          <a:xfrm>
            <a:off x="1152525" y="692150"/>
            <a:ext cx="4554538" cy="3416300"/>
          </a:xfrm>
          <a:solidFill>
            <a:srgbClr val="FFFFFF"/>
          </a:solidFill>
          <a:ln w="12700" cap="flat">
            <a:solidFill>
              <a:schemeClr val="tx1"/>
            </a:solidFill>
          </a:ln>
        </p:spPr>
      </p:sp>
      <p:sp>
        <p:nvSpPr>
          <p:cNvPr id="558084" name="Rectangle 3"/>
          <p:cNvSpPr>
            <a:spLocks noGrp="1" noChangeArrowheads="1"/>
          </p:cNvSpPr>
          <p:nvPr>
            <p:ph type="body" idx="1"/>
          </p:nvPr>
        </p:nvSpPr>
        <p:spPr>
          <a:xfrm>
            <a:off x="912813" y="4343400"/>
            <a:ext cx="5032375" cy="4114800"/>
          </a:xfrm>
          <a:noFill/>
          <a:ln/>
        </p:spPr>
        <p:txBody>
          <a:bodyPr lIns="90488" tIns="44450" rIns="90488" bIns="44450"/>
          <a:lstStyle/>
          <a:p>
            <a:pPr eaLnBrk="1" hangingPunct="1"/>
            <a:endParaRPr lang="en-US" sz="1600"/>
          </a:p>
        </p:txBody>
      </p:sp>
    </p:spTree>
    <p:extLst>
      <p:ext uri="{BB962C8B-B14F-4D97-AF65-F5344CB8AC3E}">
        <p14:creationId xmlns:p14="http://schemas.microsoft.com/office/powerpoint/2010/main" val="379370312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F2463A87-75AC-44AE-809B-C34CA24C7354}" type="slidenum">
              <a:rPr lang="en-US" altLang="en-US" sz="1200">
                <a:solidFill>
                  <a:srgbClr val="000000"/>
                </a:solidFill>
              </a:rPr>
              <a:pPr algn="r" eaLnBrk="1" hangingPunct="1"/>
              <a:t>123</a:t>
            </a:fld>
            <a:endParaRPr lang="en-US" altLang="en-US" sz="1200">
              <a:solidFill>
                <a:srgbClr val="000000"/>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804400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7559A8-E2C8-4D7A-B00C-97D782172C0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871417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7559A8-E2C8-4D7A-B00C-97D782172C0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2885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Deleted comma after last bullet – not a complete sentence</a:t>
            </a:r>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9B57D758-ADAF-41B2-B8C5-A455EFCEC4AE}" type="slidenum">
              <a:rPr lang="en-US" altLang="en-US" sz="1200" b="0"/>
              <a:pPr eaLnBrk="1" hangingPunct="1"/>
              <a:t>18</a:t>
            </a:fld>
            <a:endParaRPr lang="en-US" altLang="en-US" sz="12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 find, and always have found gut feeling-wise, these values a bit extreme.  Based on Olga’s greenhouse data, the 10/ft2 for Poa might be just a bit too low, but the 160 for creepers is clearly too high.  Olga’s data suggest that it takes about 3-4 times as many in creepers as in Poa.</a:t>
            </a:r>
          </a:p>
        </p:txBody>
      </p:sp>
      <p:sp>
        <p:nvSpPr>
          <p:cNvPr id="370692"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64F0E1B8-6F88-49F1-BF91-4A0EDAD10A20}" type="slidenum">
              <a:rPr lang="en-US" altLang="en-US" sz="1200" b="0"/>
              <a:pPr eaLnBrk="1" hangingPunct="1"/>
              <a:t>19</a:t>
            </a:fld>
            <a:endParaRPr lang="en-US" altLang="en-US" sz="12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Bottom to 20 pt</a:t>
            </a:r>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2AB388A9-EDA0-43D0-A7D2-9CB4EB86D22A}" type="slidenum">
              <a:rPr lang="en-US" altLang="en-US" sz="1200" b="0"/>
              <a:pPr eaLnBrk="1" hangingPunct="1"/>
              <a:t>20</a:t>
            </a:fld>
            <a:endParaRPr lang="en-US" altLang="en-US" sz="1200"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A7301850-5D2F-4EDE-A803-1E621CF658C5}" type="slidenum">
              <a:rPr lang="en-US" altLang="en-US" sz="1200" b="0"/>
              <a:pPr eaLnBrk="1" hangingPunct="1"/>
              <a:t>21</a:t>
            </a:fld>
            <a:endParaRPr lang="en-US" altLang="en-US" sz="12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Rearrange to make graph as big as possible.  Was just too small.</a:t>
            </a:r>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43CF926F-FB23-4EC4-B33A-5EADC14294DA}" type="slidenum">
              <a:rPr lang="en-US" altLang="en-US" sz="1200" b="0"/>
              <a:pPr eaLnBrk="1" hangingPunct="1"/>
              <a:t>22</a:t>
            </a:fld>
            <a:endParaRPr lang="en-US" altLang="en-US" sz="1200"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 title on y-axis</a:t>
            </a:r>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A5E169E1-45FE-4F7B-8C3D-32731A8D3F29}" type="slidenum">
              <a:rPr lang="en-US" altLang="en-US" sz="1200" b="0"/>
              <a:pPr eaLnBrk="1" hangingPunct="1"/>
              <a:t>23</a:t>
            </a:fld>
            <a:endParaRPr lang="en-US" altLang="en-US" sz="1200" b="0"/>
          </a:p>
        </p:txBody>
      </p:sp>
    </p:spTree>
    <p:extLst>
      <p:ext uri="{BB962C8B-B14F-4D97-AF65-F5344CB8AC3E}">
        <p14:creationId xmlns:p14="http://schemas.microsoft.com/office/powerpoint/2010/main" val="208313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1716"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0B3CFF5F-DC36-4D06-904E-700CEB243D71}" type="slidenum">
              <a:rPr lang="en-US" altLang="en-US" sz="1200" b="0"/>
              <a:pPr eaLnBrk="1" hangingPunct="1"/>
              <a:t>24</a:t>
            </a:fld>
            <a:endParaRPr lang="en-US" alt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61D63FE2-70C4-457D-AC64-A587A60EF517}" type="slidenum">
              <a:rPr lang="en-US" altLang="en-US" sz="1200" b="0"/>
              <a:pPr algn="r" eaLnBrk="1" hangingPunct="1"/>
              <a:t>26</a:t>
            </a:fld>
            <a:endParaRPr lang="en-US" altLang="en-US" sz="1200" b="0"/>
          </a:p>
        </p:txBody>
      </p:sp>
      <p:sp>
        <p:nvSpPr>
          <p:cNvPr id="118787" name="Rectangle 2"/>
          <p:cNvSpPr>
            <a:spLocks noGrp="1" noRot="1" noChangeAspect="1" noChangeArrowheads="1" noTextEdit="1"/>
          </p:cNvSpPr>
          <p:nvPr>
            <p:ph type="sldImg"/>
          </p:nvPr>
        </p:nvSpPr>
        <p:spPr>
          <a:xfrm>
            <a:off x="2286000" y="685800"/>
            <a:ext cx="3352800" cy="2514600"/>
          </a:xfrm>
          <a:ln/>
        </p:spPr>
      </p:sp>
      <p:sp>
        <p:nvSpPr>
          <p:cNvPr id="118788" name="Rectangle 3"/>
          <p:cNvSpPr>
            <a:spLocks noGrp="1" noChangeArrowheads="1"/>
          </p:cNvSpPr>
          <p:nvPr>
            <p:ph type="body" idx="1"/>
          </p:nvPr>
        </p:nvSpPr>
        <p:spPr>
          <a:xfrm>
            <a:off x="914400" y="3429000"/>
            <a:ext cx="52578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78534EDB-35A5-4C88-BA87-AED41BEA3E6B}" type="slidenum">
              <a:rPr lang="en-US" altLang="en-US" sz="1200" b="0"/>
              <a:pPr eaLnBrk="1" hangingPunct="1"/>
              <a:t>5</a:t>
            </a:fld>
            <a:endParaRPr lang="en-US" altLang="en-US" sz="1200" b="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07E671-55F2-46F5-9C4A-B11C11363E6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7107" name="Rectangle 2"/>
          <p:cNvSpPr>
            <a:spLocks noGrp="1" noRot="1" noChangeAspect="1" noChangeArrowheads="1" noTextEdit="1"/>
          </p:cNvSpPr>
          <p:nvPr>
            <p:ph type="sldImg"/>
          </p:nvPr>
        </p:nvSpPr>
        <p:spPr>
          <a:xfrm>
            <a:off x="2286000" y="685800"/>
            <a:ext cx="3352800" cy="2514600"/>
          </a:xfrm>
          <a:ln/>
        </p:spPr>
      </p:sp>
      <p:sp>
        <p:nvSpPr>
          <p:cNvPr id="47108" name="Rectangle 3"/>
          <p:cNvSpPr>
            <a:spLocks noGrp="1" noChangeArrowheads="1"/>
          </p:cNvSpPr>
          <p:nvPr>
            <p:ph type="body" idx="1"/>
          </p:nvPr>
        </p:nvSpPr>
        <p:spPr>
          <a:xfrm>
            <a:off x="914400" y="3429000"/>
            <a:ext cx="52578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99533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69F4BB73-493F-489F-9405-732237186EBB}" type="slidenum">
              <a:rPr lang="en-US" altLang="en-US" sz="1200" b="0"/>
              <a:pPr algn="r" eaLnBrk="1" hangingPunct="1"/>
              <a:t>28</a:t>
            </a:fld>
            <a:endParaRPr lang="en-US" altLang="en-US" sz="1200" b="0"/>
          </a:p>
        </p:txBody>
      </p:sp>
      <p:sp>
        <p:nvSpPr>
          <p:cNvPr id="120835" name="Rectangle 2"/>
          <p:cNvSpPr>
            <a:spLocks noGrp="1" noRot="1" noChangeAspect="1" noChangeArrowheads="1" noTextEdit="1"/>
          </p:cNvSpPr>
          <p:nvPr>
            <p:ph type="sldImg"/>
          </p:nvPr>
        </p:nvSpPr>
        <p:spPr>
          <a:xfrm>
            <a:off x="2286000" y="685800"/>
            <a:ext cx="3352800" cy="2514600"/>
          </a:xfrm>
          <a:ln/>
        </p:spPr>
      </p:sp>
      <p:sp>
        <p:nvSpPr>
          <p:cNvPr id="120836" name="Rectangle 3"/>
          <p:cNvSpPr>
            <a:spLocks noGrp="1" noChangeArrowheads="1"/>
          </p:cNvSpPr>
          <p:nvPr>
            <p:ph type="body" idx="1"/>
          </p:nvPr>
        </p:nvSpPr>
        <p:spPr>
          <a:xfrm>
            <a:off x="914400" y="3429000"/>
            <a:ext cx="52578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0A4376CD-9468-405B-A591-770DB28051F6}" type="slidenum">
              <a:rPr lang="en-US" altLang="en-US" sz="1200" b="0"/>
              <a:pPr algn="r" eaLnBrk="1" hangingPunct="1"/>
              <a:t>29</a:t>
            </a:fld>
            <a:endParaRPr lang="en-US" altLang="en-US" sz="1200" b="0"/>
          </a:p>
        </p:txBody>
      </p:sp>
      <p:sp>
        <p:nvSpPr>
          <p:cNvPr id="121859" name="Rectangle 2"/>
          <p:cNvSpPr>
            <a:spLocks noGrp="1" noRot="1" noChangeAspect="1" noChangeArrowheads="1" noTextEdit="1"/>
          </p:cNvSpPr>
          <p:nvPr>
            <p:ph type="sldImg"/>
          </p:nvPr>
        </p:nvSpPr>
        <p:spPr>
          <a:xfrm>
            <a:off x="2286000" y="685800"/>
            <a:ext cx="3352800" cy="2514600"/>
          </a:xfrm>
          <a:ln/>
        </p:spPr>
      </p:sp>
      <p:sp>
        <p:nvSpPr>
          <p:cNvPr id="121860" name="Rectangle 3"/>
          <p:cNvSpPr>
            <a:spLocks noGrp="1" noChangeArrowheads="1"/>
          </p:cNvSpPr>
          <p:nvPr>
            <p:ph type="body" idx="1"/>
          </p:nvPr>
        </p:nvSpPr>
        <p:spPr>
          <a:xfrm>
            <a:off x="914400" y="3429000"/>
            <a:ext cx="52578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7D2F7C36-450C-4544-8581-FD5034AE2218}" type="slidenum">
              <a:rPr lang="en-US" altLang="en-US" sz="1200" b="0"/>
              <a:pPr algn="r" eaLnBrk="1" hangingPunct="1"/>
              <a:t>30</a:t>
            </a:fld>
            <a:endParaRPr lang="en-US" altLang="en-US" sz="1200" b="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B4A272-3049-43A9-83B9-B5FBCC09203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63788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7340A5-C79C-4C5B-866A-C3717FB697F1}"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3251" name="Rectangle 2"/>
          <p:cNvSpPr>
            <a:spLocks noGrp="1" noRot="1" noChangeAspect="1" noChangeArrowheads="1" noTextEdit="1"/>
          </p:cNvSpPr>
          <p:nvPr>
            <p:ph type="sldImg"/>
          </p:nvPr>
        </p:nvSpPr>
        <p:spPr>
          <a:xfrm>
            <a:off x="2286000" y="685800"/>
            <a:ext cx="3352800" cy="2514600"/>
          </a:xfrm>
          <a:ln/>
        </p:spPr>
      </p:sp>
      <p:sp>
        <p:nvSpPr>
          <p:cNvPr id="53252" name="Rectangle 3"/>
          <p:cNvSpPr>
            <a:spLocks noGrp="1" noChangeArrowheads="1"/>
          </p:cNvSpPr>
          <p:nvPr>
            <p:ph type="body" idx="1"/>
          </p:nvPr>
        </p:nvSpPr>
        <p:spPr>
          <a:xfrm>
            <a:off x="914400" y="3429000"/>
            <a:ext cx="52578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67624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9B5A01-7D88-4640-A0D3-B411FFBCD13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9255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B94A03-D39F-47DA-88DF-C3B63322B92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5299" name="Rectangle 2"/>
          <p:cNvSpPr>
            <a:spLocks noGrp="1" noRot="1" noChangeAspect="1" noChangeArrowheads="1" noTextEdit="1"/>
          </p:cNvSpPr>
          <p:nvPr>
            <p:ph type="sldImg"/>
          </p:nvPr>
        </p:nvSpPr>
        <p:spPr>
          <a:xfrm>
            <a:off x="2286000" y="685800"/>
            <a:ext cx="3352800" cy="2514600"/>
          </a:xfrm>
          <a:ln/>
        </p:spPr>
      </p:sp>
      <p:sp>
        <p:nvSpPr>
          <p:cNvPr id="55300" name="Rectangle 3"/>
          <p:cNvSpPr>
            <a:spLocks noGrp="1" noChangeArrowheads="1"/>
          </p:cNvSpPr>
          <p:nvPr>
            <p:ph type="body" idx="1"/>
          </p:nvPr>
        </p:nvSpPr>
        <p:spPr>
          <a:xfrm>
            <a:off x="914400" y="3429000"/>
            <a:ext cx="52578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0237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Don’t you have also a pic of a trap sunken in the turf?  </a:t>
            </a:r>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40C72858-6290-46A9-806F-CA069751AE6C}" type="slidenum">
              <a:rPr lang="en-US" altLang="en-US" sz="1200" b="0"/>
              <a:pPr eaLnBrk="1" hangingPunct="1"/>
              <a:t>35</a:t>
            </a:fld>
            <a:endParaRPr lang="en-US" altLang="en-US" sz="1200"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a:extLst>
              <a:ext uri="{FF2B5EF4-FFF2-40B4-BE49-F238E27FC236}">
                <a16:creationId xmlns:a16="http://schemas.microsoft.com/office/drawing/2014/main" id="{5DF1AA47-78AD-4E2F-A89B-4AF7DC21447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2F03DBD-B5A2-4A95-A9D5-B4E0B208B1ED}" type="slidenum">
              <a:rPr lang="en-US" altLang="en-US" sz="1200" b="0"/>
              <a:pPr algn="r" eaLnBrk="1" hangingPunct="1"/>
              <a:t>36</a:t>
            </a:fld>
            <a:endParaRPr lang="en-US" altLang="en-US" sz="1200" b="0"/>
          </a:p>
        </p:txBody>
      </p:sp>
      <p:sp>
        <p:nvSpPr>
          <p:cNvPr id="403459" name="Rectangle 2">
            <a:extLst>
              <a:ext uri="{FF2B5EF4-FFF2-40B4-BE49-F238E27FC236}">
                <a16:creationId xmlns:a16="http://schemas.microsoft.com/office/drawing/2014/main" id="{F5E89A44-1AD8-4392-A2DB-701724928651}"/>
              </a:ext>
            </a:extLst>
          </p:cNvPr>
          <p:cNvSpPr>
            <a:spLocks noGrp="1" noRot="1" noChangeAspect="1" noChangeArrowheads="1" noTextEdit="1"/>
          </p:cNvSpPr>
          <p:nvPr>
            <p:ph type="sldImg"/>
          </p:nvPr>
        </p:nvSpPr>
        <p:spPr>
          <a:ln/>
        </p:spPr>
      </p:sp>
      <p:sp>
        <p:nvSpPr>
          <p:cNvPr id="403460" name="Rectangle 3">
            <a:extLst>
              <a:ext uri="{FF2B5EF4-FFF2-40B4-BE49-F238E27FC236}">
                <a16:creationId xmlns:a16="http://schemas.microsoft.com/office/drawing/2014/main" id="{FFA27D91-B6F2-4907-AA01-5EB614220E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76820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5A587880-AD90-4EB3-A7F0-10AE47C8BF23}" type="slidenum">
              <a:rPr lang="en-US" altLang="en-US" sz="1200" b="0"/>
              <a:pPr eaLnBrk="1" hangingPunct="1"/>
              <a:t>6</a:t>
            </a:fld>
            <a:endParaRPr lang="en-US" altLang="en-US" sz="1200" b="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a:extLst>
              <a:ext uri="{FF2B5EF4-FFF2-40B4-BE49-F238E27FC236}">
                <a16:creationId xmlns:a16="http://schemas.microsoft.com/office/drawing/2014/main" id="{FB3735E5-7E1D-4410-A26F-9C155AFB40E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1B99807-7137-4A26-A353-83AFBBD93B3A}" type="slidenum">
              <a:rPr lang="en-US" altLang="en-US" sz="1200" b="0"/>
              <a:pPr algn="r" eaLnBrk="1" hangingPunct="1"/>
              <a:t>37</a:t>
            </a:fld>
            <a:endParaRPr lang="en-US" altLang="en-US" sz="1200" b="0"/>
          </a:p>
        </p:txBody>
      </p:sp>
      <p:sp>
        <p:nvSpPr>
          <p:cNvPr id="404483" name="Rectangle 2">
            <a:extLst>
              <a:ext uri="{FF2B5EF4-FFF2-40B4-BE49-F238E27FC236}">
                <a16:creationId xmlns:a16="http://schemas.microsoft.com/office/drawing/2014/main" id="{EAF6E4CC-DE61-4B60-A5C4-F3A737A4423A}"/>
              </a:ext>
            </a:extLst>
          </p:cNvPr>
          <p:cNvSpPr>
            <a:spLocks noGrp="1" noRot="1" noChangeAspect="1" noChangeArrowheads="1" noTextEdit="1"/>
          </p:cNvSpPr>
          <p:nvPr>
            <p:ph type="sldImg"/>
          </p:nvPr>
        </p:nvSpPr>
        <p:spPr>
          <a:ln/>
        </p:spPr>
      </p:sp>
      <p:sp>
        <p:nvSpPr>
          <p:cNvPr id="404484" name="Rectangle 3">
            <a:extLst>
              <a:ext uri="{FF2B5EF4-FFF2-40B4-BE49-F238E27FC236}">
                <a16:creationId xmlns:a16="http://schemas.microsoft.com/office/drawing/2014/main" id="{068E0C95-0970-40AA-B894-574EB0670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21836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/week  just to make it clearer to everybody</a:t>
            </a:r>
          </a:p>
          <a:p>
            <a:r>
              <a:rPr lang="en-US" altLang="en-US"/>
              <a:t>5 samples from each collar?</a:t>
            </a:r>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EA97DC46-18A3-4AE3-AEC5-F64D6E006CAB}" type="slidenum">
              <a:rPr lang="en-US" altLang="en-US" sz="1200" b="0"/>
              <a:pPr eaLnBrk="1" hangingPunct="1"/>
              <a:t>38</a:t>
            </a:fld>
            <a:endParaRPr lang="en-US" altLang="en-US" sz="1200"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4F56B51E-C2AB-4A01-B85E-24D111D6840B}" type="slidenum">
              <a:rPr lang="en-US" altLang="en-US" sz="1200" b="0"/>
              <a:pPr algn="r" eaLnBrk="1" hangingPunct="1"/>
              <a:t>40</a:t>
            </a:fld>
            <a:endParaRPr lang="en-US" altLang="en-US" sz="1200" b="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gotta get the samples some how!</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A3F5A-6864-48EF-B7F8-5BF61F56E42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63D7A5FF-D023-47E9-A835-1A2DD300C58A}" type="slidenum">
              <a:rPr lang="en-US" altLang="en-US" sz="1200" b="0"/>
              <a:pPr algn="r" eaLnBrk="1" hangingPunct="1"/>
              <a:t>43</a:t>
            </a:fld>
            <a:endParaRPr lang="en-US" altLang="en-US" sz="1200" b="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C6F3A8AA-9B39-4095-BB03-A6F5815D886F}" type="slidenum">
              <a:rPr lang="en-US" altLang="en-US" sz="1200">
                <a:solidFill>
                  <a:srgbClr val="000000"/>
                </a:solidFill>
              </a:rPr>
              <a:pPr algn="r" eaLnBrk="1" hangingPunct="1"/>
              <a:t>44</a:t>
            </a:fld>
            <a:endParaRPr lang="en-US" altLang="en-US" sz="1200">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0058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FB71CBB1-0B32-4778-B115-C21FD276A943}" type="slidenum">
              <a:rPr lang="en-US" altLang="en-US" sz="1200" b="0"/>
              <a:pPr eaLnBrk="1" hangingPunct="1"/>
              <a:t>45</a:t>
            </a:fld>
            <a:endParaRPr lang="en-US" altLang="en-US" sz="1200" b="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456DE4FE-55E8-4A10-A8E7-8A98FC25CA15}" type="slidenum">
              <a:rPr lang="en-US" altLang="en-US" sz="1200" b="0"/>
              <a:pPr eaLnBrk="1" hangingPunct="1"/>
              <a:t>46</a:t>
            </a:fld>
            <a:endParaRPr lang="en-US" altLang="en-US" sz="1200" b="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Took out last 2 bullets.  Not important.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68EFDF6A-7139-449F-A5A7-098525311B8D}" type="slidenum">
              <a:rPr lang="en-US" altLang="en-US" sz="1200" b="0"/>
              <a:pPr eaLnBrk="1" hangingPunct="1"/>
              <a:t>47</a:t>
            </a:fld>
            <a:endParaRPr lang="en-US" altLang="en-US" sz="1200" b="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40D28B14-3EB6-4D90-95E3-979E7D6C7D84}" type="slidenum">
              <a:rPr lang="en-US" altLang="en-US" sz="1200" b="0"/>
              <a:pPr eaLnBrk="1" hangingPunct="1"/>
              <a:t>48</a:t>
            </a:fld>
            <a:endParaRPr lang="en-US" altLang="en-US" sz="1200" b="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75FB9B88-01A7-4854-903C-35E7DBB91115}" type="slidenum">
              <a:rPr lang="en-US" altLang="en-US" sz="1200" b="0"/>
              <a:pPr eaLnBrk="1" hangingPunct="1"/>
              <a:t>7</a:t>
            </a:fld>
            <a:endParaRPr lang="en-US" altLang="en-US" sz="1200" b="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A7AD8C88-04E6-4577-BE6A-20D92C68AF8B}" type="slidenum">
              <a:rPr lang="en-US" altLang="en-US" sz="1200" b="0"/>
              <a:pPr eaLnBrk="1" hangingPunct="1"/>
              <a:t>49</a:t>
            </a:fld>
            <a:endParaRPr lang="en-US" altLang="en-US" sz="1200" b="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BFB953B5-7E67-48CB-B778-4C03F6EFF3CE}" type="slidenum">
              <a:rPr lang="en-US" altLang="en-US" sz="1200" b="0"/>
              <a:pPr eaLnBrk="1" hangingPunct="1"/>
              <a:t>50</a:t>
            </a:fld>
            <a:endParaRPr lang="en-US" altLang="en-US" sz="1200" b="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CBABA745-6B51-4003-861C-389D6201C932}" type="slidenum">
              <a:rPr lang="en-US" altLang="en-US" sz="1200" b="0"/>
              <a:pPr eaLnBrk="1" hangingPunct="1"/>
              <a:t>51</a:t>
            </a:fld>
            <a:endParaRPr lang="en-US" altLang="en-US" sz="1200" b="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3152C279-6A52-449B-85A2-C710E4838B80}" type="slidenum">
              <a:rPr lang="en-US" altLang="en-US" sz="1200" b="0"/>
              <a:pPr eaLnBrk="1" hangingPunct="1"/>
              <a:t>52</a:t>
            </a:fld>
            <a:endParaRPr lang="en-US" altLang="en-US" sz="1200" b="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FCA1DBD1-A121-4F94-818A-345EC4992D8A}" type="slidenum">
              <a:rPr lang="en-US" altLang="en-US" sz="1200" b="0"/>
              <a:pPr eaLnBrk="1" hangingPunct="1"/>
              <a:t>53</a:t>
            </a:fld>
            <a:endParaRPr lang="en-US" altLang="en-US" sz="1200" b="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0F1C6A57-E65C-4CB8-AC8D-D0557FB5E666}" type="slidenum">
              <a:rPr lang="en-US" altLang="en-US" sz="1200" b="0"/>
              <a:pPr eaLnBrk="1" hangingPunct="1"/>
              <a:t>54</a:t>
            </a:fld>
            <a:endParaRPr lang="en-US" altLang="en-US" sz="1200" b="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086C6CE3-A5D9-4B58-B8B0-7D7E689773CE}" type="slidenum">
              <a:rPr lang="en-US" altLang="en-US" sz="1200" b="0"/>
              <a:pPr eaLnBrk="1" hangingPunct="1"/>
              <a:t>55</a:t>
            </a:fld>
            <a:endParaRPr lang="en-US" altLang="en-US" sz="1200" b="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45D2A5B3-176F-4A23-A041-BBF58C31CFE8}" type="slidenum">
              <a:rPr lang="en-US" altLang="en-US" sz="1200" b="0"/>
              <a:pPr eaLnBrk="1" hangingPunct="1"/>
              <a:t>56</a:t>
            </a:fld>
            <a:endParaRPr lang="en-US" altLang="en-US" sz="1200" b="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A7D49A7D-3DE9-48F0-A0A5-1724F5DA71E3}" type="slidenum">
              <a:rPr lang="en-US" altLang="en-US" sz="1200" b="0"/>
              <a:pPr eaLnBrk="1" hangingPunct="1"/>
              <a:t>57</a:t>
            </a:fld>
            <a:endParaRPr lang="en-US" altLang="en-US" sz="1200" b="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2D89C5F4-844D-49A4-B146-5D097DB1C554}" type="slidenum">
              <a:rPr lang="en-US" altLang="en-US" sz="1200" b="0"/>
              <a:pPr eaLnBrk="1" hangingPunct="1"/>
              <a:t>58</a:t>
            </a:fld>
            <a:endParaRPr lang="en-US" altLang="en-US" sz="1200" b="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193AE834-4326-4CEA-A5F6-D16B1CBE195A}" type="slidenum">
              <a:rPr lang="en-US" altLang="en-US" sz="1200" b="0"/>
              <a:pPr eaLnBrk="1" hangingPunct="1"/>
              <a:t>8</a:t>
            </a:fld>
            <a:endParaRPr lang="en-US" altLang="en-US" sz="1200" b="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AF08CB13-35E3-4831-A545-0C8E7DF6DF51}" type="slidenum">
              <a:rPr lang="en-US" altLang="en-US" sz="1200" b="0"/>
              <a:pPr eaLnBrk="1" hangingPunct="1"/>
              <a:t>59</a:t>
            </a:fld>
            <a:endParaRPr lang="en-US" altLang="en-US" sz="1200" b="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Separated last bullet.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0F97C825-190A-4FA5-9A34-60D405200239}" type="slidenum">
              <a:rPr lang="en-US" altLang="en-US" sz="1200" b="0"/>
              <a:pPr eaLnBrk="1" hangingPunct="1"/>
              <a:t>60</a:t>
            </a:fld>
            <a:endParaRPr lang="en-US" altLang="en-US" sz="1200" b="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387FAA9A-A251-482A-B27B-3DD665E87F58}" type="slidenum">
              <a:rPr lang="en-US" altLang="en-US" sz="1200" b="0"/>
              <a:pPr eaLnBrk="1" hangingPunct="1"/>
              <a:t>61</a:t>
            </a:fld>
            <a:endParaRPr lang="en-US" altLang="en-US" sz="1200" b="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2AC76646-1A66-4208-A6BC-B46ADC6A5AFA}" type="slidenum">
              <a:rPr lang="en-US" altLang="en-US" sz="1200" b="0"/>
              <a:pPr eaLnBrk="1" hangingPunct="1"/>
              <a:t>62</a:t>
            </a:fld>
            <a:endParaRPr lang="en-US" altLang="en-US" sz="1200" b="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FE3E0082-E012-45D1-B7B7-A288A5BC504F}" type="slidenum">
              <a:rPr lang="en-US" altLang="en-US" sz="1200" b="0"/>
              <a:pPr eaLnBrk="1" hangingPunct="1"/>
              <a:t>63</a:t>
            </a:fld>
            <a:endParaRPr lang="en-US" altLang="en-US" sz="1200"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D0A9C694-49B9-4519-B641-57BEE64B47B7}" type="slidenum">
              <a:rPr lang="en-US" altLang="en-US" sz="1200" b="0"/>
              <a:pPr eaLnBrk="1" hangingPunct="1"/>
              <a:t>64</a:t>
            </a:fld>
            <a:endParaRPr lang="en-US" altLang="en-US" sz="1200" b="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7C803590-7540-49DE-B36C-06322392E33C}" type="slidenum">
              <a:rPr lang="en-US" altLang="en-US" sz="1200" b="0"/>
              <a:pPr eaLnBrk="1" hangingPunct="1"/>
              <a:t>65</a:t>
            </a:fld>
            <a:endParaRPr lang="en-US" altLang="en-US" sz="1200" b="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EAC74714-CFB2-4361-A295-B0965292F318}" type="slidenum">
              <a:rPr lang="en-US" altLang="en-US" sz="1200" b="0"/>
              <a:pPr eaLnBrk="1" hangingPunct="1"/>
              <a:t>66</a:t>
            </a:fld>
            <a:endParaRPr lang="en-US" altLang="en-US" sz="1200" b="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D613DBB0-4EEF-4D74-B5B4-D3E28990EB16}" type="slidenum">
              <a:rPr lang="en-US" altLang="en-US" sz="1200" b="0"/>
              <a:pPr eaLnBrk="1" hangingPunct="1"/>
              <a:t>67</a:t>
            </a:fld>
            <a:endParaRPr lang="en-US" altLang="en-US" sz="1200" b="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CC40097C-1D92-436D-947B-131A5CE9EB0E}" type="slidenum">
              <a:rPr lang="en-US" altLang="en-US" sz="1200" b="0"/>
              <a:pPr eaLnBrk="1" hangingPunct="1"/>
              <a:t>68</a:t>
            </a:fld>
            <a:endParaRPr lang="en-US" altLang="en-US" sz="1200" b="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Changes to 2</a:t>
            </a:r>
            <a:r>
              <a:rPr lang="en-US" altLang="en-US" baseline="30000"/>
              <a:t>nd</a:t>
            </a:r>
            <a:r>
              <a:rPr lang="en-US" altLang="en-US"/>
              <a:t> point</a:t>
            </a:r>
          </a:p>
        </p:txBody>
      </p:sp>
      <p:sp>
        <p:nvSpPr>
          <p:cNvPr id="364548"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CDE11AF3-DC34-42F5-9415-F19DB3D2F69B}" type="slidenum">
              <a:rPr lang="en-US" altLang="en-US" sz="1200" b="0"/>
              <a:pPr eaLnBrk="1" hangingPunct="1"/>
              <a:t>11</a:t>
            </a:fld>
            <a:endParaRPr lang="en-US" altLang="en-US" sz="1200" b="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87D95264-7B4E-4BE4-B504-2BA1F1E5FB77}" type="slidenum">
              <a:rPr lang="en-US" altLang="en-US" sz="1200" b="0">
                <a:solidFill>
                  <a:srgbClr val="000000"/>
                </a:solidFill>
              </a:rPr>
              <a:pPr eaLnBrk="1" hangingPunct="1"/>
              <a:t>69</a:t>
            </a:fld>
            <a:endParaRPr lang="en-US" altLang="en-US" sz="1200" b="0">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51659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F2463A87-75AC-44AE-809B-C34CA24C7354}" type="slidenum">
              <a:rPr lang="en-US" altLang="en-US" sz="1200">
                <a:solidFill>
                  <a:srgbClr val="000000"/>
                </a:solidFill>
              </a:rPr>
              <a:pPr algn="r" eaLnBrk="1" hangingPunct="1"/>
              <a:t>70</a:t>
            </a:fld>
            <a:endParaRPr lang="en-US" altLang="en-US" sz="1200">
              <a:solidFill>
                <a:srgbClr val="000000"/>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34558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F2463A87-75AC-44AE-809B-C34CA24C7354}" type="slidenum">
              <a:rPr lang="en-US" altLang="en-US" sz="1200">
                <a:solidFill>
                  <a:srgbClr val="000000"/>
                </a:solidFill>
              </a:rPr>
              <a:pPr algn="r" eaLnBrk="1" hangingPunct="1"/>
              <a:t>71</a:t>
            </a:fld>
            <a:endParaRPr lang="en-US" altLang="en-US" sz="1200">
              <a:solidFill>
                <a:srgbClr val="000000"/>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28992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9684304F-A2BD-4F8C-9298-AA85D47AA967}" type="slidenum">
              <a:rPr lang="en-US" altLang="en-US" sz="1200">
                <a:solidFill>
                  <a:srgbClr val="000000"/>
                </a:solidFill>
              </a:rPr>
              <a:pPr algn="r" eaLnBrk="1" hangingPunct="1"/>
              <a:t>72</a:t>
            </a:fld>
            <a:endParaRPr lang="en-US" altLang="en-US" sz="1200">
              <a:solidFill>
                <a:srgbClr val="000000"/>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281274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84304F-A2BD-4F8C-9298-AA85D47AA967}"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760677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E65B7102-89E1-4E50-AFB3-8555D32F0613}" type="slidenum">
              <a:rPr lang="en-US" altLang="en-US" sz="1200" b="0">
                <a:solidFill>
                  <a:srgbClr val="000000"/>
                </a:solidFill>
              </a:rPr>
              <a:pPr eaLnBrk="1" hangingPunct="1"/>
              <a:t>74</a:t>
            </a:fld>
            <a:endParaRPr lang="en-US" altLang="en-US" sz="1200" b="0">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433426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F339A2D4-0B34-49CD-97DF-5DC2F64BBBC3}" type="slidenum">
              <a:rPr lang="en-US" altLang="en-US" sz="1200" b="0">
                <a:solidFill>
                  <a:srgbClr val="000000"/>
                </a:solidFill>
              </a:rPr>
              <a:pPr eaLnBrk="1" hangingPunct="1"/>
              <a:t>75</a:t>
            </a:fld>
            <a:endParaRPr lang="en-US" altLang="en-US" sz="1200" b="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92704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a:t>
            </a:r>
          </a:p>
        </p:txBody>
      </p:sp>
      <p:sp>
        <p:nvSpPr>
          <p:cNvPr id="4" name="Slide Number Placeholder 3"/>
          <p:cNvSpPr>
            <a:spLocks noGrp="1"/>
          </p:cNvSpPr>
          <p:nvPr>
            <p:ph type="sldNum" sz="quarter" idx="10"/>
          </p:nvPr>
        </p:nvSpPr>
        <p:spPr/>
        <p:txBody>
          <a:bodyPr/>
          <a:lstStyle/>
          <a:p>
            <a:fld id="{A517CBA4-1E4D-4F75-A5A8-25C78B8AE277}" type="slidenum">
              <a:rPr lang="en-US" smtClean="0"/>
              <a:t>76</a:t>
            </a:fld>
            <a:endParaRPr lang="en-US"/>
          </a:p>
        </p:txBody>
      </p:sp>
    </p:spTree>
    <p:extLst>
      <p:ext uri="{BB962C8B-B14F-4D97-AF65-F5344CB8AC3E}">
        <p14:creationId xmlns:p14="http://schemas.microsoft.com/office/powerpoint/2010/main" val="1232452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a:t>
            </a:r>
          </a:p>
        </p:txBody>
      </p:sp>
      <p:sp>
        <p:nvSpPr>
          <p:cNvPr id="4" name="Slide Number Placeholder 3"/>
          <p:cNvSpPr>
            <a:spLocks noGrp="1"/>
          </p:cNvSpPr>
          <p:nvPr>
            <p:ph type="sldNum" sz="quarter" idx="10"/>
          </p:nvPr>
        </p:nvSpPr>
        <p:spPr/>
        <p:txBody>
          <a:bodyPr/>
          <a:lstStyle/>
          <a:p>
            <a:fld id="{A517CBA4-1E4D-4F75-A5A8-25C78B8AE277}" type="slidenum">
              <a:rPr lang="en-US" smtClean="0"/>
              <a:t>77</a:t>
            </a:fld>
            <a:endParaRPr lang="en-US"/>
          </a:p>
        </p:txBody>
      </p:sp>
    </p:spTree>
    <p:extLst>
      <p:ext uri="{BB962C8B-B14F-4D97-AF65-F5344CB8AC3E}">
        <p14:creationId xmlns:p14="http://schemas.microsoft.com/office/powerpoint/2010/main" val="42229121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7350" y="1114425"/>
            <a:ext cx="4008438" cy="30051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1D87C-C6F3-4CE1-95A7-AE10A8E1126E}" type="slidenum">
              <a:rPr lang="en-US" smtClean="0"/>
              <a:pPr/>
              <a:t>78</a:t>
            </a:fld>
            <a:endParaRPr lang="en-US"/>
          </a:p>
        </p:txBody>
      </p:sp>
    </p:spTree>
    <p:extLst>
      <p:ext uri="{BB962C8B-B14F-4D97-AF65-F5344CB8AC3E}">
        <p14:creationId xmlns:p14="http://schemas.microsoft.com/office/powerpoint/2010/main" val="131708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9915F5F1-370B-4B38-96F3-283D4AB02556}" type="slidenum">
              <a:rPr lang="en-US" altLang="en-US" sz="1200" b="0"/>
              <a:pPr algn="r" eaLnBrk="1" hangingPunct="1"/>
              <a:t>12</a:t>
            </a:fld>
            <a:endParaRPr lang="en-US" altLang="en-US" sz="1200" b="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D4E3B418-F36A-4094-AD1D-D4AF8992470E}" type="slidenum">
              <a:rPr lang="en-US" altLang="en-US" sz="1200" b="0"/>
              <a:pPr eaLnBrk="1" hangingPunct="1"/>
              <a:t>79</a:t>
            </a:fld>
            <a:endParaRPr lang="en-US" altLang="en-US" sz="1200"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Shadow added for more contrast.</a:t>
            </a:r>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54C523B3-C7CF-4A4F-9FC1-804ABD9BC6BA}" type="slidenum">
              <a:rPr lang="en-US" altLang="en-US" sz="1200" b="0"/>
              <a:pPr eaLnBrk="1" hangingPunct="1"/>
              <a:t>81</a:t>
            </a:fld>
            <a:endParaRPr lang="en-US" altLang="en-US" sz="1200" b="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…still a …</a:t>
            </a:r>
          </a:p>
          <a:p>
            <a:r>
              <a:rPr lang="en-US" altLang="en-US"/>
              <a:t>½ Gold, ½ Green</a:t>
            </a:r>
          </a:p>
          <a:p>
            <a:r>
              <a:rPr lang="en-US" altLang="en-US"/>
              <a:t>… traps</a:t>
            </a:r>
          </a:p>
          <a:p>
            <a:endParaRPr lang="en-US" altLang="en-US"/>
          </a:p>
        </p:txBody>
      </p:sp>
      <p:sp>
        <p:nvSpPr>
          <p:cNvPr id="4"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57D06939-CD25-4141-AC41-7117529738FF}" type="slidenum">
              <a:rPr lang="en-US" altLang="en-US" sz="1200" b="0"/>
              <a:pPr eaLnBrk="1" hangingPunct="1"/>
              <a:t>82</a:t>
            </a:fld>
            <a:endParaRPr lang="en-US" altLang="en-US" sz="1200" b="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E29CB1D0-B86D-4E6F-A1EB-5D9B9299CB4E}" type="slidenum">
              <a:rPr lang="en-US" altLang="en-US" sz="1200" b="0">
                <a:solidFill>
                  <a:srgbClr val="000000"/>
                </a:solidFill>
              </a:rPr>
              <a:pPr algn="r" eaLnBrk="1" hangingPunct="1"/>
              <a:t>83</a:t>
            </a:fld>
            <a:endParaRPr lang="en-US" altLang="en-US" sz="1200" b="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Added ‘…not susceptible’ to last line.</a:t>
            </a:r>
          </a:p>
          <a:p>
            <a:r>
              <a:rPr lang="en-US" altLang="en-US"/>
              <a:t>You don’t seem to be making a strong case for controlling the spring generation.</a:t>
            </a:r>
          </a:p>
          <a:p>
            <a:r>
              <a:rPr lang="en-US" altLang="en-US"/>
              <a:t>Don’t the summer generations also lay a lot of eggs?  And don’t the stages in the summer generations overlap even more?</a:t>
            </a:r>
          </a:p>
          <a:p>
            <a:r>
              <a:rPr lang="en-US" altLang="en-US"/>
              <a:t>Do you mean that ‘overlap of stages …’ in summer generations?</a:t>
            </a:r>
          </a:p>
          <a:p>
            <a:r>
              <a:rPr lang="en-US" altLang="en-US"/>
              <a:t>It would seem that the presence of 2-3 generation would be an important factor because (1) they could grow that much more if the earlier generations are not curbed and (2) the overlap in the summer generations is even worse in summer, making control even more challenging.</a:t>
            </a:r>
          </a:p>
          <a:p>
            <a:endParaRPr lang="en-US" altLang="en-US"/>
          </a:p>
          <a:p>
            <a:r>
              <a:rPr lang="en-US" altLang="en-US"/>
              <a:t>This  </a:t>
            </a:r>
          </a:p>
        </p:txBody>
      </p:sp>
      <p:sp>
        <p:nvSpPr>
          <p:cNvPr id="407556"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45518A6F-CC27-43E0-B9DF-5310C9FAA497}" type="slidenum">
              <a:rPr lang="en-US" altLang="en-US" sz="1200" b="0"/>
              <a:pPr eaLnBrk="1" hangingPunct="1"/>
              <a:t>84</a:t>
            </a:fld>
            <a:endParaRPr lang="en-US" altLang="en-US" sz="1200" b="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 don’t mean that you should use this entire slide.  But I think you should, in text or just orally, point out the problems with too early applications.  The same applies more or less to overwintering site applications.  There, insecticides are even less likely to work since the weevil are more difficult to reach with a (low-water solubility) contact AI and are not feeding so that AIs that need to be ingested don’t work, either.  </a:t>
            </a:r>
          </a:p>
        </p:txBody>
      </p:sp>
      <p:sp>
        <p:nvSpPr>
          <p:cNvPr id="408580" name="Slide Number Placeholder 3"/>
          <p:cNvSpPr>
            <a:spLocks noGrp="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C9A5AE7C-0AB2-46BE-9F5C-57866CF0BDDA}" type="slidenum">
              <a:rPr lang="en-US" altLang="en-US" sz="1200" b="0"/>
              <a:pPr eaLnBrk="1" hangingPunct="1"/>
              <a:t>86</a:t>
            </a:fld>
            <a:endParaRPr lang="en-US" altLang="en-US" sz="1200" b="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F735BBF0-23D7-4E49-B13A-2A24C7F623DC}" type="slidenum">
              <a:rPr lang="en-US" altLang="en-US" sz="1200" b="0">
                <a:solidFill>
                  <a:srgbClr val="000000"/>
                </a:solidFill>
              </a:rPr>
              <a:pPr eaLnBrk="1" hangingPunct="1"/>
              <a:t>88</a:t>
            </a:fld>
            <a:endParaRPr lang="en-US" altLang="en-US" sz="1200" b="0">
              <a:solidFill>
                <a:srgbClr val="000000"/>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This should go here as it applies to resistant AND non-resistant populations.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65C424CE-F5DE-4C30-90E8-8A87EB85FF05}" type="slidenum">
              <a:rPr lang="en-US" altLang="en-US" sz="1200" b="0"/>
              <a:pPr eaLnBrk="1" hangingPunct="1"/>
              <a:t>89</a:t>
            </a:fld>
            <a:endParaRPr lang="en-US" altLang="en-US" sz="1200" b="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18D3A270-B79A-46A5-9A4B-22F5620DE384}" type="slidenum">
              <a:rPr lang="en-US" altLang="en-US" sz="1200" b="0"/>
              <a:pPr eaLnBrk="1" hangingPunct="1"/>
              <a:t>90</a:t>
            </a:fld>
            <a:endParaRPr lang="en-US" altLang="en-US" sz="1200" b="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3FAF0-658B-ACB4-F8FF-435E293F42B3}"/>
            </a:ext>
          </a:extLst>
        </p:cNvPr>
        <p:cNvGrpSpPr/>
        <p:nvPr/>
      </p:nvGrpSpPr>
      <p:grpSpPr>
        <a:xfrm>
          <a:off x="0" y="0"/>
          <a:ext cx="0" cy="0"/>
          <a:chOff x="0" y="0"/>
          <a:chExt cx="0" cy="0"/>
        </a:xfrm>
      </p:grpSpPr>
      <p:sp>
        <p:nvSpPr>
          <p:cNvPr id="58370" name="Rectangle 7">
            <a:extLst>
              <a:ext uri="{FF2B5EF4-FFF2-40B4-BE49-F238E27FC236}">
                <a16:creationId xmlns:a16="http://schemas.microsoft.com/office/drawing/2014/main" id="{89588AD0-EABC-A3C2-94D4-AA9D05947EFA}"/>
              </a:ext>
            </a:extLst>
          </p:cNvPr>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F1CE71-81B6-4079-8D94-5106FD135B4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2403" name="Rectangle 2">
            <a:extLst>
              <a:ext uri="{FF2B5EF4-FFF2-40B4-BE49-F238E27FC236}">
                <a16:creationId xmlns:a16="http://schemas.microsoft.com/office/drawing/2014/main" id="{F090AD04-6E3F-0FFB-174E-CFBEF6B6195E}"/>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910B28A8-9C07-7CB2-278A-CECF5AC75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8671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5164FD27-AAA0-4B0B-AB9A-3F9FF54228C2}" type="slidenum">
              <a:rPr lang="en-US" altLang="en-US" sz="1200" b="0"/>
              <a:pPr eaLnBrk="1" hangingPunct="1"/>
              <a:t>13</a:t>
            </a:fld>
            <a:endParaRPr lang="en-US" altLang="en-US" sz="1200" b="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A0AFEE65-F0A4-40F9-825F-3EAD0368056C}" type="slidenum">
              <a:rPr lang="en-US" altLang="en-US" sz="1200" b="0"/>
              <a:pPr eaLnBrk="1" hangingPunct="1"/>
              <a:t>92</a:t>
            </a:fld>
            <a:endParaRPr lang="en-US" altLang="en-US" sz="1200" b="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2FB323B5-05C0-4F80-9A9D-3EC43CFA223B}" type="slidenum">
              <a:rPr lang="en-US" altLang="en-US" sz="1200" b="0">
                <a:solidFill>
                  <a:srgbClr val="000000"/>
                </a:solidFill>
              </a:rPr>
              <a:pPr algn="r" eaLnBrk="1" hangingPunct="1"/>
              <a:t>93</a:t>
            </a:fld>
            <a:endParaRPr lang="en-US" altLang="en-US" sz="1200" b="0">
              <a:solidFill>
                <a:srgbClr val="000000"/>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Need to specify that this is for populations that have not shown signs of resistance, yet.  Where Acelepryn, Provaunt, Dylox still work.</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FA218C-475E-4C4D-A8D3-60E59B6ED2C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33451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fld id="{B41BA70E-9047-440B-A179-CB1264D1B8F6}" type="slidenum">
              <a:rPr lang="en-US" altLang="en-US" sz="1200" b="0">
                <a:solidFill>
                  <a:srgbClr val="000000"/>
                </a:solidFill>
              </a:rPr>
              <a:pPr algn="r" eaLnBrk="1" hangingPunct="1"/>
              <a:t>95</a:t>
            </a:fld>
            <a:endParaRPr lang="en-US" altLang="en-US" sz="1200" b="0">
              <a:solidFill>
                <a:srgbClr val="000000"/>
              </a:solidFill>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89131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5348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24DFE-7463-502D-8736-A4F149D8F6E4}"/>
            </a:ext>
          </a:extLst>
        </p:cNvPr>
        <p:cNvGrpSpPr/>
        <p:nvPr/>
      </p:nvGrpSpPr>
      <p:grpSpPr>
        <a:xfrm>
          <a:off x="0" y="0"/>
          <a:ext cx="0" cy="0"/>
          <a:chOff x="0" y="0"/>
          <a:chExt cx="0" cy="0"/>
        </a:xfrm>
      </p:grpSpPr>
      <p:sp>
        <p:nvSpPr>
          <p:cNvPr id="60418" name="Rectangle 7">
            <a:extLst>
              <a:ext uri="{FF2B5EF4-FFF2-40B4-BE49-F238E27FC236}">
                <a16:creationId xmlns:a16="http://schemas.microsoft.com/office/drawing/2014/main" id="{9BE16E88-959B-E143-2114-95CFB4E92944}"/>
              </a:ext>
            </a:extLst>
          </p:cNvPr>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E20ADB-E60D-433F-BA77-83D16FF7A1A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6259" name="Rectangle 2">
            <a:extLst>
              <a:ext uri="{FF2B5EF4-FFF2-40B4-BE49-F238E27FC236}">
                <a16:creationId xmlns:a16="http://schemas.microsoft.com/office/drawing/2014/main" id="{625D4317-C597-8D7D-BBAD-3A96B794A088}"/>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8141BFE4-3BB3-C138-4FB3-38FE523BE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103146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E2799D24-2597-4B9F-B472-771E663DD151}" type="slidenum">
              <a:rPr lang="en-US" altLang="en-US" sz="1200" b="0">
                <a:solidFill>
                  <a:srgbClr val="000000"/>
                </a:solidFill>
              </a:rPr>
              <a:pPr eaLnBrk="1" hangingPunct="1"/>
              <a:t>100</a:t>
            </a:fld>
            <a:endParaRPr lang="en-US" altLang="en-US" sz="1200" b="0">
              <a:solidFill>
                <a:srgbClr val="000000"/>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1664C-81ED-4DCA-8C6C-5801A277A1E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ltLang="en-US"/>
          </a:p>
        </p:txBody>
      </p:sp>
    </p:spTree>
    <p:extLst>
      <p:ext uri="{BB962C8B-B14F-4D97-AF65-F5344CB8AC3E}">
        <p14:creationId xmlns:p14="http://schemas.microsoft.com/office/powerpoint/2010/main" val="8228743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79079-7557-43DB-8DC2-62579AE95B30}"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a:t>We need to give them an outlook beyond going broke on Conserve.</a:t>
            </a:r>
          </a:p>
        </p:txBody>
      </p:sp>
    </p:spTree>
    <p:extLst>
      <p:ext uri="{BB962C8B-B14F-4D97-AF65-F5344CB8AC3E}">
        <p14:creationId xmlns:p14="http://schemas.microsoft.com/office/powerpoint/2010/main" val="2939974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1B8D4B7D-0A81-4E0A-B163-0D97CEE71E98}" type="slidenum">
              <a:rPr lang="en-US" altLang="en-US" sz="1200" b="0"/>
              <a:pPr eaLnBrk="1" hangingPunct="1"/>
              <a:t>15</a:t>
            </a:fld>
            <a:endParaRPr lang="en-US" altLang="en-US" sz="1200" b="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7350" y="1114425"/>
            <a:ext cx="4008438" cy="30051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1D87C-C6F3-4CE1-95A7-AE10A8E1126E}" type="slidenum">
              <a:rPr lang="en-US" smtClean="0"/>
              <a:pPr/>
              <a:t>103</a:t>
            </a:fld>
            <a:endParaRPr lang="en-US"/>
          </a:p>
        </p:txBody>
      </p:sp>
    </p:spTree>
    <p:extLst>
      <p:ext uri="{BB962C8B-B14F-4D97-AF65-F5344CB8AC3E}">
        <p14:creationId xmlns:p14="http://schemas.microsoft.com/office/powerpoint/2010/main" val="27827939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4DBF1-8D2E-9B69-EDB8-32919FD3EDFC}"/>
            </a:ext>
          </a:extLst>
        </p:cNvPr>
        <p:cNvGrpSpPr/>
        <p:nvPr/>
      </p:nvGrpSpPr>
      <p:grpSpPr>
        <a:xfrm>
          <a:off x="0" y="0"/>
          <a:ext cx="0" cy="0"/>
          <a:chOff x="0" y="0"/>
          <a:chExt cx="0" cy="0"/>
        </a:xfrm>
      </p:grpSpPr>
      <p:sp>
        <p:nvSpPr>
          <p:cNvPr id="60418" name="Rectangle 7">
            <a:extLst>
              <a:ext uri="{FF2B5EF4-FFF2-40B4-BE49-F238E27FC236}">
                <a16:creationId xmlns:a16="http://schemas.microsoft.com/office/drawing/2014/main" id="{51A30381-B6C5-58A1-092A-8FE214448D3C}"/>
              </a:ext>
            </a:extLst>
          </p:cNvPr>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592A4-F7BB-4E03-A433-0C0DD803039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0115" name="Rectangle 2">
            <a:extLst>
              <a:ext uri="{FF2B5EF4-FFF2-40B4-BE49-F238E27FC236}">
                <a16:creationId xmlns:a16="http://schemas.microsoft.com/office/drawing/2014/main" id="{8CF98D42-0B73-B891-6596-D343BBB29AAA}"/>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1560EA0C-B0FD-D745-5EF7-5AB85C9BB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93553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F84DE-AC9E-AFCF-36B0-9BDF50CF4916}"/>
            </a:ext>
          </a:extLst>
        </p:cNvPr>
        <p:cNvGrpSpPr/>
        <p:nvPr/>
      </p:nvGrpSpPr>
      <p:grpSpPr>
        <a:xfrm>
          <a:off x="0" y="0"/>
          <a:ext cx="0" cy="0"/>
          <a:chOff x="0" y="0"/>
          <a:chExt cx="0" cy="0"/>
        </a:xfrm>
      </p:grpSpPr>
      <p:sp>
        <p:nvSpPr>
          <p:cNvPr id="60418" name="Rectangle 7">
            <a:extLst>
              <a:ext uri="{FF2B5EF4-FFF2-40B4-BE49-F238E27FC236}">
                <a16:creationId xmlns:a16="http://schemas.microsoft.com/office/drawing/2014/main" id="{6E3560A6-DE80-D683-CA0E-AA044B59FDE5}"/>
              </a:ext>
            </a:extLst>
          </p:cNvPr>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592A4-F7BB-4E03-A433-0C0DD803039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0115" name="Rectangle 2">
            <a:extLst>
              <a:ext uri="{FF2B5EF4-FFF2-40B4-BE49-F238E27FC236}">
                <a16:creationId xmlns:a16="http://schemas.microsoft.com/office/drawing/2014/main" id="{A80F4506-7B6A-035E-C063-E28F6FDD91FA}"/>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DED91F2D-D917-7B14-395C-5B4F4572DE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455846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F339A2D4-0B34-49CD-97DF-5DC2F64BBBC3}" type="slidenum">
              <a:rPr lang="en-US" altLang="en-US" sz="1200" b="0">
                <a:solidFill>
                  <a:srgbClr val="000000"/>
                </a:solidFill>
              </a:rPr>
              <a:pPr eaLnBrk="1" hangingPunct="1"/>
              <a:t>106</a:t>
            </a:fld>
            <a:endParaRPr lang="en-US" altLang="en-US" sz="1200" b="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035888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p:spPr>
        <p:txBody>
          <a:bodyPr/>
          <a:lstStyle/>
          <a:p>
            <a:fld id="{A58FAFCD-25D5-43D3-9136-9238D75E9F2D}" type="slidenum">
              <a:rPr lang="en-US" smtClean="0"/>
              <a:pPr/>
              <a:t>108</a:t>
            </a:fld>
            <a:endParaRPr lang="en-US"/>
          </a:p>
        </p:txBody>
      </p:sp>
      <p:sp>
        <p:nvSpPr>
          <p:cNvPr id="5601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9A41031-C773-4568-92A6-D32B8345A16E}" type="slidenum">
              <a:rPr lang="en-US" sz="1200" b="0"/>
              <a:pPr algn="r"/>
              <a:t>108</a:t>
            </a:fld>
            <a:endParaRPr lang="en-US" sz="1200" b="0"/>
          </a:p>
        </p:txBody>
      </p:sp>
      <p:sp>
        <p:nvSpPr>
          <p:cNvPr id="560132" name="Rectangle 2"/>
          <p:cNvSpPr>
            <a:spLocks noGrp="1" noRot="1" noChangeAspect="1" noChangeArrowheads="1" noTextEdit="1"/>
          </p:cNvSpPr>
          <p:nvPr>
            <p:ph type="sldImg"/>
          </p:nvPr>
        </p:nvSpPr>
        <p:spPr>
          <a:xfrm>
            <a:off x="1152525" y="692150"/>
            <a:ext cx="4554538" cy="3416300"/>
          </a:xfrm>
          <a:ln w="12700" cap="flat">
            <a:solidFill>
              <a:schemeClr val="tx1"/>
            </a:solidFill>
          </a:ln>
        </p:spPr>
      </p:sp>
      <p:sp>
        <p:nvSpPr>
          <p:cNvPr id="560133" name="Rectangle 3"/>
          <p:cNvSpPr>
            <a:spLocks noGrp="1" noChangeArrowheads="1"/>
          </p:cNvSpPr>
          <p:nvPr>
            <p:ph type="body" idx="1"/>
          </p:nvPr>
        </p:nvSpPr>
        <p:spPr>
          <a:xfrm>
            <a:off x="912813" y="4343400"/>
            <a:ext cx="5032375" cy="4114800"/>
          </a:xfrm>
          <a:noFill/>
          <a:ln/>
        </p:spPr>
        <p:txBody>
          <a:bodyPr lIns="90488" tIns="44450" rIns="90488" bIns="44450"/>
          <a:lstStyle/>
          <a:p>
            <a:pPr eaLnBrk="1" hangingPunct="1"/>
            <a:r>
              <a:rPr lang="en-US" sz="1600"/>
              <a:t>Before I show some data, I will briefly characterize the organisms involved in this study.</a:t>
            </a:r>
          </a:p>
          <a:p>
            <a:pPr eaLnBrk="1" hangingPunct="1"/>
            <a:r>
              <a:rPr lang="en-US" sz="1600"/>
              <a:t>EPN are obligate lethal parasites of insects that quickly kill their host with the help of symbiotic bacteria.  The host range under field conditions varies with sp., some spp. being rather opportunistic, other spp. specialized to one type of host.</a:t>
            </a:r>
          </a:p>
          <a:p>
            <a:pPr eaLnBrk="1" hangingPunct="1"/>
            <a:r>
              <a:rPr lang="en-US" sz="1600"/>
              <a:t>EPN possess host searching capacities, are easily mass-produced, and have the capacity to recycle in their hosts, thus increasing efficacy and persistence.</a:t>
            </a:r>
          </a:p>
        </p:txBody>
      </p:sp>
    </p:spTree>
    <p:extLst>
      <p:ext uri="{BB962C8B-B14F-4D97-AF65-F5344CB8AC3E}">
        <p14:creationId xmlns:p14="http://schemas.microsoft.com/office/powerpoint/2010/main" val="27252632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fld id="{E4CEEDBC-2A48-4160-9A2E-B562C2A7416F}" type="slidenum">
              <a:rPr lang="en-US" smtClean="0"/>
              <a:pPr/>
              <a:t>110</a:t>
            </a:fld>
            <a:endParaRPr lang="en-US"/>
          </a:p>
        </p:txBody>
      </p:sp>
      <p:sp>
        <p:nvSpPr>
          <p:cNvPr id="561155" name="Rectangle 2"/>
          <p:cNvSpPr>
            <a:spLocks noGrp="1" noRot="1" noChangeAspect="1" noChangeArrowheads="1" noTextEdit="1"/>
          </p:cNvSpPr>
          <p:nvPr>
            <p:ph type="sldImg"/>
          </p:nvPr>
        </p:nvSpPr>
        <p:spPr>
          <a:xfrm>
            <a:off x="2781300" y="762000"/>
            <a:ext cx="3352800" cy="2514600"/>
          </a:xfrm>
          <a:ln/>
        </p:spPr>
      </p:sp>
      <p:sp>
        <p:nvSpPr>
          <p:cNvPr id="561156" name="Rectangle 3"/>
          <p:cNvSpPr>
            <a:spLocks noGrp="1" noChangeArrowheads="1"/>
          </p:cNvSpPr>
          <p:nvPr>
            <p:ph type="body" idx="1"/>
          </p:nvPr>
        </p:nvSpPr>
        <p:spPr>
          <a:xfrm>
            <a:off x="1371600" y="3505200"/>
            <a:ext cx="4953000" cy="4953000"/>
          </a:xfrm>
          <a:noFill/>
          <a:ln/>
        </p:spPr>
        <p:txBody>
          <a:bodyPr/>
          <a:lstStyle/>
          <a:p>
            <a:pPr eaLnBrk="1" hangingPunct="1"/>
            <a:endParaRPr lang="en-US">
              <a:cs typeface="Times New Roman" pitchFamily="18" charset="0"/>
            </a:endParaRPr>
          </a:p>
        </p:txBody>
      </p:sp>
    </p:spTree>
    <p:extLst>
      <p:ext uri="{BB962C8B-B14F-4D97-AF65-F5344CB8AC3E}">
        <p14:creationId xmlns:p14="http://schemas.microsoft.com/office/powerpoint/2010/main" val="12639055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p>
            <a:fld id="{D3C6ADAC-D8E6-49B9-B63C-F937EDE62A58}" type="slidenum">
              <a:rPr lang="en-US" smtClean="0"/>
              <a:pPr/>
              <a:t>111</a:t>
            </a:fld>
            <a:endParaRPr lang="en-US"/>
          </a:p>
        </p:txBody>
      </p:sp>
      <p:sp>
        <p:nvSpPr>
          <p:cNvPr id="562179" name="Rectangle 2"/>
          <p:cNvSpPr>
            <a:spLocks noGrp="1" noRot="1" noChangeAspect="1" noChangeArrowheads="1" noTextEdit="1"/>
          </p:cNvSpPr>
          <p:nvPr>
            <p:ph type="sldImg"/>
          </p:nvPr>
        </p:nvSpPr>
        <p:spPr>
          <a:xfrm>
            <a:off x="1152525" y="692150"/>
            <a:ext cx="4554538" cy="3416300"/>
          </a:xfrm>
          <a:ln/>
        </p:spPr>
      </p:sp>
      <p:sp>
        <p:nvSpPr>
          <p:cNvPr id="562180" name="Rectangle 3"/>
          <p:cNvSpPr>
            <a:spLocks noGrp="1" noChangeArrowheads="1"/>
          </p:cNvSpPr>
          <p:nvPr>
            <p:ph type="body" idx="1"/>
          </p:nvPr>
        </p:nvSpPr>
        <p:spPr>
          <a:xfrm>
            <a:off x="912813" y="4343400"/>
            <a:ext cx="5032375" cy="4114800"/>
          </a:xfrm>
          <a:noFill/>
          <a:ln/>
        </p:spPr>
        <p:txBody>
          <a:bodyPr/>
          <a:lstStyle/>
          <a:p>
            <a:pPr eaLnBrk="1" hangingPunct="1"/>
            <a:r>
              <a:rPr lang="en-US"/>
              <a:t>   </a:t>
            </a:r>
          </a:p>
        </p:txBody>
      </p:sp>
      <p:sp>
        <p:nvSpPr>
          <p:cNvPr id="562181" name="Rectangle 4"/>
          <p:cNvSpPr>
            <a:spLocks noChangeArrowheads="1"/>
          </p:cNvSpPr>
          <p:nvPr/>
        </p:nvSpPr>
        <p:spPr bwMode="auto">
          <a:xfrm>
            <a:off x="1066800" y="4495800"/>
            <a:ext cx="5029200" cy="4114800"/>
          </a:xfrm>
          <a:prstGeom prst="rect">
            <a:avLst/>
          </a:prstGeom>
          <a:noFill/>
          <a:ln w="9525">
            <a:noFill/>
            <a:miter lim="800000"/>
            <a:headEnd/>
            <a:tailEnd/>
          </a:ln>
        </p:spPr>
        <p:txBody>
          <a:bodyPr lIns="90488" tIns="44450" rIns="90488" bIns="44450"/>
          <a:lstStyle/>
          <a:p>
            <a:pPr>
              <a:spcBef>
                <a:spcPct val="30000"/>
              </a:spcBef>
            </a:pPr>
            <a:r>
              <a:rPr lang="en-US" sz="1600" b="0"/>
              <a:t>I will start with a short introduction with background information about IPM, WGs, and biological control.</a:t>
            </a:r>
          </a:p>
          <a:p>
            <a:pPr>
              <a:spcBef>
                <a:spcPct val="30000"/>
              </a:spcBef>
            </a:pPr>
            <a:r>
              <a:rPr lang="en-US" sz="1600" b="0"/>
              <a:t>This will be followed by 3 examples for interaction between WG control agents.</a:t>
            </a:r>
          </a:p>
          <a:p>
            <a:pPr>
              <a:spcBef>
                <a:spcPct val="30000"/>
              </a:spcBef>
            </a:pPr>
            <a:r>
              <a:rPr lang="en-US" sz="1600" b="0"/>
              <a:t>Then I will explain the mechanism of interaction between 2 of these agents,</a:t>
            </a:r>
          </a:p>
          <a:p>
            <a:pPr>
              <a:spcBef>
                <a:spcPct val="30000"/>
              </a:spcBef>
            </a:pPr>
            <a:r>
              <a:rPr lang="en-US" sz="1600" b="0"/>
              <a:t>and conclude with an outlook on my research. </a:t>
            </a:r>
          </a:p>
        </p:txBody>
      </p:sp>
    </p:spTree>
    <p:extLst>
      <p:ext uri="{BB962C8B-B14F-4D97-AF65-F5344CB8AC3E}">
        <p14:creationId xmlns:p14="http://schemas.microsoft.com/office/powerpoint/2010/main" val="12749364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7A4A3BC-DAF7-4485-B5B4-F735B1527F10}" type="slidenum">
              <a:rPr lang="en-US" sz="1200"/>
              <a:pPr algn="r"/>
              <a:t>112</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205421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fld id="{EFF5D305-FF29-4012-99E9-CAD3E3605894}" type="slidenum">
              <a:rPr lang="en-US" altLang="en-US" sz="1200" b="0">
                <a:solidFill>
                  <a:srgbClr val="000000"/>
                </a:solidFill>
              </a:rPr>
              <a:pPr eaLnBrk="1" hangingPunct="1"/>
              <a:t>113</a:t>
            </a:fld>
            <a:endParaRPr lang="en-US" altLang="en-US" sz="1200" b="0">
              <a:solidFill>
                <a:srgbClr val="000000"/>
              </a:solidFill>
            </a:endParaRPr>
          </a:p>
        </p:txBody>
      </p:sp>
      <p:sp>
        <p:nvSpPr>
          <p:cNvPr id="116739"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solidFill>
                <a:srgbClr val="000000"/>
              </a:solidFill>
            </a:endParaRPr>
          </a:p>
        </p:txBody>
      </p:sp>
      <p:sp>
        <p:nvSpPr>
          <p:cNvPr id="116740"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a:r>
              <a:rPr lang="en-US" altLang="en-US" sz="1000" i="1">
                <a:solidFill>
                  <a:srgbClr val="000000"/>
                </a:solidFill>
              </a:rPr>
              <a:t>4</a:t>
            </a:r>
          </a:p>
        </p:txBody>
      </p:sp>
      <p:sp>
        <p:nvSpPr>
          <p:cNvPr id="116741"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solidFill>
                <a:srgbClr val="000000"/>
              </a:solidFill>
            </a:endParaRPr>
          </a:p>
        </p:txBody>
      </p:sp>
      <p:sp>
        <p:nvSpPr>
          <p:cNvPr id="116742"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solidFill>
                <a:srgbClr val="000000"/>
              </a:solidFill>
            </a:endParaRPr>
          </a:p>
        </p:txBody>
      </p:sp>
      <p:sp>
        <p:nvSpPr>
          <p:cNvPr id="116743" name="Rectangle 6"/>
          <p:cNvSpPr>
            <a:spLocks noGrp="1" noRot="1" noChangeAspect="1" noChangeArrowheads="1" noTextEdit="1"/>
          </p:cNvSpPr>
          <p:nvPr>
            <p:ph type="sldImg"/>
          </p:nvPr>
        </p:nvSpPr>
        <p:spPr>
          <a:xfrm>
            <a:off x="1154113" y="692150"/>
            <a:ext cx="4554537" cy="3416300"/>
          </a:xfrm>
          <a:ln w="12700" cap="flat">
            <a:solidFill>
              <a:schemeClr val="tx1"/>
            </a:solidFill>
          </a:ln>
        </p:spPr>
      </p:sp>
      <p:sp>
        <p:nvSpPr>
          <p:cNvPr id="116744" name="Rectangle 7"/>
          <p:cNvSpPr>
            <a:spLocks noGrp="1" noChangeArrowheads="1"/>
          </p:cNvSpPr>
          <p:nvPr>
            <p:ph type="body" idx="1"/>
          </p:nvPr>
        </p:nvSpPr>
        <p:spPr>
          <a:xfrm>
            <a:off x="912813" y="4343400"/>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r>
              <a:rPr lang="en-US" altLang="en-US" sz="1600"/>
              <a:t>   Why do we want to combine EPN with other agents?  EPN on their own can provide good white grub control but their performance is not always consistent and can generally be improved.  By combining EPN with other control agents, we hope to improve the efficiency of EPN, and also achieve more consistent results.  The overall goal of these combination studies is to develop control approaches that are competitive and contribute to reducing the use of chemical pesticides.</a:t>
            </a:r>
          </a:p>
        </p:txBody>
      </p:sp>
    </p:spTree>
    <p:extLst>
      <p:ext uri="{BB962C8B-B14F-4D97-AF65-F5344CB8AC3E}">
        <p14:creationId xmlns:p14="http://schemas.microsoft.com/office/powerpoint/2010/main" val="17095149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4282C7-5B15-47D5-AF6F-9B8820D8D1CE}" type="slidenum">
              <a:rPr lang="en-US"/>
              <a:pPr/>
              <a:t>114</a:t>
            </a:fld>
            <a:endParaRPr lang="en-US"/>
          </a:p>
        </p:txBody>
      </p:sp>
      <p:sp>
        <p:nvSpPr>
          <p:cNvPr id="2689026" name="Rectangle 2"/>
          <p:cNvSpPr>
            <a:spLocks noGrp="1" noRot="1" noChangeAspect="1" noChangeArrowheads="1" noTextEdit="1"/>
          </p:cNvSpPr>
          <p:nvPr>
            <p:ph type="sldImg"/>
          </p:nvPr>
        </p:nvSpPr>
        <p:spPr>
          <a:xfrm>
            <a:off x="1152525" y="692150"/>
            <a:ext cx="4554538" cy="3416300"/>
          </a:xfrm>
          <a:ln/>
        </p:spPr>
      </p:sp>
      <p:sp>
        <p:nvSpPr>
          <p:cNvPr id="2689027" name="Rectangle 3"/>
          <p:cNvSpPr>
            <a:spLocks noGrp="1" noChangeArrowheads="1"/>
          </p:cNvSpPr>
          <p:nvPr>
            <p:ph type="body" idx="1"/>
          </p:nvPr>
        </p:nvSpPr>
        <p:spPr>
          <a:xfrm>
            <a:off x="912813" y="4343400"/>
            <a:ext cx="5032375" cy="4114800"/>
          </a:xfrm>
        </p:spPr>
        <p:txBody>
          <a:bodyPr/>
          <a:lstStyle/>
          <a:p>
            <a:r>
              <a:rPr lang="en-US"/>
              <a:t>   </a:t>
            </a:r>
          </a:p>
        </p:txBody>
      </p:sp>
      <p:sp>
        <p:nvSpPr>
          <p:cNvPr id="2689028" name="Rectangle 4"/>
          <p:cNvSpPr>
            <a:spLocks noChangeArrowheads="1"/>
          </p:cNvSpPr>
          <p:nvPr/>
        </p:nvSpPr>
        <p:spPr bwMode="auto">
          <a:xfrm>
            <a:off x="1066800" y="4495800"/>
            <a:ext cx="5029200" cy="4114800"/>
          </a:xfrm>
          <a:prstGeom prst="rect">
            <a:avLst/>
          </a:prstGeom>
          <a:noFill/>
          <a:ln w="9525">
            <a:noFill/>
            <a:miter lim="800000"/>
            <a:headEnd/>
            <a:tailEnd/>
          </a:ln>
          <a:effectLst/>
        </p:spPr>
        <p:txBody>
          <a:bodyPr lIns="90488" tIns="44450" rIns="90488" bIns="44450"/>
          <a:lstStyle/>
          <a:p>
            <a:pPr>
              <a:spcBef>
                <a:spcPct val="30000"/>
              </a:spcBef>
            </a:pPr>
            <a:r>
              <a:rPr lang="en-US" sz="1600"/>
              <a:t>I will start with a short introduction with background information about IPM, WGs, and biological control.</a:t>
            </a:r>
          </a:p>
          <a:p>
            <a:pPr>
              <a:spcBef>
                <a:spcPct val="30000"/>
              </a:spcBef>
            </a:pPr>
            <a:r>
              <a:rPr lang="en-US" sz="1600"/>
              <a:t>This will be followed by 3 examples for interaction between WG control agents.</a:t>
            </a:r>
          </a:p>
          <a:p>
            <a:pPr>
              <a:spcBef>
                <a:spcPct val="30000"/>
              </a:spcBef>
            </a:pPr>
            <a:r>
              <a:rPr lang="en-US" sz="1600"/>
              <a:t>Then I will explain the mechanism of interaction between 2 of these agents,</a:t>
            </a:r>
          </a:p>
          <a:p>
            <a:pPr>
              <a:spcBef>
                <a:spcPct val="30000"/>
              </a:spcBef>
            </a:pPr>
            <a:r>
              <a:rPr lang="en-US" sz="1600"/>
              <a:t>and conclude with an outlook on my research. </a:t>
            </a:r>
          </a:p>
        </p:txBody>
      </p:sp>
    </p:spTree>
    <p:extLst>
      <p:ext uri="{BB962C8B-B14F-4D97-AF65-F5344CB8AC3E}">
        <p14:creationId xmlns:p14="http://schemas.microsoft.com/office/powerpoint/2010/main" val="1529139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98108E-9739-4C9F-803D-CAA50F73E93C}" type="slidenum">
              <a:rPr lang="en-US" altLang="en-US"/>
              <a:pPr/>
              <a:t>‹#›</a:t>
            </a:fld>
            <a:endParaRPr lang="en-US" altLang="en-US"/>
          </a:p>
        </p:txBody>
      </p:sp>
    </p:spTree>
    <p:extLst>
      <p:ext uri="{BB962C8B-B14F-4D97-AF65-F5344CB8AC3E}">
        <p14:creationId xmlns:p14="http://schemas.microsoft.com/office/powerpoint/2010/main" val="2319067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F80FB9-8DEF-469E-986E-E5E6C0C62C16}" type="slidenum">
              <a:rPr lang="en-US" altLang="en-US"/>
              <a:pPr/>
              <a:t>‹#›</a:t>
            </a:fld>
            <a:endParaRPr lang="en-US" altLang="en-US"/>
          </a:p>
        </p:txBody>
      </p:sp>
    </p:spTree>
    <p:extLst>
      <p:ext uri="{BB962C8B-B14F-4D97-AF65-F5344CB8AC3E}">
        <p14:creationId xmlns:p14="http://schemas.microsoft.com/office/powerpoint/2010/main" val="2519759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A1D650-8DED-4AE0-840A-7BFBECE0676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65928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C16D25-ACD3-470D-926C-8ED4129C19B6}"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2322280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E2C2CC-7A17-43B7-AFF9-EEE6F80E40D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787507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89F5E0-24A7-4B74-A792-A83DCB2AF3C1}"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147005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3DF6F8-AE66-4D8F-9AAF-C4A2E33A21C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9033113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26507E-A4E5-4619-9DEE-B75928CEDA96}"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312197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31BCC3-1733-43B5-BB22-0BFF428C0FD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13770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55D121C-3944-4E1E-B67E-644E052FD6F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18341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912A4A-C3E0-437B-9FB7-F7A5C09C8FA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573447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58F192-FD59-4D92-B75C-165722A6AF2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46616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759E9F-B54C-4512-8A5B-8576AD062D02}" type="slidenum">
              <a:rPr lang="en-US" altLang="en-US"/>
              <a:pPr/>
              <a:t>‹#›</a:t>
            </a:fld>
            <a:endParaRPr lang="en-US" altLang="en-US"/>
          </a:p>
        </p:txBody>
      </p:sp>
    </p:spTree>
    <p:extLst>
      <p:ext uri="{BB962C8B-B14F-4D97-AF65-F5344CB8AC3E}">
        <p14:creationId xmlns:p14="http://schemas.microsoft.com/office/powerpoint/2010/main" val="42560806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F6A63F-C323-4EFF-A211-764689DDF9D7}"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811175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43C3F6-441F-4CC7-BB4E-5BDB7817E916}"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97266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F7C8A6-5F93-4CC5-AA73-F56D3864F61A}" type="slidenum">
              <a:rPr lang="en-US" altLang="en-US"/>
              <a:pPr/>
              <a:t>‹#›</a:t>
            </a:fld>
            <a:endParaRPr lang="en-US" altLang="en-US"/>
          </a:p>
        </p:txBody>
      </p:sp>
    </p:spTree>
    <p:extLst>
      <p:ext uri="{BB962C8B-B14F-4D97-AF65-F5344CB8AC3E}">
        <p14:creationId xmlns:p14="http://schemas.microsoft.com/office/powerpoint/2010/main" val="14167793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A62A21-CC61-4817-8CE1-7233B125EB0B}" type="slidenum">
              <a:rPr lang="en-US" altLang="en-US"/>
              <a:pPr/>
              <a:t>‹#›</a:t>
            </a:fld>
            <a:endParaRPr lang="en-US" altLang="en-US"/>
          </a:p>
        </p:txBody>
      </p:sp>
    </p:spTree>
    <p:extLst>
      <p:ext uri="{BB962C8B-B14F-4D97-AF65-F5344CB8AC3E}">
        <p14:creationId xmlns:p14="http://schemas.microsoft.com/office/powerpoint/2010/main" val="32032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03CB66-C537-4580-9479-950D7FBF7E61}" type="slidenum">
              <a:rPr lang="en-US" altLang="en-US"/>
              <a:pPr/>
              <a:t>‹#›</a:t>
            </a:fld>
            <a:endParaRPr lang="en-US" altLang="en-US"/>
          </a:p>
        </p:txBody>
      </p:sp>
    </p:spTree>
    <p:extLst>
      <p:ext uri="{BB962C8B-B14F-4D97-AF65-F5344CB8AC3E}">
        <p14:creationId xmlns:p14="http://schemas.microsoft.com/office/powerpoint/2010/main" val="13474996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921B56-5193-4E99-981D-13C1E4774865}" type="slidenum">
              <a:rPr lang="en-US" altLang="en-US"/>
              <a:pPr/>
              <a:t>‹#›</a:t>
            </a:fld>
            <a:endParaRPr lang="en-US" altLang="en-US"/>
          </a:p>
        </p:txBody>
      </p:sp>
    </p:spTree>
    <p:extLst>
      <p:ext uri="{BB962C8B-B14F-4D97-AF65-F5344CB8AC3E}">
        <p14:creationId xmlns:p14="http://schemas.microsoft.com/office/powerpoint/2010/main" val="933629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619070F-93EC-409B-BF48-56D075A79F87}" type="slidenum">
              <a:rPr lang="en-US" altLang="en-US"/>
              <a:pPr/>
              <a:t>‹#›</a:t>
            </a:fld>
            <a:endParaRPr lang="en-US" altLang="en-US"/>
          </a:p>
        </p:txBody>
      </p:sp>
    </p:spTree>
    <p:extLst>
      <p:ext uri="{BB962C8B-B14F-4D97-AF65-F5344CB8AC3E}">
        <p14:creationId xmlns:p14="http://schemas.microsoft.com/office/powerpoint/2010/main" val="24664673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BFA3CD-65AD-4F0C-8FFD-87BC27DCE72F}" type="slidenum">
              <a:rPr lang="en-US" altLang="en-US"/>
              <a:pPr/>
              <a:t>‹#›</a:t>
            </a:fld>
            <a:endParaRPr lang="en-US" altLang="en-US"/>
          </a:p>
        </p:txBody>
      </p:sp>
    </p:spTree>
    <p:extLst>
      <p:ext uri="{BB962C8B-B14F-4D97-AF65-F5344CB8AC3E}">
        <p14:creationId xmlns:p14="http://schemas.microsoft.com/office/powerpoint/2010/main" val="24099793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8041CBF-39A2-41A5-9A2F-945DC3129A71}" type="slidenum">
              <a:rPr lang="en-US" altLang="en-US"/>
              <a:pPr/>
              <a:t>‹#›</a:t>
            </a:fld>
            <a:endParaRPr lang="en-US" altLang="en-US"/>
          </a:p>
        </p:txBody>
      </p:sp>
    </p:spTree>
    <p:extLst>
      <p:ext uri="{BB962C8B-B14F-4D97-AF65-F5344CB8AC3E}">
        <p14:creationId xmlns:p14="http://schemas.microsoft.com/office/powerpoint/2010/main" val="18770152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9BB3BCD-27B4-4ED1-B8BF-C66EEFD8C415}" type="slidenum">
              <a:rPr lang="en-US" altLang="en-US"/>
              <a:pPr/>
              <a:t>‹#›</a:t>
            </a:fld>
            <a:endParaRPr lang="en-US" altLang="en-US"/>
          </a:p>
        </p:txBody>
      </p:sp>
    </p:spTree>
    <p:extLst>
      <p:ext uri="{BB962C8B-B14F-4D97-AF65-F5344CB8AC3E}">
        <p14:creationId xmlns:p14="http://schemas.microsoft.com/office/powerpoint/2010/main" val="2965621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A0737F-ABD4-4B0F-B7B0-77F7CDE21DCA}" type="slidenum">
              <a:rPr lang="en-US" altLang="en-US"/>
              <a:pPr/>
              <a:t>‹#›</a:t>
            </a:fld>
            <a:endParaRPr lang="en-US" altLang="en-US"/>
          </a:p>
        </p:txBody>
      </p:sp>
    </p:spTree>
    <p:extLst>
      <p:ext uri="{BB962C8B-B14F-4D97-AF65-F5344CB8AC3E}">
        <p14:creationId xmlns:p14="http://schemas.microsoft.com/office/powerpoint/2010/main" val="15002131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BD4DB6-E0D2-4987-AF51-648D02239286}" type="slidenum">
              <a:rPr lang="en-US" altLang="en-US"/>
              <a:pPr/>
              <a:t>‹#›</a:t>
            </a:fld>
            <a:endParaRPr lang="en-US" altLang="en-US"/>
          </a:p>
        </p:txBody>
      </p:sp>
    </p:spTree>
    <p:extLst>
      <p:ext uri="{BB962C8B-B14F-4D97-AF65-F5344CB8AC3E}">
        <p14:creationId xmlns:p14="http://schemas.microsoft.com/office/powerpoint/2010/main" val="21276779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701BF0-69AD-42D2-A53E-0E30B68F941E}" type="slidenum">
              <a:rPr lang="en-US" altLang="en-US"/>
              <a:pPr/>
              <a:t>‹#›</a:t>
            </a:fld>
            <a:endParaRPr lang="en-US" altLang="en-US"/>
          </a:p>
        </p:txBody>
      </p:sp>
    </p:spTree>
    <p:extLst>
      <p:ext uri="{BB962C8B-B14F-4D97-AF65-F5344CB8AC3E}">
        <p14:creationId xmlns:p14="http://schemas.microsoft.com/office/powerpoint/2010/main" val="24230284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716BA-7AB0-4848-A837-CBEE15CE3632}" type="slidenum">
              <a:rPr lang="en-US" altLang="en-US"/>
              <a:pPr/>
              <a:t>‹#›</a:t>
            </a:fld>
            <a:endParaRPr lang="en-US" altLang="en-US"/>
          </a:p>
        </p:txBody>
      </p:sp>
    </p:spTree>
    <p:extLst>
      <p:ext uri="{BB962C8B-B14F-4D97-AF65-F5344CB8AC3E}">
        <p14:creationId xmlns:p14="http://schemas.microsoft.com/office/powerpoint/2010/main" val="20923382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B91019-3DE6-41EC-92AB-3FE7DD117643}" type="slidenum">
              <a:rPr lang="en-US" altLang="en-US"/>
              <a:pPr/>
              <a:t>‹#›</a:t>
            </a:fld>
            <a:endParaRPr lang="en-US" altLang="en-US"/>
          </a:p>
        </p:txBody>
      </p:sp>
    </p:spTree>
    <p:extLst>
      <p:ext uri="{BB962C8B-B14F-4D97-AF65-F5344CB8AC3E}">
        <p14:creationId xmlns:p14="http://schemas.microsoft.com/office/powerpoint/2010/main" val="30756723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E084ECF-933C-46CB-8AB0-B0C4C81375D6}" type="slidenum">
              <a:rPr lang="en-US" altLang="en-US"/>
              <a:pPr/>
              <a:t>‹#›</a:t>
            </a:fld>
            <a:endParaRPr lang="en-US" altLang="en-US"/>
          </a:p>
        </p:txBody>
      </p:sp>
    </p:spTree>
    <p:extLst>
      <p:ext uri="{BB962C8B-B14F-4D97-AF65-F5344CB8AC3E}">
        <p14:creationId xmlns:p14="http://schemas.microsoft.com/office/powerpoint/2010/main" val="35797103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31F588-4EB0-4BB9-9923-F2FB8093DAAC}" type="slidenum">
              <a:rPr lang="en-US" altLang="en-US"/>
              <a:pPr/>
              <a:t>‹#›</a:t>
            </a:fld>
            <a:endParaRPr lang="en-US" altLang="en-US"/>
          </a:p>
        </p:txBody>
      </p:sp>
    </p:spTree>
    <p:extLst>
      <p:ext uri="{BB962C8B-B14F-4D97-AF65-F5344CB8AC3E}">
        <p14:creationId xmlns:p14="http://schemas.microsoft.com/office/powerpoint/2010/main" val="2716962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5D7988-F37E-48E1-814E-026FE49B8FDE}" type="slidenum">
              <a:rPr lang="en-US"/>
              <a:pPr>
                <a:defRPr/>
              </a:pPr>
              <a:t>‹#›</a:t>
            </a:fld>
            <a:endParaRPr lang="en-US"/>
          </a:p>
        </p:txBody>
      </p:sp>
    </p:spTree>
    <p:extLst>
      <p:ext uri="{BB962C8B-B14F-4D97-AF65-F5344CB8AC3E}">
        <p14:creationId xmlns:p14="http://schemas.microsoft.com/office/powerpoint/2010/main" val="29647346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FBF25-02E9-4105-BCA6-3C7EDD8F7CD8}" type="slidenum">
              <a:rPr lang="en-US"/>
              <a:pPr>
                <a:defRPr/>
              </a:pPr>
              <a:t>‹#›</a:t>
            </a:fld>
            <a:endParaRPr lang="en-US"/>
          </a:p>
        </p:txBody>
      </p:sp>
    </p:spTree>
    <p:extLst>
      <p:ext uri="{BB962C8B-B14F-4D97-AF65-F5344CB8AC3E}">
        <p14:creationId xmlns:p14="http://schemas.microsoft.com/office/powerpoint/2010/main" val="4942326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E43C3B-B047-4779-96DA-4805BEDAA81F}" type="slidenum">
              <a:rPr lang="en-US"/>
              <a:pPr>
                <a:defRPr/>
              </a:pPr>
              <a:t>‹#›</a:t>
            </a:fld>
            <a:endParaRPr lang="en-US"/>
          </a:p>
        </p:txBody>
      </p:sp>
    </p:spTree>
    <p:extLst>
      <p:ext uri="{BB962C8B-B14F-4D97-AF65-F5344CB8AC3E}">
        <p14:creationId xmlns:p14="http://schemas.microsoft.com/office/powerpoint/2010/main" val="33174233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094854-C9BF-4FA3-A65D-FF2F4B1DC793}" type="slidenum">
              <a:rPr lang="en-US"/>
              <a:pPr>
                <a:defRPr/>
              </a:pPr>
              <a:t>‹#›</a:t>
            </a:fld>
            <a:endParaRPr lang="en-US"/>
          </a:p>
        </p:txBody>
      </p:sp>
    </p:spTree>
    <p:extLst>
      <p:ext uri="{BB962C8B-B14F-4D97-AF65-F5344CB8AC3E}">
        <p14:creationId xmlns:p14="http://schemas.microsoft.com/office/powerpoint/2010/main" val="418909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vl1pPr>
          </a:lstStyle>
          <a:p>
            <a:fld id="{5B23D5D7-8B1D-4814-8F5F-C11A39995657}" type="slidenum">
              <a:rPr lang="en-US" altLang="en-US"/>
              <a:pPr/>
              <a:t>‹#›</a:t>
            </a:fld>
            <a:endParaRPr lang="en-US" altLang="en-US"/>
          </a:p>
        </p:txBody>
      </p:sp>
    </p:spTree>
    <p:extLst>
      <p:ext uri="{BB962C8B-B14F-4D97-AF65-F5344CB8AC3E}">
        <p14:creationId xmlns:p14="http://schemas.microsoft.com/office/powerpoint/2010/main" val="3026974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70FB9E-AC5B-48A4-B28A-99540A6642DC}" type="slidenum">
              <a:rPr lang="en-US"/>
              <a:pPr>
                <a:defRPr/>
              </a:pPr>
              <a:t>‹#›</a:t>
            </a:fld>
            <a:endParaRPr lang="en-US"/>
          </a:p>
        </p:txBody>
      </p:sp>
    </p:spTree>
    <p:extLst>
      <p:ext uri="{BB962C8B-B14F-4D97-AF65-F5344CB8AC3E}">
        <p14:creationId xmlns:p14="http://schemas.microsoft.com/office/powerpoint/2010/main" val="15640568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FB4D07-E752-4088-BDB6-A2021B9FF492}" type="slidenum">
              <a:rPr lang="en-US"/>
              <a:pPr>
                <a:defRPr/>
              </a:pPr>
              <a:t>‹#›</a:t>
            </a:fld>
            <a:endParaRPr lang="en-US"/>
          </a:p>
        </p:txBody>
      </p:sp>
    </p:spTree>
    <p:extLst>
      <p:ext uri="{BB962C8B-B14F-4D97-AF65-F5344CB8AC3E}">
        <p14:creationId xmlns:p14="http://schemas.microsoft.com/office/powerpoint/2010/main" val="18416002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9A9B7E-3401-47DF-B397-96B3F3F0364F}" type="slidenum">
              <a:rPr lang="en-US"/>
              <a:pPr>
                <a:defRPr/>
              </a:pPr>
              <a:t>‹#›</a:t>
            </a:fld>
            <a:endParaRPr lang="en-US"/>
          </a:p>
        </p:txBody>
      </p:sp>
    </p:spTree>
    <p:extLst>
      <p:ext uri="{BB962C8B-B14F-4D97-AF65-F5344CB8AC3E}">
        <p14:creationId xmlns:p14="http://schemas.microsoft.com/office/powerpoint/2010/main" val="28819809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BCFD56-C557-4AA7-BB6D-AE049004C002}" type="slidenum">
              <a:rPr lang="en-US"/>
              <a:pPr>
                <a:defRPr/>
              </a:pPr>
              <a:t>‹#›</a:t>
            </a:fld>
            <a:endParaRPr lang="en-US"/>
          </a:p>
        </p:txBody>
      </p:sp>
    </p:spTree>
    <p:extLst>
      <p:ext uri="{BB962C8B-B14F-4D97-AF65-F5344CB8AC3E}">
        <p14:creationId xmlns:p14="http://schemas.microsoft.com/office/powerpoint/2010/main" val="10018462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9FF3D0-9A9B-4B84-BBA6-137B2ADECCC3}" type="slidenum">
              <a:rPr lang="en-US"/>
              <a:pPr>
                <a:defRPr/>
              </a:pPr>
              <a:t>‹#›</a:t>
            </a:fld>
            <a:endParaRPr lang="en-US"/>
          </a:p>
        </p:txBody>
      </p:sp>
    </p:spTree>
    <p:extLst>
      <p:ext uri="{BB962C8B-B14F-4D97-AF65-F5344CB8AC3E}">
        <p14:creationId xmlns:p14="http://schemas.microsoft.com/office/powerpoint/2010/main" val="35266244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E7DCC6-5E33-4A1A-B663-70676CD75820}" type="slidenum">
              <a:rPr lang="en-US"/>
              <a:pPr>
                <a:defRPr/>
              </a:pPr>
              <a:t>‹#›</a:t>
            </a:fld>
            <a:endParaRPr lang="en-US"/>
          </a:p>
        </p:txBody>
      </p:sp>
    </p:spTree>
    <p:extLst>
      <p:ext uri="{BB962C8B-B14F-4D97-AF65-F5344CB8AC3E}">
        <p14:creationId xmlns:p14="http://schemas.microsoft.com/office/powerpoint/2010/main" val="5840609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BE524B-5919-4598-AB12-F2E766EAB33A}" type="slidenum">
              <a:rPr lang="en-US"/>
              <a:pPr>
                <a:defRPr/>
              </a:pPr>
              <a:t>‹#›</a:t>
            </a:fld>
            <a:endParaRPr lang="en-US"/>
          </a:p>
        </p:txBody>
      </p:sp>
    </p:spTree>
    <p:extLst>
      <p:ext uri="{BB962C8B-B14F-4D97-AF65-F5344CB8AC3E}">
        <p14:creationId xmlns:p14="http://schemas.microsoft.com/office/powerpoint/2010/main" val="11573539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816291-4F35-422F-9AA0-24979BB5F5DD}" type="slidenum">
              <a:rPr lang="en-US"/>
              <a:pPr>
                <a:defRPr/>
              </a:pPr>
              <a:t>‹#›</a:t>
            </a:fld>
            <a:endParaRPr lang="en-US"/>
          </a:p>
        </p:txBody>
      </p:sp>
    </p:spTree>
    <p:extLst>
      <p:ext uri="{BB962C8B-B14F-4D97-AF65-F5344CB8AC3E}">
        <p14:creationId xmlns:p14="http://schemas.microsoft.com/office/powerpoint/2010/main" val="3798244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njaes-title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8099" name="Rectangle 3"/>
          <p:cNvSpPr>
            <a:spLocks noGrp="1" noChangeArrowheads="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p>
        </p:txBody>
      </p:sp>
      <p:sp>
        <p:nvSpPr>
          <p:cNvPr id="1668100"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756222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831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83256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78038"/>
            <a:ext cx="4038600"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78038"/>
            <a:ext cx="4038600" cy="451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429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476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394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98D7F-78A4-47FB-9D45-7CF2F0BF13FC}" type="slidenum">
              <a:rPr lang="en-US" altLang="en-US"/>
              <a:pPr/>
              <a:t>‹#›</a:t>
            </a:fld>
            <a:endParaRPr lang="en-US" altLang="en-US"/>
          </a:p>
        </p:txBody>
      </p:sp>
    </p:spTree>
    <p:extLst>
      <p:ext uri="{BB962C8B-B14F-4D97-AF65-F5344CB8AC3E}">
        <p14:creationId xmlns:p14="http://schemas.microsoft.com/office/powerpoint/2010/main" val="427031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02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9428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0470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841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0450"/>
            <a:ext cx="20574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0450"/>
            <a:ext cx="6019800"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063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060450"/>
            <a:ext cx="8229600" cy="553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1203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5D7988-F37E-48E1-814E-026FE49B8FDE}"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84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BFBF25-02E9-4105-BCA6-3C7EDD8F7CD8}"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8298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E43C3B-B047-4779-96DA-4805BEDAA81F}"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3778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094854-C9BF-4FA3-A65D-FF2F4B1DC793}"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0790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2BC5AF-CC9E-420F-A72B-CEC4B9FCD846}" type="slidenum">
              <a:rPr lang="en-US" altLang="en-US"/>
              <a:pPr/>
              <a:t>‹#›</a:t>
            </a:fld>
            <a:endParaRPr lang="en-US" altLang="en-US"/>
          </a:p>
        </p:txBody>
      </p:sp>
    </p:spTree>
    <p:extLst>
      <p:ext uri="{BB962C8B-B14F-4D97-AF65-F5344CB8AC3E}">
        <p14:creationId xmlns:p14="http://schemas.microsoft.com/office/powerpoint/2010/main" val="2794315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70FB9E-AC5B-48A4-B28A-99540A6642DC}"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6791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FB4D07-E752-4088-BDB6-A2021B9FF492}"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0469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9A9B7E-3401-47DF-B397-96B3F3F0364F}"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93011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BCFD56-C557-4AA7-BB6D-AE049004C002}"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91217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9FF3D0-9A9B-4B84-BBA6-137B2ADECCC3}"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70361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E7DCC6-5E33-4A1A-B663-70676CD75820}"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35386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E524B-5919-4598-AB12-F2E766EAB33A}"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0060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816291-4F35-422F-9AA0-24979BB5F5DD}"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96741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5D7988-F37E-48E1-814E-026FE49B8FDE}"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65179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BFBF25-02E9-4105-BCA6-3C7EDD8F7CD8}"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196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480EE6D-0DD6-4A36-AF66-5D82B62B2FAD}" type="slidenum">
              <a:rPr lang="en-US" altLang="en-US"/>
              <a:pPr/>
              <a:t>‹#›</a:t>
            </a:fld>
            <a:endParaRPr lang="en-US" altLang="en-US"/>
          </a:p>
        </p:txBody>
      </p:sp>
    </p:spTree>
    <p:extLst>
      <p:ext uri="{BB962C8B-B14F-4D97-AF65-F5344CB8AC3E}">
        <p14:creationId xmlns:p14="http://schemas.microsoft.com/office/powerpoint/2010/main" val="3084143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E43C3B-B047-4779-96DA-4805BEDAA81F}"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33899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094854-C9BF-4FA3-A65D-FF2F4B1DC793}"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9959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70FB9E-AC5B-48A4-B28A-99540A6642DC}"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8921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FB4D07-E752-4088-BDB6-A2021B9FF492}"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27222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9A9B7E-3401-47DF-B397-96B3F3F0364F}"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93864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BCFD56-C557-4AA7-BB6D-AE049004C002}"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0566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9FF3D0-9A9B-4B84-BBA6-137B2ADECCC3}"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6611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E7DCC6-5E33-4A1A-B663-70676CD75820}"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60762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E524B-5919-4598-AB12-F2E766EAB33A}"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3682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816291-4F35-422F-9AA0-24979BB5F5DD}"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12269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17AF582-9134-4FE3-9EA0-05BA5351FF11}" type="slidenum">
              <a:rPr lang="en-US" altLang="en-US"/>
              <a:pPr/>
              <a:t>‹#›</a:t>
            </a:fld>
            <a:endParaRPr lang="en-US" altLang="en-US"/>
          </a:p>
        </p:txBody>
      </p:sp>
    </p:spTree>
    <p:extLst>
      <p:ext uri="{BB962C8B-B14F-4D97-AF65-F5344CB8AC3E}">
        <p14:creationId xmlns:p14="http://schemas.microsoft.com/office/powerpoint/2010/main" val="4255858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base">
              <a:spcBef>
                <a:spcPct val="0"/>
              </a:spcBef>
              <a:spcAft>
                <a:spcPct val="0"/>
              </a:spcAft>
              <a:defRPr b="1">
                <a:latin typeface="Times New Roman"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latin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latin typeface="Times New Roman"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B01E01-11BE-41D2-B494-5EBDD3D819FB}" type="slidenum">
              <a:rPr kumimoji="0" lang="en-US" sz="14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82922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DD36C7B-DBB6-4528-8B96-8896D8432DA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87509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635D49-8B00-45A0-A884-455A59F7DAE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9960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06DD711-6553-42A5-8699-F4EDB3EB5C3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63082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3DF8D2-C9BA-4B83-8D6B-21F0D467BAF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97247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0C03C8-2AF5-4159-A4C4-AF28304FB1F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20068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09227C-DEC9-4C8E-B06F-D89E4405E02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05572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15BBEA2-3A41-4A28-A984-F9A667CA405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9615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CC644B-506E-4EBA-905C-7A4224EE82F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36477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0036352-11C6-4513-A8E2-EEA2FDF9530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2032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2656E7E-FB39-42B3-9337-FE008A3D38DC}" type="slidenum">
              <a:rPr lang="en-US" altLang="en-US"/>
              <a:pPr/>
              <a:t>‹#›</a:t>
            </a:fld>
            <a:endParaRPr lang="en-US" altLang="en-US"/>
          </a:p>
        </p:txBody>
      </p:sp>
    </p:spTree>
    <p:extLst>
      <p:ext uri="{BB962C8B-B14F-4D97-AF65-F5344CB8AC3E}">
        <p14:creationId xmlns:p14="http://schemas.microsoft.com/office/powerpoint/2010/main" val="661258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B9FDC72-CF1A-416F-80A3-3102843871E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910862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7868C7-0480-4B0A-8506-D1A06FCABE6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850951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4628644-CD3E-42C9-88F2-A5BD36E1827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20664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DD36C7B-DBB6-4528-8B96-8896D8432DA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956996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635D49-8B00-45A0-A884-455A59F7DAE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3853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06DD711-6553-42A5-8699-F4EDB3EB5C3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733181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3DF8D2-C9BA-4B83-8D6B-21F0D467BAF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91471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0C03C8-2AF5-4159-A4C4-AF28304FB1F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07905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09227C-DEC9-4C8E-B06F-D89E4405E02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72776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15BBEA2-3A41-4A28-A984-F9A667CA405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953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4CCBAE8-F864-4DB4-A500-2C47549812E0}" type="slidenum">
              <a:rPr lang="en-US" altLang="en-US"/>
              <a:pPr/>
              <a:t>‹#›</a:t>
            </a:fld>
            <a:endParaRPr lang="en-US" altLang="en-US"/>
          </a:p>
        </p:txBody>
      </p:sp>
    </p:spTree>
    <p:extLst>
      <p:ext uri="{BB962C8B-B14F-4D97-AF65-F5344CB8AC3E}">
        <p14:creationId xmlns:p14="http://schemas.microsoft.com/office/powerpoint/2010/main" val="1415446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CC644B-506E-4EBA-905C-7A4224EE82F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13698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0036352-11C6-4513-A8E2-EEA2FDF9530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629463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B9FDC72-CF1A-416F-80A3-3102843871E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54640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7868C7-0480-4B0A-8506-D1A06FCABE6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4537836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4628644-CD3E-42C9-88F2-A5BD36E1827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775797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5D7988-F37E-48E1-814E-026FE49B8FDE}"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45212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BFBF25-02E9-4105-BCA6-3C7EDD8F7CD8}"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534862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E43C3B-B047-4779-96DA-4805BEDAA81F}"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92966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094854-C9BF-4FA3-A65D-FF2F4B1DC793}"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61346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70FB9E-AC5B-48A4-B28A-99540A6642DC}"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1312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C092E9-498B-4A5D-AA05-DEC5AF747E70}" type="slidenum">
              <a:rPr lang="en-US" altLang="en-US"/>
              <a:pPr/>
              <a:t>‹#›</a:t>
            </a:fld>
            <a:endParaRPr lang="en-US" altLang="en-US"/>
          </a:p>
        </p:txBody>
      </p:sp>
    </p:spTree>
    <p:extLst>
      <p:ext uri="{BB962C8B-B14F-4D97-AF65-F5344CB8AC3E}">
        <p14:creationId xmlns:p14="http://schemas.microsoft.com/office/powerpoint/2010/main" val="3822578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FB4D07-E752-4088-BDB6-A2021B9FF492}"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941138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9A9B7E-3401-47DF-B397-96B3F3F0364F}"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4687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BCFD56-C557-4AA7-BB6D-AE049004C002}"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451805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9FF3D0-9A9B-4B84-BBA6-137B2ADECCC3}"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218550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E7DCC6-5E33-4A1A-B663-70676CD75820}"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0256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E524B-5919-4598-AB12-F2E766EAB33A}"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664959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816291-4F35-422F-9AA0-24979BB5F5DD}"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3057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DD36C7B-DBB6-4528-8B96-8896D8432DA4}"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879288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635D49-8B00-45A0-A884-455A59F7DAE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298737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06DD711-6553-42A5-8699-F4EDB3EB5C3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0903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FA1E421-38E0-42FE-A86C-3597D68010D9}" type="slidenum">
              <a:rPr lang="en-US" altLang="en-US"/>
              <a:pPr/>
              <a:t>‹#›</a:t>
            </a:fld>
            <a:endParaRPr lang="en-US" altLang="en-US"/>
          </a:p>
        </p:txBody>
      </p:sp>
    </p:spTree>
    <p:extLst>
      <p:ext uri="{BB962C8B-B14F-4D97-AF65-F5344CB8AC3E}">
        <p14:creationId xmlns:p14="http://schemas.microsoft.com/office/powerpoint/2010/main" val="1734566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3DF8D2-C9BA-4B83-8D6B-21F0D467BAF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541178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0C03C8-2AF5-4159-A4C4-AF28304FB1F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358889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09227C-DEC9-4C8E-B06F-D89E4405E02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94412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15BBEA2-3A41-4A28-A984-F9A667CA4053}"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78514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6CC644B-506E-4EBA-905C-7A4224EE82F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682850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0036352-11C6-4513-A8E2-EEA2FDF9530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985331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B9FDC72-CF1A-416F-80A3-3102843871E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8723838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7868C7-0480-4B0A-8506-D1A06FCABE6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089243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4628644-CD3E-42C9-88F2-A5BD36E1827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561700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3C6A39-FFED-4B4A-B05B-03D618D904F0}"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016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0.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1.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5C687247-9656-4FF1-B7B8-5BE4BB5DC2A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 id="2147484755" r:id="rId12"/>
    <p:sldLayoutId id="214748476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EBDEE06E-76D9-49A8-B4C2-050F1F480B3B}" type="slidenum">
              <a:rPr lang="en-US" altLang="en-US"/>
              <a:pPr/>
              <a:t>‹#›</a:t>
            </a:fld>
            <a:endParaRPr lang="en-US" altLang="en-US"/>
          </a:p>
        </p:txBody>
      </p:sp>
    </p:spTree>
    <p:extLst>
      <p:ext uri="{BB962C8B-B14F-4D97-AF65-F5344CB8AC3E}">
        <p14:creationId xmlns:p14="http://schemas.microsoft.com/office/powerpoint/2010/main" val="12722963"/>
      </p:ext>
    </p:extLst>
  </p:cSld>
  <p:clrMap bg1="dk2" tx1="lt1" bg2="dk1" tx2="lt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 id="2147484875" r:id="rId12"/>
    <p:sldLayoutId id="2147484876" r:id="rId13"/>
    <p:sldLayoutId id="214748487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3618A87D-E770-4103-A1F5-6E38C914FB19}" type="slidenum">
              <a:rPr lang="en-US"/>
              <a:pPr>
                <a:defRPr/>
              </a:pPr>
              <a:t>‹#›</a:t>
            </a:fld>
            <a:endParaRPr lang="en-US"/>
          </a:p>
        </p:txBody>
      </p:sp>
    </p:spTree>
    <p:extLst>
      <p:ext uri="{BB962C8B-B14F-4D97-AF65-F5344CB8AC3E}">
        <p14:creationId xmlns:p14="http://schemas.microsoft.com/office/powerpoint/2010/main" val="4066901525"/>
      </p:ext>
    </p:extLst>
  </p:cSld>
  <p:clrMap bg1="dk2" tx1="lt1" bg2="dk1" tx2="lt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48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106045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457200" y="2078038"/>
            <a:ext cx="82296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6388" name="Picture 4" descr="PPT_topbanner_NJAES_DEEP-whi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8"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9" r:id="rId12"/>
  </p:sldLayoutIdLst>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Verdana" pitchFamily="34" charset="0"/>
        </a:defRPr>
      </a:lvl2pPr>
      <a:lvl3pPr algn="ctr" rtl="0" eaLnBrk="0" fontAlgn="base" hangingPunct="0">
        <a:spcBef>
          <a:spcPct val="0"/>
        </a:spcBef>
        <a:spcAft>
          <a:spcPct val="0"/>
        </a:spcAft>
        <a:defRPr sz="3000">
          <a:solidFill>
            <a:schemeClr val="tx2"/>
          </a:solidFill>
          <a:latin typeface="Verdana" pitchFamily="34" charset="0"/>
        </a:defRPr>
      </a:lvl3pPr>
      <a:lvl4pPr algn="ctr" rtl="0" eaLnBrk="0" fontAlgn="base" hangingPunct="0">
        <a:spcBef>
          <a:spcPct val="0"/>
        </a:spcBef>
        <a:spcAft>
          <a:spcPct val="0"/>
        </a:spcAft>
        <a:defRPr sz="3000">
          <a:solidFill>
            <a:schemeClr val="tx2"/>
          </a:solidFill>
          <a:latin typeface="Verdana" pitchFamily="34" charset="0"/>
        </a:defRPr>
      </a:lvl4pPr>
      <a:lvl5pPr algn="ctr" rtl="0" eaLnBrk="0" fontAlgn="base" hangingPunct="0">
        <a:spcBef>
          <a:spcPct val="0"/>
        </a:spcBef>
        <a:spcAft>
          <a:spcPct val="0"/>
        </a:spcAft>
        <a:defRPr sz="3000">
          <a:solidFill>
            <a:schemeClr val="tx2"/>
          </a:solidFill>
          <a:latin typeface="Verdana" pitchFamily="34" charset="0"/>
        </a:defRPr>
      </a:lvl5pPr>
      <a:lvl6pPr marL="457200" algn="ctr" rtl="0" fontAlgn="base">
        <a:spcBef>
          <a:spcPct val="0"/>
        </a:spcBef>
        <a:spcAft>
          <a:spcPct val="0"/>
        </a:spcAft>
        <a:defRPr sz="3000">
          <a:solidFill>
            <a:schemeClr val="tx2"/>
          </a:solidFill>
          <a:latin typeface="Verdana" pitchFamily="34" charset="0"/>
        </a:defRPr>
      </a:lvl6pPr>
      <a:lvl7pPr marL="914400" algn="ctr" rtl="0" fontAlgn="base">
        <a:spcBef>
          <a:spcPct val="0"/>
        </a:spcBef>
        <a:spcAft>
          <a:spcPct val="0"/>
        </a:spcAft>
        <a:defRPr sz="3000">
          <a:solidFill>
            <a:schemeClr val="tx2"/>
          </a:solidFill>
          <a:latin typeface="Verdana" pitchFamily="34" charset="0"/>
        </a:defRPr>
      </a:lvl7pPr>
      <a:lvl8pPr marL="1371600" algn="ctr" rtl="0" fontAlgn="base">
        <a:spcBef>
          <a:spcPct val="0"/>
        </a:spcBef>
        <a:spcAft>
          <a:spcPct val="0"/>
        </a:spcAft>
        <a:defRPr sz="3000">
          <a:solidFill>
            <a:schemeClr val="tx2"/>
          </a:solidFill>
          <a:latin typeface="Verdana" pitchFamily="34" charset="0"/>
        </a:defRPr>
      </a:lvl8pPr>
      <a:lvl9pPr marL="1828800" algn="ctr" rtl="0" fontAlgn="base">
        <a:spcBef>
          <a:spcPct val="0"/>
        </a:spcBef>
        <a:spcAft>
          <a:spcPct val="0"/>
        </a:spcAft>
        <a:defRPr sz="30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defRPr>
      </a:lvl2pPr>
      <a:lvl3pPr marL="1143000" indent="-228600" algn="l" rtl="0" eaLnBrk="0" fontAlgn="base" hangingPunct="0">
        <a:spcBef>
          <a:spcPct val="20000"/>
        </a:spcBef>
        <a:spcAft>
          <a:spcPct val="0"/>
        </a:spcAft>
        <a:buChar char="•"/>
        <a:defRPr>
          <a:solidFill>
            <a:schemeClr val="tx2"/>
          </a:solidFill>
          <a:latin typeface="+mn-lt"/>
        </a:defRPr>
      </a:lvl3pPr>
      <a:lvl4pPr marL="1600200" indent="-228600" algn="l" rtl="0" eaLnBrk="0" fontAlgn="base" hangingPunct="0">
        <a:spcBef>
          <a:spcPct val="20000"/>
        </a:spcBef>
        <a:spcAft>
          <a:spcPct val="0"/>
        </a:spcAft>
        <a:buChar char="–"/>
        <a:defRPr sz="16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18A87D-E770-4103-A1F5-6E38C914FB19}"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31750075"/>
      </p:ext>
    </p:extLst>
  </p:cSld>
  <p:clrMap bg1="dk2" tx1="lt1" bg2="dk1" tx2="lt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18A87D-E770-4103-A1F5-6E38C914FB19}"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3359915"/>
      </p:ext>
    </p:extLst>
  </p:cSld>
  <p:clrMap bg1="dk2" tx1="lt1" bg2="dk1" tx2="lt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2EC8A21-34D2-4855-A586-174752C7CB0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83092526"/>
      </p:ext>
    </p:extLst>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 id="21474848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2EC8A21-34D2-4855-A586-174752C7CB0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42547502"/>
      </p:ext>
    </p:extLst>
  </p:cSld>
  <p:clrMap bg1="dk2" tx1="lt1" bg2="dk1" tx2="lt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 id="21474848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18A87D-E770-4103-A1F5-6E38C914FB19}" type="slidenum">
              <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7651544"/>
      </p:ext>
    </p:extLst>
  </p:cSld>
  <p:clrMap bg1="dk2" tx1="lt1" bg2="dk1" tx2="lt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 id="21474848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2EC8A21-34D2-4855-A586-174752C7CB0D}"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190416769"/>
      </p:ext>
    </p:extLst>
  </p:cSld>
  <p:clrMap bg1="dk2" tx1="lt1" bg2="dk1" tx2="lt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FF"/>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CD0B29-2B58-4E5F-A436-D73B9ED949B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98443640"/>
      </p:ext>
    </p:extLst>
  </p:cSld>
  <p:clrMap bg1="dk2" tx1="lt1" bg2="dk1" tx2="lt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 id="2147484861" r:id="rId12"/>
    <p:sldLayoutId id="21474848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92.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92.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oleObject" Target="../embeddings/oleObject16.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wmf"/></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e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6.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17.emf"/><Relationship Id="rId4" Type="http://schemas.openxmlformats.org/officeDocument/2006/relationships/oleObject" Target="../embeddings/oleObject21.bin"/></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25.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png"/><Relationship Id="rId9" Type="http://schemas.openxmlformats.org/officeDocument/2006/relationships/image" Target="../media/image1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11.xml"/><Relationship Id="rId1" Type="http://schemas.openxmlformats.org/officeDocument/2006/relationships/tags" Target="../tags/tag7.xml"/><Relationship Id="rId5" Type="http://schemas.openxmlformats.org/officeDocument/2006/relationships/image" Target="../media/image61.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3.xml"/><Relationship Id="rId1" Type="http://schemas.openxmlformats.org/officeDocument/2006/relationships/tags" Target="../tags/tag8.xml"/><Relationship Id="rId5" Type="http://schemas.openxmlformats.org/officeDocument/2006/relationships/image" Target="../media/image64.jpe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emf"/></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3.emf"/><Relationship Id="rId4" Type="http://schemas.openxmlformats.org/officeDocument/2006/relationships/oleObject" Target="../embeddings/oleObject7.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5.wmf"/><Relationship Id="rId4" Type="http://schemas.openxmlformats.org/officeDocument/2006/relationships/oleObject" Target="../embeddings/oleObject1.bin"/><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8.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79.emf"/><Relationship Id="rId4" Type="http://schemas.openxmlformats.org/officeDocument/2006/relationships/oleObject" Target="../embeddings/oleObject8.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81.jpeg"/><Relationship Id="rId4" Type="http://schemas.openxmlformats.org/officeDocument/2006/relationships/image" Target="../media/image80.jpeg"/></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37.png"/></Relationships>
</file>

<file path=ppt/slides/_rels/slide88.xml.rels><?xml version="1.0" encoding="UTF-8" standalone="yes"?>
<Relationships xmlns="http://schemas.openxmlformats.org/package/2006/relationships"><Relationship Id="rId8" Type="http://schemas.openxmlformats.org/officeDocument/2006/relationships/image" Target="../media/image86.wmf"/><Relationship Id="rId13" Type="http://schemas.openxmlformats.org/officeDocument/2006/relationships/image" Target="../media/image89.jpeg"/><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87.wmf"/><Relationship Id="rId4" Type="http://schemas.openxmlformats.org/officeDocument/2006/relationships/image" Target="../media/image84.png"/><Relationship Id="rId9" Type="http://schemas.openxmlformats.org/officeDocument/2006/relationships/oleObject" Target="../embeddings/oleObject12.bin"/></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79.emf"/><Relationship Id="rId4" Type="http://schemas.openxmlformats.org/officeDocument/2006/relationships/oleObject" Target="../embeddings/oleObject14.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4.xml"/><Relationship Id="rId1" Type="http://schemas.openxmlformats.org/officeDocument/2006/relationships/tags" Target="../tags/tag17.xml"/><Relationship Id="rId5" Type="http://schemas.openxmlformats.org/officeDocument/2006/relationships/image" Target="../media/image79.emf"/><Relationship Id="rId4" Type="http://schemas.openxmlformats.org/officeDocument/2006/relationships/oleObject" Target="../embeddings/oleObject8.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79.emf"/><Relationship Id="rId4" Type="http://schemas.openxmlformats.org/officeDocument/2006/relationships/oleObject" Target="../embeddings/oleObject15.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7.xml"/><Relationship Id="rId1" Type="http://schemas.openxmlformats.org/officeDocument/2006/relationships/tags" Target="../tags/tag19.xml"/><Relationship Id="rId4" Type="http://schemas.openxmlformats.org/officeDocument/2006/relationships/image" Target="../media/image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62000" y="1981200"/>
            <a:ext cx="7924800" cy="3962400"/>
          </a:xfrm>
          <a:prstGeom prst="rect">
            <a:avLst/>
          </a:prstGeom>
          <a:noFill/>
          <a:ln w="9525">
            <a:noFill/>
            <a:miter lim="800000"/>
            <a:headEnd/>
            <a:tailEnd/>
          </a:ln>
        </p:spPr>
        <p:txBody>
          <a:bodyPr anchor="ctr"/>
          <a:lstStyle/>
          <a:p>
            <a:pPr algn="ctr">
              <a:defRPr/>
            </a:pPr>
            <a:br>
              <a:rPr lang="en-US" sz="800" dirty="0">
                <a:solidFill>
                  <a:srgbClr val="FFFF99"/>
                </a:solidFill>
                <a:effectLst>
                  <a:outerShdw blurRad="38100" dist="38100" dir="2700000" algn="tl">
                    <a:srgbClr val="000000">
                      <a:alpha val="43137"/>
                    </a:srgbClr>
                  </a:outerShdw>
                </a:effectLst>
                <a:latin typeface="Arial" charset="0"/>
                <a:cs typeface="Arial" charset="0"/>
              </a:rPr>
            </a:br>
            <a:r>
              <a:rPr lang="en-US" sz="3800" dirty="0">
                <a:solidFill>
                  <a:srgbClr val="FFFF99"/>
                </a:solidFill>
                <a:latin typeface="Arial" charset="0"/>
                <a:cs typeface="Arial" charset="0"/>
              </a:rPr>
              <a:t>Biology and Management of the</a:t>
            </a:r>
          </a:p>
          <a:p>
            <a:pPr algn="ctr">
              <a:defRPr/>
            </a:pPr>
            <a:r>
              <a:rPr lang="en-US" sz="3800" dirty="0">
                <a:solidFill>
                  <a:srgbClr val="FFFF99"/>
                </a:solidFill>
                <a:latin typeface="Arial" charset="0"/>
                <a:cs typeface="Arial" charset="0"/>
              </a:rPr>
              <a:t>Annual Bluegrass Weevil</a:t>
            </a:r>
          </a:p>
          <a:p>
            <a:pPr algn="ctr">
              <a:defRPr/>
            </a:pPr>
            <a:br>
              <a:rPr lang="en-US" sz="1800" dirty="0">
                <a:solidFill>
                  <a:schemeClr val="bg1"/>
                </a:solidFill>
                <a:latin typeface="Arial" charset="0"/>
                <a:cs typeface="Arial" charset="0"/>
              </a:rPr>
            </a:br>
            <a:r>
              <a:rPr lang="en-US" sz="1800" dirty="0">
                <a:solidFill>
                  <a:schemeClr val="bg1"/>
                </a:solidFill>
                <a:latin typeface="Arial" charset="0"/>
                <a:cs typeface="Arial" charset="0"/>
              </a:rPr>
              <a:t>    </a:t>
            </a:r>
            <a:r>
              <a:rPr lang="en-US" sz="2800" dirty="0">
                <a:solidFill>
                  <a:schemeClr val="bg1"/>
                </a:solidFill>
                <a:latin typeface="Arial" charset="0"/>
                <a:cs typeface="Arial" charset="0"/>
              </a:rPr>
              <a:t>Albrecht Koppenhöfer</a:t>
            </a:r>
          </a:p>
          <a:p>
            <a:pPr algn="ctr">
              <a:defRPr/>
            </a:pPr>
            <a:r>
              <a:rPr lang="en-US" sz="2900" dirty="0">
                <a:solidFill>
                  <a:schemeClr val="bg1"/>
                </a:solidFill>
                <a:latin typeface="Arial" charset="0"/>
                <a:cs typeface="Arial" charset="0"/>
              </a:rPr>
              <a:t>    </a:t>
            </a:r>
            <a:r>
              <a:rPr lang="en-US" sz="2600" b="0" i="1" dirty="0">
                <a:solidFill>
                  <a:schemeClr val="bg1"/>
                </a:solidFill>
                <a:latin typeface="Arial" charset="0"/>
                <a:cs typeface="Arial" charset="0"/>
              </a:rPr>
              <a:t>Rutgers Cooperative Extension</a:t>
            </a:r>
            <a:endParaRPr lang="en-US" sz="1200" dirty="0">
              <a:solidFill>
                <a:schemeClr val="bg1"/>
              </a:solidFill>
              <a:latin typeface="Arial" charset="0"/>
              <a:cs typeface="Arial" charset="0"/>
            </a:endParaRPr>
          </a:p>
          <a:p>
            <a:pPr algn="ctr">
              <a:defRPr/>
            </a:pPr>
            <a:endParaRPr lang="en-US" sz="1200" dirty="0">
              <a:solidFill>
                <a:schemeClr val="bg1"/>
              </a:solidFill>
              <a:latin typeface="Arial" charset="0"/>
              <a:cs typeface="Arial" charset="0"/>
            </a:endParaRPr>
          </a:p>
          <a:p>
            <a:pPr algn="ctr">
              <a:defRPr/>
            </a:pPr>
            <a:endParaRPr lang="en-US" sz="2600" i="1" dirty="0">
              <a:solidFill>
                <a:schemeClr val="bg1"/>
              </a:solidFill>
              <a:latin typeface="Arial" charset="0"/>
              <a:cs typeface="Arial" charset="0"/>
            </a:endParaRPr>
          </a:p>
          <a:p>
            <a:pPr algn="ctr">
              <a:defRPr/>
            </a:pPr>
            <a:r>
              <a:rPr lang="en-US" sz="2600" b="0" i="1" dirty="0">
                <a:solidFill>
                  <a:schemeClr val="bg1"/>
                </a:solidFill>
                <a:latin typeface="Arial" charset="0"/>
                <a:cs typeface="Arial" charset="0"/>
              </a:rPr>
              <a:t>Updated 1-14-2025</a:t>
            </a:r>
          </a:p>
        </p:txBody>
      </p:sp>
      <p:pic>
        <p:nvPicPr>
          <p:cNvPr id="20483" name="Picture 10" descr="ABW ad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4191000"/>
            <a:ext cx="225901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ABW lar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412" y="4356100"/>
            <a:ext cx="11953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penny coin with ABW larva, pupa, and adult on 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76200"/>
            <a:ext cx="1905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SessionQuestionData" descr="&lt;?xml version=&quot;1.0&quot;?&gt;&lt;AllQuestions /&gt;" hidden="1"/>
          <p:cNvSpPr txBox="1">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487" name="SessionAnswerData" descr="&lt;?xml version=&quot;1.0&quot;?&gt;&lt;AllAnswers /&gt;" hidden="1"/>
          <p:cNvSpPr txBox="1">
            <a:spLocks noChangeArrowheads="1"/>
          </p:cNvSpPr>
          <p:nvPr/>
        </p:nvSpPr>
        <p:spPr bwMode="auto">
          <a:xfrm>
            <a:off x="127000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488" name="SessionResponseData" hidden="1"/>
          <p:cNvSpPr txBox="1">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489"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SimulatedVoteCount&gt;50&lt;/SimulatedVoteCount&gt;&lt;ChartModel&gt;3D&lt;/ChartModel&gt;&lt;gridColor&gt;&lt;/gridColor&gt;&lt;gridAlternateColor&gt;&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Color [A=255, R=185, G=222, B=228]&lt;/chartColor1&gt;&lt;chartColor2&gt;Color [A=255, R=51, G=50, B=152]&lt;/chartColor2&gt;&lt;chartColor3&gt;Color [A=255, R=1, G=153, B=154]&lt;/chartColor3&gt;&lt;chartColor4&gt;Color [A=255, R=153, G=202, B=0]&lt;/chartColor4&gt;&lt;chartColor5&gt;Color [A=255, R=128, G=128, B=128]&lt;/chartColor5&gt;&lt;chartColor6&gt;Color [A=255, R=185, G=222, B=228]&lt;/chartColor6&gt;&lt;chartColor7&gt;Color [A=255, R=51, G=50, B=152]&lt;/chartColor7&gt;&lt;chartColor8&gt;Color [A=255, R=1, G=153, B=154]&lt;/chartColor8&gt;&lt;chartColor9&gt;Color [A=255, R=153, G=202, B=0]&lt;/chartColor9&gt;&lt;chartColor10&gt;Color [A=255, R=128, G=128, B=128]&lt;/chartColor10&gt;&lt;teamColor1&gt;Color [A=255, R=187, G=224, B=227]&lt;/teamColor1&gt;&lt;teamColor2&gt;Color [A=255, R=51, G=51, B=153]&lt;/teamColor2&gt;&lt;teamColor3&gt;Color [A=255, R=0, G=153, B=153]&lt;/teamColor3&gt;&lt;teamColor4&gt;Color [A=255, R=153, G=204, B=0]&lt;/teamColor4&gt;&lt;teamColor5&gt;Color [A=255, R=128, G=128, B=128]&lt;/teamColor5&gt;&lt;teamColor6&gt;Color [A=255, R=0, G=0, B=0]&lt;/teamColor6&gt;&lt;teamColor7&gt;Color [A=255, R=0, G=102, B=204]&lt;/teamColor7&gt;&lt;teamColor8&gt;Color [A=255, R=204, G=204, B=255]&lt;/teamColor8&gt;&lt;teamColor9&gt;Color [A=255, R=255, G=0, B=0]&lt;/teamColor9&gt;&lt;teamColor10&gt;Color [A=255, R=255, G=255, B=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lt;/isGridColorKnownColor&gt;&lt;gridColorName&gt;&lt;/gridColorName&gt;&lt;AutoRec&gt;&lt;/AutoRec&gt;&lt;AutoRecTimeIntrvl&gt;&lt;/AutoRecTimeIntrvl&gt;&lt;chartVotesView&gt;Percentage&lt;/chartVotesView&gt;&lt;chartLabelsColor&gt;0,0,0&lt;/chartLabelsColor&gt;&lt;isChartLabelColorKnownColor&gt;&lt;/isChartLabelColorKnownColor&gt;&lt;chartLabelColorName&gt;&lt;/chartLabelColorName&gt;&lt;chartXAxisLabelType&gt;Full Text&lt;/chartXAxisLabelType&gt;&lt;/Settings&gt;" hidden="1"/>
          <p:cNvSpPr txBox="1">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901700" y="228600"/>
            <a:ext cx="5880100" cy="914400"/>
          </a:xfrm>
        </p:spPr>
        <p:txBody>
          <a:bodyPr/>
          <a:lstStyle/>
          <a:p>
            <a:pPr eaLnBrk="1" hangingPunct="1"/>
            <a:r>
              <a:rPr lang="en-US" altLang="en-US" sz="3200" b="1" dirty="0">
                <a:solidFill>
                  <a:srgbClr val="C00000"/>
                </a:solidFill>
                <a:latin typeface="Arial" panose="020B0604020202020204" pitchFamily="34" charset="0"/>
                <a:cs typeface="Arial" panose="020B0604020202020204" pitchFamily="34" charset="0"/>
              </a:rPr>
              <a:t>Adult Overwintering </a:t>
            </a:r>
          </a:p>
        </p:txBody>
      </p:sp>
      <p:pic>
        <p:nvPicPr>
          <p:cNvPr id="28675" name="Picture 2" descr="ABW ad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152400"/>
            <a:ext cx="1949450" cy="1295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609600" y="1371600"/>
            <a:ext cx="7239000" cy="5181600"/>
          </a:xfrm>
          <a:prstGeom prst="rect">
            <a:avLst/>
          </a:prstGeom>
        </p:spPr>
        <p:txBody>
          <a:bodyPr/>
          <a:lstStyle/>
          <a:p>
            <a:pPr marL="342900" indent="-342900" eaLnBrk="0" hangingPunct="0">
              <a:spcBef>
                <a:spcPts val="1200"/>
              </a:spcBef>
              <a:buFont typeface="Arial" pitchFamily="34" charset="0"/>
              <a:buChar char="•"/>
              <a:defRPr/>
            </a:pPr>
            <a:r>
              <a:rPr lang="en-US" sz="2900" b="0" kern="0" dirty="0">
                <a:solidFill>
                  <a:schemeClr val="bg2"/>
                </a:solidFill>
                <a:latin typeface="Arial" charset="0"/>
                <a:cs typeface="+mn-cs"/>
              </a:rPr>
              <a:t>Overwinter up to 200’ from fairway and up to 30’ into the woods</a:t>
            </a:r>
          </a:p>
          <a:p>
            <a:pPr marL="342900" indent="-342900" eaLnBrk="0" hangingPunct="0">
              <a:spcBef>
                <a:spcPts val="1200"/>
              </a:spcBef>
              <a:buFont typeface="Arial" pitchFamily="34" charset="0"/>
              <a:buChar char="•"/>
              <a:defRPr/>
            </a:pPr>
            <a:r>
              <a:rPr lang="en-US" sz="2900" b="0" kern="0" dirty="0">
                <a:solidFill>
                  <a:schemeClr val="bg2"/>
                </a:solidFill>
                <a:latin typeface="Arial" charset="0"/>
                <a:cs typeface="+mn-cs"/>
              </a:rPr>
              <a:t>Most abundant near tree lines and around trees in grass between fairways.</a:t>
            </a:r>
          </a:p>
          <a:p>
            <a:pPr marL="342900" indent="-342900" eaLnBrk="0" hangingPunct="0">
              <a:spcBef>
                <a:spcPts val="1200"/>
              </a:spcBef>
              <a:buFont typeface="Arial" pitchFamily="34" charset="0"/>
              <a:buChar char="•"/>
              <a:defRPr/>
            </a:pPr>
            <a:r>
              <a:rPr lang="en-US" sz="2900" b="0" kern="0" dirty="0">
                <a:solidFill>
                  <a:schemeClr val="bg2"/>
                </a:solidFill>
                <a:latin typeface="Arial" charset="0"/>
                <a:cs typeface="+mn-cs"/>
              </a:rPr>
              <a:t>No beetles found within 15’ of fairway</a:t>
            </a:r>
          </a:p>
          <a:p>
            <a:pPr marL="342900" indent="-342900" eaLnBrk="0" hangingPunct="0">
              <a:spcBef>
                <a:spcPts val="1200"/>
              </a:spcBef>
              <a:buFont typeface="Arial" pitchFamily="34" charset="0"/>
              <a:buChar char="•"/>
              <a:defRPr/>
            </a:pPr>
            <a:r>
              <a:rPr lang="en-US" sz="2900" b="0" kern="0" dirty="0">
                <a:solidFill>
                  <a:schemeClr val="bg2"/>
                </a:solidFill>
                <a:latin typeface="Arial" charset="0"/>
                <a:cs typeface="+mn-cs"/>
              </a:rPr>
              <a:t>Prefer tall grass and mixed leaf litter.</a:t>
            </a:r>
          </a:p>
          <a:p>
            <a:pPr marL="342900" indent="-342900" eaLnBrk="0" hangingPunct="0">
              <a:spcBef>
                <a:spcPts val="1200"/>
              </a:spcBef>
              <a:buFont typeface="Arial" pitchFamily="34" charset="0"/>
              <a:buChar char="•"/>
              <a:defRPr/>
            </a:pPr>
            <a:r>
              <a:rPr lang="en-US" sz="2900" b="0" kern="0" dirty="0">
                <a:solidFill>
                  <a:schemeClr val="bg2"/>
                </a:solidFill>
                <a:latin typeface="Arial" charset="0"/>
                <a:cs typeface="+mn-cs"/>
              </a:rPr>
              <a:t>If under pine trees, only where grass starts to grow as soil too acidic directly under canopy.</a:t>
            </a:r>
          </a:p>
        </p:txBody>
      </p:sp>
    </p:spTree>
    <p:custDataLst>
      <p:tags r:id="rId1"/>
    </p:custData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533400" y="2540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Managing </a:t>
            </a:r>
            <a:r>
              <a:rPr lang="en-US" altLang="en-US" sz="3200" u="sng">
                <a:solidFill>
                  <a:srgbClr val="C00000"/>
                </a:solidFill>
                <a:latin typeface="Arial" panose="020B0604020202020204" pitchFamily="34" charset="0"/>
              </a:rPr>
              <a:t>resistant</a:t>
            </a:r>
            <a:r>
              <a:rPr lang="en-US" altLang="en-US" sz="3200">
                <a:solidFill>
                  <a:srgbClr val="C00000"/>
                </a:solidFill>
                <a:latin typeface="Arial" panose="020B0604020202020204" pitchFamily="34" charset="0"/>
              </a:rPr>
              <a:t> ABW</a:t>
            </a:r>
          </a:p>
        </p:txBody>
      </p:sp>
      <p:sp>
        <p:nvSpPr>
          <p:cNvPr id="94211" name="Rectangle 3"/>
          <p:cNvSpPr>
            <a:spLocks noChangeArrowheads="1"/>
          </p:cNvSpPr>
          <p:nvPr/>
        </p:nvSpPr>
        <p:spPr bwMode="auto">
          <a:xfrm>
            <a:off x="228600" y="990600"/>
            <a:ext cx="868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1800"/>
              </a:spcBef>
              <a:buFontTx/>
              <a:buChar char="•"/>
            </a:pPr>
            <a:r>
              <a:rPr lang="en-US" altLang="en-US" sz="2900" b="0" dirty="0">
                <a:solidFill>
                  <a:schemeClr val="bg1"/>
                </a:solidFill>
                <a:latin typeface="Arial" panose="020B0604020202020204" pitchFamily="34" charset="0"/>
              </a:rPr>
              <a:t>Chlorpyrifos less effective than pyrethroids vs. adults!!!</a:t>
            </a:r>
          </a:p>
          <a:p>
            <a:pPr eaLnBrk="1" hangingPunct="1">
              <a:spcBef>
                <a:spcPts val="1800"/>
              </a:spcBef>
              <a:buFontTx/>
              <a:buChar char="•"/>
            </a:pPr>
            <a:r>
              <a:rPr lang="en-US" altLang="en-US" sz="2900" b="0" dirty="0">
                <a:solidFill>
                  <a:schemeClr val="bg2"/>
                </a:solidFill>
                <a:latin typeface="Arial" panose="020B0604020202020204" pitchFamily="34" charset="0"/>
              </a:rPr>
              <a:t>Depending on degree of resistance, only effective compounds: </a:t>
            </a:r>
            <a:r>
              <a:rPr lang="en-US" altLang="en-US" sz="2900" b="0" dirty="0">
                <a:solidFill>
                  <a:schemeClr val="bg1"/>
                </a:solidFill>
                <a:latin typeface="Arial" panose="020B0604020202020204" pitchFamily="34" charset="0"/>
              </a:rPr>
              <a:t>MatchPoint, Ference, Suprado, (</a:t>
            </a:r>
            <a:r>
              <a:rPr lang="en-US" altLang="en-US" sz="2900" b="0" dirty="0" err="1">
                <a:solidFill>
                  <a:schemeClr val="bg1"/>
                </a:solidFill>
                <a:latin typeface="Arial" panose="020B0604020202020204" pitchFamily="34" charset="0"/>
              </a:rPr>
              <a:t>Tetrino</a:t>
            </a:r>
            <a:r>
              <a:rPr lang="en-US" altLang="en-US" sz="2900" b="0" dirty="0">
                <a:solidFill>
                  <a:schemeClr val="bg1"/>
                </a:solidFill>
                <a:latin typeface="Arial" panose="020B0604020202020204" pitchFamily="34" charset="0"/>
              </a:rPr>
              <a:t>) vs. larvae  </a:t>
            </a:r>
            <a:r>
              <a:rPr lang="en-US" altLang="en-US" sz="2900" b="0" dirty="0">
                <a:solidFill>
                  <a:schemeClr val="bg2"/>
                </a:solidFill>
                <a:latin typeface="Arial" panose="020B0604020202020204" pitchFamily="34" charset="0"/>
              </a:rPr>
              <a:t>(≥ 80% control).</a:t>
            </a:r>
          </a:p>
          <a:p>
            <a:pPr eaLnBrk="1" hangingPunct="1">
              <a:spcBef>
                <a:spcPts val="1800"/>
              </a:spcBef>
              <a:buFontTx/>
              <a:buChar char="•"/>
            </a:pPr>
            <a:r>
              <a:rPr lang="en-US" altLang="en-US" sz="2900" b="0" u="sng" dirty="0">
                <a:solidFill>
                  <a:schemeClr val="bg2"/>
                </a:solidFill>
                <a:latin typeface="Arial" panose="020B0604020202020204" pitchFamily="34" charset="0"/>
              </a:rPr>
              <a:t>BUT</a:t>
            </a:r>
            <a:r>
              <a:rPr lang="en-US" altLang="en-US" sz="2900" b="0" dirty="0">
                <a:solidFill>
                  <a:schemeClr val="bg2"/>
                </a:solidFill>
                <a:latin typeface="Arial" panose="020B0604020202020204" pitchFamily="34" charset="0"/>
              </a:rPr>
              <a:t>:  overuse likely to lead to resistance, too!!!</a:t>
            </a:r>
          </a:p>
          <a:p>
            <a:pPr eaLnBrk="1" hangingPunct="1">
              <a:spcBef>
                <a:spcPts val="1800"/>
              </a:spcBef>
              <a:buFontTx/>
              <a:buChar char="•"/>
            </a:pPr>
            <a:r>
              <a:rPr lang="en-US" altLang="en-US" sz="3000" dirty="0">
                <a:solidFill>
                  <a:schemeClr val="bg1"/>
                </a:solidFill>
                <a:latin typeface="Arial" panose="020B0604020202020204" pitchFamily="34" charset="0"/>
              </a:rPr>
              <a:t>If you see something clearly not working:   stop wasting time and money on it !!!</a:t>
            </a:r>
          </a:p>
          <a:p>
            <a:pPr eaLnBrk="1" hangingPunct="1">
              <a:spcBef>
                <a:spcPts val="1800"/>
              </a:spcBef>
              <a:buFontTx/>
              <a:buChar char="•"/>
            </a:pPr>
            <a:r>
              <a:rPr lang="en-US" altLang="en-US" sz="3000" dirty="0">
                <a:solidFill>
                  <a:schemeClr val="bg1"/>
                </a:solidFill>
                <a:latin typeface="Arial" panose="020B0604020202020204" pitchFamily="34" charset="0"/>
              </a:rPr>
              <a:t>NO MORE PYRETHROIDS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33400" y="228600"/>
            <a:ext cx="8001000" cy="5842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charset="0"/>
                <a:ea typeface="+mn-ea"/>
                <a:cs typeface="+mn-cs"/>
              </a:rPr>
              <a:t>Managing </a:t>
            </a:r>
            <a:r>
              <a:rPr kumimoji="0" lang="en-US" altLang="en-US" sz="3200" b="1" i="0" u="sng" strike="noStrike" kern="1200" cap="none" spc="0" normalizeH="0" baseline="0" noProof="0" dirty="0">
                <a:ln>
                  <a:noFill/>
                </a:ln>
                <a:solidFill>
                  <a:srgbClr val="C00000"/>
                </a:solidFill>
                <a:effectLst/>
                <a:uLnTx/>
                <a:uFillTx/>
                <a:latin typeface="Arial" charset="0"/>
                <a:ea typeface="+mn-ea"/>
                <a:cs typeface="+mn-cs"/>
              </a:rPr>
              <a:t>resistant</a:t>
            </a:r>
            <a:r>
              <a:rPr kumimoji="0" lang="en-US" altLang="en-US" sz="3200" b="1" i="0" u="none" strike="noStrike" kern="1200" cap="none" spc="0" normalizeH="0" baseline="0" noProof="0" dirty="0">
                <a:ln>
                  <a:noFill/>
                </a:ln>
                <a:solidFill>
                  <a:srgbClr val="C00000"/>
                </a:solidFill>
                <a:effectLst/>
                <a:uLnTx/>
                <a:uFillTx/>
                <a:latin typeface="Arial" charset="0"/>
                <a:ea typeface="+mn-ea"/>
                <a:cs typeface="+mn-cs"/>
              </a:rPr>
              <a:t> ABW – Strategy</a:t>
            </a:r>
          </a:p>
        </p:txBody>
      </p:sp>
      <p:sp>
        <p:nvSpPr>
          <p:cNvPr id="51203" name="Rectangle 3"/>
          <p:cNvSpPr>
            <a:spLocks noChangeArrowheads="1"/>
          </p:cNvSpPr>
          <p:nvPr/>
        </p:nvSpPr>
        <p:spPr bwMode="auto">
          <a:xfrm>
            <a:off x="381000" y="914400"/>
            <a:ext cx="8534400" cy="5791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sz="2900" b="0" i="0" u="none" strike="noStrike" kern="1200" cap="none" spc="0" normalizeH="0" baseline="0" noProof="0" dirty="0">
                <a:ln>
                  <a:noFill/>
                </a:ln>
                <a:solidFill>
                  <a:srgbClr val="0000FF"/>
                </a:solidFill>
                <a:effectLst/>
                <a:uLnTx/>
                <a:uFillTx/>
                <a:latin typeface="Arial" charset="0"/>
                <a:ea typeface="+mn-ea"/>
                <a:cs typeface="+mn-cs"/>
              </a:rPr>
              <a:t>1</a:t>
            </a:r>
            <a:r>
              <a:rPr kumimoji="0" lang="en-US" sz="2900" b="0" i="0" u="none" strike="noStrike" kern="1200" cap="none" spc="0" normalizeH="0" baseline="30000" noProof="0" dirty="0">
                <a:ln>
                  <a:noFill/>
                </a:ln>
                <a:solidFill>
                  <a:srgbClr val="0000FF"/>
                </a:solidFill>
                <a:effectLst/>
                <a:uLnTx/>
                <a:uFillTx/>
                <a:latin typeface="Arial" charset="0"/>
                <a:ea typeface="+mn-ea"/>
                <a:cs typeface="+mn-cs"/>
              </a:rPr>
              <a:t>st</a:t>
            </a:r>
            <a:r>
              <a:rPr kumimoji="0" lang="en-US" sz="2900" b="0" i="0" u="none" strike="noStrike" kern="1200" cap="none" spc="0" normalizeH="0" baseline="0" noProof="0" dirty="0">
                <a:ln>
                  <a:noFill/>
                </a:ln>
                <a:solidFill>
                  <a:srgbClr val="0000FF"/>
                </a:solidFill>
                <a:effectLst/>
                <a:uLnTx/>
                <a:uFillTx/>
                <a:latin typeface="Arial" charset="0"/>
                <a:ea typeface="+mn-ea"/>
                <a:cs typeface="+mn-cs"/>
              </a:rPr>
              <a:t> year spring:</a:t>
            </a:r>
            <a:r>
              <a:rPr kumimoji="0" lang="en-US" sz="2900" b="0" i="0" u="none" strike="noStrike" kern="1200" cap="none" spc="0" normalizeH="0" baseline="0" noProof="0" dirty="0">
                <a:ln>
                  <a:noFill/>
                </a:ln>
                <a:solidFill>
                  <a:srgbClr val="000000"/>
                </a:solidFill>
                <a:effectLst/>
                <a:uLnTx/>
                <a:uFillTx/>
                <a:latin typeface="Arial" charset="0"/>
                <a:ea typeface="+mn-ea"/>
                <a:cs typeface="+mn-cs"/>
              </a:rPr>
              <a:t> systemic larvicide to all playing surfaces with ABW damage history.</a:t>
            </a:r>
          </a:p>
          <a:p>
            <a:pPr marL="342900" marR="0" lvl="0" indent="-342900" algn="l" defTabSz="914400" rtl="0" eaLnBrk="1" fontAlgn="base" latinLnBrk="0" hangingPunct="1">
              <a:lnSpc>
                <a:spcPct val="100000"/>
              </a:lnSpc>
              <a:spcBef>
                <a:spcPts val="1800"/>
              </a:spcBef>
              <a:spcAft>
                <a:spcPct val="0"/>
              </a:spcAft>
              <a:buClrTx/>
              <a:buSzTx/>
              <a:buFontTx/>
              <a:buNone/>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a:t>
            </a:r>
            <a:r>
              <a:rPr kumimoji="0" lang="en-US" sz="2900" b="0" i="0" u="none" strike="noStrike" kern="1200" cap="none" spc="0" normalizeH="0" baseline="0" noProof="0" dirty="0">
                <a:ln>
                  <a:noFill/>
                </a:ln>
                <a:solidFill>
                  <a:srgbClr val="0000FF"/>
                </a:solidFill>
                <a:effectLst/>
                <a:uLnTx/>
                <a:uFillTx/>
                <a:latin typeface="Arial" charset="0"/>
                <a:ea typeface="+mn-ea"/>
                <a:cs typeface="+mn-cs"/>
                <a:sym typeface="Wingdings" pitchFamily="2" charset="2"/>
              </a:rPr>
              <a:t>Ference</a:t>
            </a: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a:t>
            </a:r>
            <a:r>
              <a:rPr kumimoji="0" lang="en-US" sz="2900" b="0" i="0" u="none" strike="noStrike" kern="1200" cap="none" spc="0" normalizeH="0" baseline="0" noProof="0" dirty="0">
                <a:ln>
                  <a:noFill/>
                </a:ln>
                <a:solidFill>
                  <a:srgbClr val="0000FF"/>
                </a:solidFill>
                <a:effectLst/>
                <a:uLnTx/>
                <a:uFillTx/>
                <a:latin typeface="Arial" charset="0"/>
                <a:ea typeface="+mn-ea"/>
                <a:cs typeface="+mn-cs"/>
                <a:sym typeface="Wingdings" pitchFamily="2" charset="2"/>
              </a:rPr>
              <a:t>Suprado</a:t>
            </a: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(or </a:t>
            </a:r>
            <a:r>
              <a:rPr kumimoji="0" lang="en-US" sz="2900" b="0" i="0" u="none" strike="noStrike" kern="1200" cap="none" spc="0" normalizeH="0" baseline="0" noProof="0" dirty="0" err="1">
                <a:ln>
                  <a:noFill/>
                </a:ln>
                <a:solidFill>
                  <a:srgbClr val="000000"/>
                </a:solidFill>
                <a:effectLst/>
                <a:uLnTx/>
                <a:uFillTx/>
                <a:latin typeface="Arial" charset="0"/>
                <a:ea typeface="+mn-ea"/>
                <a:cs typeface="+mn-cs"/>
                <a:sym typeface="Wingdings" pitchFamily="2" charset="2"/>
              </a:rPr>
              <a:t>Tetrino</a:t>
            </a: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late bloom dogwood to late bloom rhododendron.</a:t>
            </a:r>
          </a:p>
          <a:p>
            <a:pPr marL="342900" marR="0" lvl="0" indent="-342900" algn="l" defTabSz="914400" rtl="0" eaLnBrk="1" fontAlgn="base" latinLnBrk="0" hangingPunct="1">
              <a:lnSpc>
                <a:spcPct val="100000"/>
              </a:lnSpc>
              <a:spcBef>
                <a:spcPts val="1800"/>
              </a:spcBef>
              <a:spcAft>
                <a:spcPct val="0"/>
              </a:spcAft>
              <a:buClrTx/>
              <a:buSzTx/>
              <a:buFont typeface="Wingdings" pitchFamily="2" charset="2"/>
              <a:buChar char="à"/>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a:t>
            </a:r>
            <a:r>
              <a:rPr kumimoji="0" lang="en-US" sz="2900" b="0" i="0" u="none" strike="noStrike" kern="1200" cap="none" spc="0" normalizeH="0" baseline="0" noProof="0" dirty="0">
                <a:ln>
                  <a:noFill/>
                </a:ln>
                <a:solidFill>
                  <a:srgbClr val="0000FF"/>
                </a:solidFill>
                <a:effectLst/>
                <a:uLnTx/>
                <a:uFillTx/>
                <a:latin typeface="Arial" charset="0"/>
                <a:ea typeface="+mn-ea"/>
                <a:cs typeface="+mn-cs"/>
                <a:sym typeface="Wingdings" pitchFamily="2" charset="2"/>
              </a:rPr>
              <a:t>MatchPoint</a:t>
            </a: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full to late bloom </a:t>
            </a:r>
            <a:r>
              <a:rPr kumimoji="0" lang="en-US" sz="2900" b="0" i="0" u="none" strike="noStrike" kern="1200" cap="none" spc="0" normalizeH="0" baseline="0" noProof="0" dirty="0" err="1">
                <a:ln>
                  <a:noFill/>
                </a:ln>
                <a:solidFill>
                  <a:srgbClr val="000000"/>
                </a:solidFill>
                <a:effectLst/>
                <a:uLnTx/>
                <a:uFillTx/>
                <a:latin typeface="Arial" charset="0"/>
                <a:ea typeface="+mn-ea"/>
                <a:cs typeface="+mn-cs"/>
                <a:sym typeface="Wingdings" pitchFamily="2" charset="2"/>
              </a:rPr>
              <a:t>rhodo</a:t>
            </a: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a:t>
            </a:r>
          </a:p>
          <a:p>
            <a:pPr marL="342900" marR="0" lvl="0" indent="-342900" algn="l" defTabSz="914400" rtl="0" eaLnBrk="1" fontAlgn="base" latinLnBrk="0" hangingPunct="1">
              <a:lnSpc>
                <a:spcPct val="100000"/>
              </a:lnSpc>
              <a:spcBef>
                <a:spcPts val="1800"/>
              </a:spcBef>
              <a:spcAft>
                <a:spcPct val="0"/>
              </a:spcAft>
              <a:buClrTx/>
              <a:buSzTx/>
              <a:buFont typeface="Wingdings" pitchFamily="2" charset="2"/>
              <a:buChar char="à"/>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Water in with 0.1”.</a:t>
            </a:r>
          </a:p>
          <a:p>
            <a:pPr marL="342900" marR="0" lvl="0" indent="-342900" algn="l" defTabSz="914400" rtl="0" eaLnBrk="1" fontAlgn="base" latinLnBrk="0" hangingPunct="1">
              <a:lnSpc>
                <a:spcPct val="100000"/>
              </a:lnSpc>
              <a:spcBef>
                <a:spcPts val="1800"/>
              </a:spcBef>
              <a:spcAft>
                <a:spcPct val="0"/>
              </a:spcAft>
              <a:buClrTx/>
              <a:buSzTx/>
              <a:buFont typeface="Wingdings" pitchFamily="2" charset="2"/>
              <a:buChar char="à"/>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During summer apply only if high larval densities or onset of damage (monitor!!!)</a:t>
            </a:r>
            <a:endParaRPr kumimoji="0" lang="en-US" alt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endParaRPr>
          </a:p>
          <a:p>
            <a:pPr marL="342900" marR="0" lvl="0" indent="-342900" algn="l" defTabSz="914400" rtl="0" eaLnBrk="1" fontAlgn="base" latinLnBrk="0" hangingPunct="1">
              <a:lnSpc>
                <a:spcPct val="100000"/>
              </a:lnSpc>
              <a:spcBef>
                <a:spcPts val="1800"/>
              </a:spcBef>
              <a:spcAft>
                <a:spcPct val="0"/>
              </a:spcAft>
              <a:buClrTx/>
              <a:buSzTx/>
              <a:buFont typeface="Wingdings" pitchFamily="2" charset="2"/>
              <a:buChar char="à"/>
              <a:tabLst/>
              <a:defRPr/>
            </a:pPr>
            <a:r>
              <a:rPr kumimoji="0" lang="en-US" alt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Rotate </a:t>
            </a:r>
            <a:r>
              <a:rPr kumimoji="0" lang="en-US" altLang="en-US" sz="2900" b="0" i="0" u="none" strike="noStrike" kern="1200" cap="none" spc="0" normalizeH="0" baseline="0" noProof="0" dirty="0" err="1">
                <a:ln>
                  <a:noFill/>
                </a:ln>
                <a:solidFill>
                  <a:srgbClr val="000000"/>
                </a:solidFill>
                <a:effectLst/>
                <a:uLnTx/>
                <a:uFillTx/>
                <a:latin typeface="Arial" charset="0"/>
                <a:ea typeface="+mn-ea"/>
                <a:cs typeface="+mn-cs"/>
                <a:sym typeface="Wingdings" pitchFamily="2" charset="2"/>
              </a:rPr>
              <a:t>MoAs</a:t>
            </a:r>
            <a:endParaRPr kumimoji="0" lang="en-US" altLang="en-US" sz="29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ts val="1800"/>
              </a:spcBef>
              <a:spcAft>
                <a:spcPct val="0"/>
              </a:spcAft>
              <a:buClrTx/>
              <a:buSzTx/>
              <a:buFontTx/>
              <a:buNone/>
              <a:tabLst/>
              <a:defRPr/>
            </a:pPr>
            <a:endParaRPr kumimoji="0" lang="en-US" sz="29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785244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33400" y="254000"/>
            <a:ext cx="8001000" cy="5842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Arial" charset="0"/>
                <a:ea typeface="+mn-ea"/>
                <a:cs typeface="+mn-cs"/>
              </a:rPr>
              <a:t>Managing </a:t>
            </a:r>
            <a:r>
              <a:rPr kumimoji="0" lang="en-US" sz="3200" b="1" i="0" u="sng" strike="noStrike" kern="1200" cap="none" spc="0" normalizeH="0" baseline="0" noProof="0">
                <a:ln>
                  <a:noFill/>
                </a:ln>
                <a:solidFill>
                  <a:srgbClr val="C00000"/>
                </a:solidFill>
                <a:effectLst/>
                <a:uLnTx/>
                <a:uFillTx/>
                <a:latin typeface="Arial" charset="0"/>
                <a:ea typeface="+mn-ea"/>
                <a:cs typeface="+mn-cs"/>
              </a:rPr>
              <a:t>resistant</a:t>
            </a:r>
            <a:r>
              <a:rPr kumimoji="0" lang="en-US" sz="3200" b="1" i="0" u="none" strike="noStrike" kern="1200" cap="none" spc="0" normalizeH="0" baseline="0" noProof="0">
                <a:ln>
                  <a:noFill/>
                </a:ln>
                <a:solidFill>
                  <a:srgbClr val="C00000"/>
                </a:solidFill>
                <a:effectLst/>
                <a:uLnTx/>
                <a:uFillTx/>
                <a:latin typeface="Arial" charset="0"/>
                <a:ea typeface="+mn-ea"/>
                <a:cs typeface="+mn-cs"/>
              </a:rPr>
              <a:t> ABW – Strategy</a:t>
            </a:r>
          </a:p>
        </p:txBody>
      </p:sp>
      <p:sp>
        <p:nvSpPr>
          <p:cNvPr id="52227" name="Rectangle 3"/>
          <p:cNvSpPr>
            <a:spLocks noChangeArrowheads="1"/>
          </p:cNvSpPr>
          <p:nvPr/>
        </p:nvSpPr>
        <p:spPr bwMode="auto">
          <a:xfrm>
            <a:off x="228600" y="990600"/>
            <a:ext cx="8686800" cy="5410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rPr>
              <a:t>In </a:t>
            </a:r>
            <a:r>
              <a:rPr kumimoji="0" lang="en-US" sz="2900" b="0" i="0" u="none" strike="noStrike" kern="1200" cap="none" spc="0" normalizeH="0" baseline="0" noProof="0" dirty="0">
                <a:ln>
                  <a:noFill/>
                </a:ln>
                <a:solidFill>
                  <a:srgbClr val="0000FF"/>
                </a:solidFill>
                <a:effectLst/>
                <a:uLnTx/>
                <a:uFillTx/>
                <a:latin typeface="Arial" charset="0"/>
                <a:ea typeface="+mn-ea"/>
                <a:cs typeface="+mn-cs"/>
              </a:rPr>
              <a:t>following years</a:t>
            </a:r>
            <a:r>
              <a:rPr kumimoji="0" lang="en-US" sz="2900" b="0" i="0" u="none" strike="noStrike" kern="1200" cap="none" spc="0" normalizeH="0" baseline="0" noProof="0" dirty="0">
                <a:ln>
                  <a:noFill/>
                </a:ln>
                <a:solidFill>
                  <a:srgbClr val="000000"/>
                </a:solidFill>
                <a:effectLst/>
                <a:uLnTx/>
                <a:uFillTx/>
                <a:latin typeface="Arial" charset="0"/>
                <a:ea typeface="+mn-ea"/>
                <a:cs typeface="+mn-cs"/>
              </a:rPr>
              <a:t>, start reducing applications.</a:t>
            </a:r>
          </a:p>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rPr>
              <a:t>Base treatments on monitoring.</a:t>
            </a:r>
          </a:p>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Start reducing treatments on fairways</a:t>
            </a:r>
          </a:p>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Then work your way up to higher profile areas.</a:t>
            </a:r>
          </a:p>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Rotate MatchPoint, Ference, Suprado, (</a:t>
            </a:r>
            <a:r>
              <a:rPr kumimoji="0" lang="en-US" sz="2900" b="0" i="0" u="none" strike="noStrike" kern="1200" cap="none" spc="0" normalizeH="0" baseline="0" noProof="0" dirty="0" err="1">
                <a:ln>
                  <a:noFill/>
                </a:ln>
                <a:solidFill>
                  <a:srgbClr val="000000"/>
                </a:solidFill>
                <a:effectLst/>
                <a:uLnTx/>
                <a:uFillTx/>
                <a:latin typeface="Arial" charset="0"/>
                <a:ea typeface="+mn-ea"/>
                <a:cs typeface="+mn-cs"/>
                <a:sym typeface="Wingdings" pitchFamily="2" charset="2"/>
              </a:rPr>
              <a:t>Tetrino</a:t>
            </a:r>
            <a:r>
              <a:rPr kumimoji="0" lang="en-US" sz="29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 w/ Provaunt (test if still effective).</a:t>
            </a:r>
          </a:p>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rPr>
              <a:t>In areas with moderate larval densities (&lt; 70/ft</a:t>
            </a:r>
            <a:r>
              <a:rPr kumimoji="0" lang="en-US" sz="2900" b="0" i="0" u="none" strike="noStrike" kern="1200" cap="none" spc="0" normalizeH="0" baseline="30000" noProof="0" dirty="0">
                <a:ln>
                  <a:noFill/>
                </a:ln>
                <a:solidFill>
                  <a:srgbClr val="000000"/>
                </a:solidFill>
                <a:effectLst/>
                <a:uLnTx/>
                <a:uFillTx/>
                <a:latin typeface="Arial" charset="0"/>
                <a:ea typeface="+mn-ea"/>
                <a:cs typeface="+mn-cs"/>
              </a:rPr>
              <a:t>2</a:t>
            </a:r>
            <a:r>
              <a:rPr kumimoji="0" lang="en-US" sz="2900" b="0" i="0" u="none" strike="noStrike" kern="1200" cap="none" spc="0" normalizeH="0" baseline="0" noProof="0" dirty="0">
                <a:ln>
                  <a:noFill/>
                </a:ln>
                <a:solidFill>
                  <a:srgbClr val="000000"/>
                </a:solidFill>
                <a:effectLst/>
                <a:uLnTx/>
                <a:uFillTx/>
                <a:latin typeface="Arial" charset="0"/>
                <a:ea typeface="+mn-ea"/>
                <a:cs typeface="+mn-cs"/>
              </a:rPr>
              <a:t>) rotate with biorationals.</a:t>
            </a:r>
          </a:p>
        </p:txBody>
      </p:sp>
    </p:spTree>
    <p:extLst>
      <p:ext uri="{BB962C8B-B14F-4D97-AF65-F5344CB8AC3E}">
        <p14:creationId xmlns:p14="http://schemas.microsoft.com/office/powerpoint/2010/main" val="1089743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0410" y="228600"/>
            <a:ext cx="6683765" cy="1066800"/>
          </a:xfrm>
        </p:spPr>
        <p:txBody>
          <a:bodyPr>
            <a:noAutofit/>
          </a:bodyPr>
          <a:lstStyle/>
          <a:p>
            <a:pPr algn="ctr">
              <a:spcAft>
                <a:spcPts val="600"/>
              </a:spcAft>
            </a:pPr>
            <a:r>
              <a:rPr lang="en-US" sz="3200" b="1" dirty="0">
                <a:solidFill>
                  <a:srgbClr val="C00000"/>
                </a:solidFill>
                <a:latin typeface="Arial" panose="020B0604020202020204" pitchFamily="34" charset="0"/>
                <a:cs typeface="Arial" panose="020B0604020202020204" pitchFamily="34" charset="0"/>
              </a:rPr>
              <a:t> How late do larvicides work?</a:t>
            </a:r>
            <a:br>
              <a:rPr lang="en-US" sz="3200" b="1" dirty="0">
                <a:solidFill>
                  <a:srgbClr val="C00000"/>
                </a:solidFill>
                <a:latin typeface="Arial" panose="020B0604020202020204" pitchFamily="34" charset="0"/>
                <a:cs typeface="Arial" panose="020B0604020202020204" pitchFamily="34" charset="0"/>
              </a:rPr>
            </a:br>
            <a:r>
              <a:rPr lang="en-US" sz="3200" b="1" dirty="0">
                <a:solidFill>
                  <a:srgbClr val="C00000"/>
                </a:solidFill>
                <a:latin typeface="Arial" panose="020B0604020202020204" pitchFamily="34" charset="0"/>
                <a:cs typeface="Arial" panose="020B0604020202020204" pitchFamily="34" charset="0"/>
              </a:rPr>
              <a:t>Why apply later?</a:t>
            </a:r>
          </a:p>
        </p:txBody>
      </p:sp>
      <p:sp>
        <p:nvSpPr>
          <p:cNvPr id="3" name="Content Placeholder 2"/>
          <p:cNvSpPr>
            <a:spLocks noGrp="1"/>
          </p:cNvSpPr>
          <p:nvPr>
            <p:ph idx="1"/>
          </p:nvPr>
        </p:nvSpPr>
        <p:spPr>
          <a:xfrm>
            <a:off x="914400" y="1600200"/>
            <a:ext cx="7503471" cy="4742410"/>
          </a:xfrm>
        </p:spPr>
        <p:txBody>
          <a:bodyPr>
            <a:normAutofit lnSpcReduction="10000"/>
          </a:bodyPr>
          <a:lstStyle/>
          <a:p>
            <a:pPr>
              <a:spcBef>
                <a:spcPts val="1800"/>
              </a:spcBef>
            </a:pPr>
            <a:r>
              <a:rPr lang="en-US" sz="2900" dirty="0">
                <a:solidFill>
                  <a:schemeClr val="bg2"/>
                </a:solidFill>
                <a:latin typeface="Arial" panose="020B0604020202020204" pitchFamily="34" charset="0"/>
                <a:cs typeface="Arial" panose="020B0604020202020204" pitchFamily="34" charset="0"/>
              </a:rPr>
              <a:t>Acelepryn, Ference efficacy:  similar from late bloom dogwood (L1.0) to onset of full bloom rhododendron (L2.5)</a:t>
            </a:r>
          </a:p>
          <a:p>
            <a:pPr>
              <a:spcBef>
                <a:spcPts val="1800"/>
              </a:spcBef>
            </a:pPr>
            <a:r>
              <a:rPr lang="en-US" sz="2900" dirty="0">
                <a:solidFill>
                  <a:schemeClr val="bg2"/>
                </a:solidFill>
                <a:latin typeface="Arial" panose="020B0604020202020204" pitchFamily="34" charset="0"/>
                <a:cs typeface="Arial" panose="020B0604020202020204" pitchFamily="34" charset="0"/>
              </a:rPr>
              <a:t>Assessment of damage potential becomes easier and more precise later.</a:t>
            </a:r>
          </a:p>
          <a:p>
            <a:pPr>
              <a:spcBef>
                <a:spcPts val="1800"/>
              </a:spcBef>
            </a:pPr>
            <a:r>
              <a:rPr lang="en-US" sz="2900" dirty="0">
                <a:solidFill>
                  <a:schemeClr val="bg2"/>
                </a:solidFill>
                <a:latin typeface="Arial" panose="020B0604020202020204" pitchFamily="34" charset="0"/>
                <a:cs typeface="Arial" panose="020B0604020202020204" pitchFamily="34" charset="0"/>
              </a:rPr>
              <a:t>Late applications, if effective, cover a greater part of the population</a:t>
            </a:r>
          </a:p>
          <a:p>
            <a:pPr>
              <a:spcBef>
                <a:spcPts val="1800"/>
              </a:spcBef>
            </a:pPr>
            <a:r>
              <a:rPr lang="en-US" sz="2900" dirty="0">
                <a:solidFill>
                  <a:schemeClr val="bg2"/>
                </a:solidFill>
                <a:latin typeface="Arial" panose="020B0604020202020204" pitchFamily="34" charset="0"/>
                <a:cs typeface="Arial" panose="020B0604020202020204" pitchFamily="34" charset="0"/>
              </a:rPr>
              <a:t>Sometimes infestations are missed until larvae large.</a:t>
            </a: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sp>
        <p:nvSpPr>
          <p:cNvPr id="4" name="TextBox 3"/>
          <p:cNvSpPr txBox="1"/>
          <p:nvPr/>
        </p:nvSpPr>
        <p:spPr>
          <a:xfrm>
            <a:off x="541429" y="6096000"/>
            <a:ext cx="8145371" cy="400110"/>
          </a:xfrm>
          <a:prstGeom prst="rect">
            <a:avLst/>
          </a:prstGeom>
          <a:noFill/>
        </p:spPr>
        <p:txBody>
          <a:bodyPr wrap="none" rtlCol="0">
            <a:spAutoFit/>
          </a:bodyPr>
          <a:lstStyle/>
          <a:p>
            <a:r>
              <a:rPr lang="en-US" sz="2000" dirty="0" err="1">
                <a:solidFill>
                  <a:schemeClr val="bg2"/>
                </a:solidFill>
                <a:latin typeface="Arial" panose="020B0604020202020204" pitchFamily="34" charset="0"/>
              </a:rPr>
              <a:t>L</a:t>
            </a:r>
            <a:r>
              <a:rPr lang="en-US" sz="2000" baseline="-25000" dirty="0" err="1">
                <a:solidFill>
                  <a:schemeClr val="bg2"/>
                </a:solidFill>
                <a:latin typeface="Arial" panose="020B0604020202020204" pitchFamily="34" charset="0"/>
              </a:rPr>
              <a:t>avg</a:t>
            </a:r>
            <a:r>
              <a:rPr lang="en-US" sz="2000" dirty="0">
                <a:solidFill>
                  <a:schemeClr val="bg2"/>
                </a:solidFill>
                <a:latin typeface="Arial" panose="020B0604020202020204" pitchFamily="34" charset="0"/>
              </a:rPr>
              <a:t> = [nL</a:t>
            </a:r>
            <a:r>
              <a:rPr lang="en-US" sz="2000" baseline="-25000" dirty="0">
                <a:solidFill>
                  <a:schemeClr val="bg2"/>
                </a:solidFill>
                <a:latin typeface="Arial" panose="020B0604020202020204" pitchFamily="34" charset="0"/>
              </a:rPr>
              <a:t>1</a:t>
            </a:r>
            <a:r>
              <a:rPr lang="en-US" sz="2000" dirty="0">
                <a:solidFill>
                  <a:schemeClr val="bg2"/>
                </a:solidFill>
                <a:latin typeface="Arial" panose="020B0604020202020204" pitchFamily="34" charset="0"/>
              </a:rPr>
              <a:t>×1 + nL</a:t>
            </a:r>
            <a:r>
              <a:rPr lang="en-US" sz="2000" baseline="-25000" dirty="0">
                <a:solidFill>
                  <a:schemeClr val="bg2"/>
                </a:solidFill>
                <a:latin typeface="Arial" panose="020B0604020202020204" pitchFamily="34" charset="0"/>
              </a:rPr>
              <a:t>2</a:t>
            </a:r>
            <a:r>
              <a:rPr lang="en-US" sz="2000" dirty="0">
                <a:solidFill>
                  <a:schemeClr val="bg2"/>
                </a:solidFill>
                <a:latin typeface="Arial" panose="020B0604020202020204" pitchFamily="34" charset="0"/>
              </a:rPr>
              <a:t>×2 + nL</a:t>
            </a:r>
            <a:r>
              <a:rPr lang="en-US" sz="2000" baseline="-25000" dirty="0">
                <a:solidFill>
                  <a:schemeClr val="bg2"/>
                </a:solidFill>
                <a:latin typeface="Arial" panose="020B0604020202020204" pitchFamily="34" charset="0"/>
              </a:rPr>
              <a:t>3</a:t>
            </a:r>
            <a:r>
              <a:rPr lang="en-US" sz="2000" dirty="0">
                <a:solidFill>
                  <a:schemeClr val="bg2"/>
                </a:solidFill>
                <a:latin typeface="Arial" panose="020B0604020202020204" pitchFamily="34" charset="0"/>
              </a:rPr>
              <a:t>×3 + nL</a:t>
            </a:r>
            <a:r>
              <a:rPr lang="en-US" sz="2000" baseline="-25000" dirty="0">
                <a:solidFill>
                  <a:schemeClr val="bg2"/>
                </a:solidFill>
                <a:latin typeface="Arial" panose="020B0604020202020204" pitchFamily="34" charset="0"/>
              </a:rPr>
              <a:t>4</a:t>
            </a:r>
            <a:r>
              <a:rPr lang="en-US" sz="2000" dirty="0">
                <a:solidFill>
                  <a:schemeClr val="bg2"/>
                </a:solidFill>
                <a:latin typeface="Arial" panose="020B0604020202020204" pitchFamily="34" charset="0"/>
              </a:rPr>
              <a:t>×4 + nL</a:t>
            </a:r>
            <a:r>
              <a:rPr lang="en-US" sz="2000" baseline="-25000" dirty="0">
                <a:solidFill>
                  <a:schemeClr val="bg2"/>
                </a:solidFill>
                <a:latin typeface="Arial" panose="020B0604020202020204" pitchFamily="34" charset="0"/>
              </a:rPr>
              <a:t>5</a:t>
            </a:r>
            <a:r>
              <a:rPr lang="en-US" sz="2000" dirty="0">
                <a:solidFill>
                  <a:schemeClr val="bg2"/>
                </a:solidFill>
                <a:latin typeface="Arial" panose="020B0604020202020204" pitchFamily="34" charset="0"/>
              </a:rPr>
              <a:t>×5 + nPu×6 + nTA×7]/N</a:t>
            </a:r>
          </a:p>
        </p:txBody>
      </p:sp>
    </p:spTree>
    <p:extLst>
      <p:ext uri="{BB962C8B-B14F-4D97-AF65-F5344CB8AC3E}">
        <p14:creationId xmlns:p14="http://schemas.microsoft.com/office/powerpoint/2010/main" val="352451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C65CEA48-5844-3532-36AD-79C4B11F03D7}"/>
            </a:ext>
          </a:extLst>
        </p:cNvPr>
        <p:cNvGrpSpPr/>
        <p:nvPr/>
      </p:nvGrpSpPr>
      <p:grpSpPr>
        <a:xfrm>
          <a:off x="0" y="0"/>
          <a:ext cx="0" cy="0"/>
          <a:chOff x="0" y="0"/>
          <a:chExt cx="0" cy="0"/>
        </a:xfrm>
      </p:grpSpPr>
      <p:sp>
        <p:nvSpPr>
          <p:cNvPr id="7" name="Rectangle 3">
            <a:extLst>
              <a:ext uri="{FF2B5EF4-FFF2-40B4-BE49-F238E27FC236}">
                <a16:creationId xmlns:a16="http://schemas.microsoft.com/office/drawing/2014/main" id="{A62D881A-F890-BDA4-ABDC-B808B3356A21}"/>
              </a:ext>
            </a:extLst>
          </p:cNvPr>
          <p:cNvSpPr>
            <a:spLocks noChangeArrowheads="1"/>
          </p:cNvSpPr>
          <p:nvPr/>
        </p:nvSpPr>
        <p:spPr bwMode="auto">
          <a:xfrm>
            <a:off x="76200" y="0"/>
            <a:ext cx="8991600" cy="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ABW larval stage average on insecticide efficacy – Field (2 years)</a:t>
            </a:r>
          </a:p>
        </p:txBody>
      </p:sp>
      <p:sp>
        <p:nvSpPr>
          <p:cNvPr id="5" name="Text Box 3">
            <a:extLst>
              <a:ext uri="{FF2B5EF4-FFF2-40B4-BE49-F238E27FC236}">
                <a16:creationId xmlns:a16="http://schemas.microsoft.com/office/drawing/2014/main" id="{EEBC30FE-6D6D-0FEF-EFF3-2119FF235CFE}"/>
              </a:ext>
            </a:extLst>
          </p:cNvPr>
          <p:cNvSpPr txBox="1">
            <a:spLocks noChangeArrowheads="1"/>
          </p:cNvSpPr>
          <p:nvPr/>
        </p:nvSpPr>
        <p:spPr bwMode="auto">
          <a:xfrm>
            <a:off x="762000" y="5445204"/>
            <a:ext cx="6477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182563" indent="-182563"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182563" marR="0" lvl="0" indent="-182563"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L2.5: onset full bloom Rhododendron</a:t>
            </a:r>
          </a:p>
          <a:p>
            <a:pPr marL="182563" marR="0" lvl="0" indent="-182563"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L3.2: ~ 1 </a:t>
            </a:r>
            <a:r>
              <a:rPr kumimoji="0" lang="en-US" altLang="en-US" sz="2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wk</a:t>
            </a: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into full bloom Rhododendron</a:t>
            </a:r>
          </a:p>
          <a:p>
            <a:pPr marL="182563" marR="0" lvl="0" indent="-182563"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L4.0: just past bloom; ~ 2 </a:t>
            </a:r>
            <a:r>
              <a:rPr kumimoji="0" lang="en-US" altLang="en-US" sz="2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wk</a:t>
            </a: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after beginning</a:t>
            </a:r>
          </a:p>
        </p:txBody>
      </p:sp>
      <p:pic>
        <p:nvPicPr>
          <p:cNvPr id="4" name="Picture 3" descr="graph showing field efficacy of common ABW larvicides applied against mid-size larvae or 1 or 2 week later against a susceptible and a resistant ABW population">
            <a:extLst>
              <a:ext uri="{FF2B5EF4-FFF2-40B4-BE49-F238E27FC236}">
                <a16:creationId xmlns:a16="http://schemas.microsoft.com/office/drawing/2014/main" id="{9A91596B-6981-8619-94AB-C55D17BE5F3C}"/>
              </a:ext>
            </a:extLst>
          </p:cNvPr>
          <p:cNvPicPr>
            <a:picLocks noChangeAspect="1"/>
          </p:cNvPicPr>
          <p:nvPr/>
        </p:nvPicPr>
        <p:blipFill>
          <a:blip r:embed="rId4" cstate="print">
            <a:extLst>
              <a:ext uri="{28A0092B-C50C-407E-A947-70E740481C1C}">
                <a14:useLocalDpi xmlns:a14="http://schemas.microsoft.com/office/drawing/2010/main" val="0"/>
              </a:ext>
            </a:extLst>
          </a:blip>
          <a:srcRect t="2797"/>
          <a:stretch/>
        </p:blipFill>
        <p:spPr>
          <a:xfrm>
            <a:off x="1104208" y="553610"/>
            <a:ext cx="6879270" cy="4891594"/>
          </a:xfrm>
          <a:prstGeom prst="rect">
            <a:avLst/>
          </a:prstGeom>
        </p:spPr>
      </p:pic>
    </p:spTree>
    <p:custDataLst>
      <p:tags r:id="rId1"/>
    </p:custDataLst>
    <p:extLst>
      <p:ext uri="{BB962C8B-B14F-4D97-AF65-F5344CB8AC3E}">
        <p14:creationId xmlns:p14="http://schemas.microsoft.com/office/powerpoint/2010/main" val="3795849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18BC4BCF-961B-9841-A1A2-219164A58BAA}"/>
            </a:ext>
          </a:extLst>
        </p:cNvPr>
        <p:cNvGrpSpPr/>
        <p:nvPr/>
      </p:nvGrpSpPr>
      <p:grpSpPr>
        <a:xfrm>
          <a:off x="0" y="0"/>
          <a:ext cx="0" cy="0"/>
          <a:chOff x="0" y="0"/>
          <a:chExt cx="0" cy="0"/>
        </a:xfrm>
      </p:grpSpPr>
      <p:sp>
        <p:nvSpPr>
          <p:cNvPr id="7" name="Rectangle 3">
            <a:extLst>
              <a:ext uri="{FF2B5EF4-FFF2-40B4-BE49-F238E27FC236}">
                <a16:creationId xmlns:a16="http://schemas.microsoft.com/office/drawing/2014/main" id="{6F9D2625-2D1F-6A0D-6A6C-60A682698E54}"/>
              </a:ext>
            </a:extLst>
          </p:cNvPr>
          <p:cNvSpPr>
            <a:spLocks noChangeArrowheads="1"/>
          </p:cNvSpPr>
          <p:nvPr/>
        </p:nvSpPr>
        <p:spPr bwMode="auto">
          <a:xfrm>
            <a:off x="76200" y="0"/>
            <a:ext cx="8991600" cy="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ABW larval stage average on insecticide efficacy – Field (2 years)</a:t>
            </a:r>
          </a:p>
        </p:txBody>
      </p:sp>
      <p:sp>
        <p:nvSpPr>
          <p:cNvPr id="8" name="Text Box 3">
            <a:extLst>
              <a:ext uri="{FF2B5EF4-FFF2-40B4-BE49-F238E27FC236}">
                <a16:creationId xmlns:a16="http://schemas.microsoft.com/office/drawing/2014/main" id="{D840A5E9-D2D8-2BF1-1513-823087E767B0}"/>
              </a:ext>
            </a:extLst>
          </p:cNvPr>
          <p:cNvSpPr txBox="1">
            <a:spLocks noChangeArrowheads="1"/>
          </p:cNvSpPr>
          <p:nvPr/>
        </p:nvSpPr>
        <p:spPr bwMode="auto">
          <a:xfrm>
            <a:off x="800100" y="5445204"/>
            <a:ext cx="76581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182563" indent="-182563"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182563" marR="0" lvl="0" indent="-182563"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MatchPoint: L2.5 and L3.2 ≥ L4.0</a:t>
            </a:r>
          </a:p>
          <a:p>
            <a:pPr marL="182563" marR="0" lvl="0" indent="-182563"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Ference, Provaunt: L2.5 and L3.2 &gt; L4.0</a:t>
            </a:r>
          </a:p>
          <a:p>
            <a:pPr marL="182563" marR="0" lvl="0" indent="-182563" algn="l" defTabSz="914400" rtl="0" eaLnBrk="1" fontAlgn="base" latinLnBrk="0" hangingPunct="1">
              <a:lnSpc>
                <a:spcPct val="100000"/>
              </a:lnSpc>
              <a:spcBef>
                <a:spcPct val="0"/>
              </a:spcBef>
              <a:spcAft>
                <a:spcPct val="0"/>
              </a:spcAft>
              <a:buClr>
                <a:srgbClr val="C00000"/>
              </a:buClr>
              <a:buSzTx/>
              <a:buFont typeface="Wingdings" panose="05000000000000000000" pitchFamily="2" charset="2"/>
              <a:buChar char="§"/>
              <a:tabLst/>
              <a:defRPr/>
            </a:pPr>
            <a:r>
              <a:rPr kumimoji="0" lang="en-US" altLang="en-US" sz="2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Dylox</a:t>
            </a: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L2.5 &lt; L.3.2 &gt; L4.0</a:t>
            </a:r>
          </a:p>
        </p:txBody>
      </p:sp>
      <p:pic>
        <p:nvPicPr>
          <p:cNvPr id="2" name="Picture 1" descr="graph showing field efficacy of common ABW larvicides applied against mid-size larvae or 1 or 2 week later against a susceptible and a resistant ABW population">
            <a:extLst>
              <a:ext uri="{FF2B5EF4-FFF2-40B4-BE49-F238E27FC236}">
                <a16:creationId xmlns:a16="http://schemas.microsoft.com/office/drawing/2014/main" id="{FB4D9CB4-7C17-28F8-4E26-D2DDFD0BE2BF}"/>
              </a:ext>
            </a:extLst>
          </p:cNvPr>
          <p:cNvPicPr>
            <a:picLocks noChangeAspect="1"/>
          </p:cNvPicPr>
          <p:nvPr/>
        </p:nvPicPr>
        <p:blipFill>
          <a:blip r:embed="rId4" cstate="print">
            <a:extLst>
              <a:ext uri="{28A0092B-C50C-407E-A947-70E740481C1C}">
                <a14:useLocalDpi xmlns:a14="http://schemas.microsoft.com/office/drawing/2010/main" val="0"/>
              </a:ext>
            </a:extLst>
          </a:blip>
          <a:srcRect t="2797"/>
          <a:stretch/>
        </p:blipFill>
        <p:spPr>
          <a:xfrm>
            <a:off x="1104208" y="553610"/>
            <a:ext cx="6879270" cy="4891594"/>
          </a:xfrm>
          <a:prstGeom prst="rect">
            <a:avLst/>
          </a:prstGeom>
        </p:spPr>
      </p:pic>
    </p:spTree>
    <p:custDataLst>
      <p:tags r:id="rId1"/>
    </p:custDataLst>
    <p:extLst>
      <p:ext uri="{BB962C8B-B14F-4D97-AF65-F5344CB8AC3E}">
        <p14:creationId xmlns:p14="http://schemas.microsoft.com/office/powerpoint/2010/main" val="23837508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803267" name="Rectangle 3"/>
          <p:cNvSpPr>
            <a:spLocks noChangeArrowheads="1"/>
          </p:cNvSpPr>
          <p:nvPr/>
        </p:nvSpPr>
        <p:spPr bwMode="auto">
          <a:xfrm>
            <a:off x="457200" y="838200"/>
            <a:ext cx="8305800" cy="5715000"/>
          </a:xfrm>
          <a:prstGeom prst="rect">
            <a:avLst/>
          </a:prstGeom>
          <a:noFill/>
          <a:ln w="9525">
            <a:noFill/>
            <a:miter lim="800000"/>
            <a:headEnd/>
            <a:tailEnd/>
          </a:ln>
          <a:effectLst/>
        </p:spPr>
        <p:txBody>
          <a:bodyPr/>
          <a:lstStyle/>
          <a:p>
            <a:pPr marL="365760" indent="-365760">
              <a:spcAft>
                <a:spcPts val="1800"/>
              </a:spcAft>
              <a:buClr>
                <a:srgbClr val="C00000"/>
              </a:buClr>
              <a:buFont typeface="Wingdings" pitchFamily="2" charset="2"/>
              <a:buChar char="§"/>
              <a:defRPr/>
            </a:pPr>
            <a:r>
              <a:rPr lang="en-US" sz="2900" b="0" dirty="0" err="1">
                <a:solidFill>
                  <a:schemeClr val="bg2"/>
                </a:solidFill>
                <a:latin typeface="Arial" pitchFamily="34" charset="0"/>
              </a:rPr>
              <a:t>Ference</a:t>
            </a:r>
            <a:r>
              <a:rPr lang="en-US" sz="2900" b="0" dirty="0">
                <a:solidFill>
                  <a:schemeClr val="bg2"/>
                </a:solidFill>
                <a:latin typeface="Arial" pitchFamily="34" charset="0"/>
              </a:rPr>
              <a:t>, </a:t>
            </a:r>
            <a:r>
              <a:rPr lang="en-US" sz="2900" b="0" dirty="0" err="1">
                <a:solidFill>
                  <a:schemeClr val="bg2"/>
                </a:solidFill>
                <a:latin typeface="Arial" pitchFamily="34" charset="0"/>
              </a:rPr>
              <a:t>Acelepryn</a:t>
            </a:r>
            <a:r>
              <a:rPr lang="en-US" sz="2900" b="0" dirty="0">
                <a:solidFill>
                  <a:schemeClr val="bg2"/>
                </a:solidFill>
                <a:latin typeface="Arial" pitchFamily="34" charset="0"/>
              </a:rPr>
              <a:t>: L1.0 = L2.5.</a:t>
            </a:r>
          </a:p>
          <a:p>
            <a:pPr marL="365760" indent="-365760">
              <a:spcAft>
                <a:spcPts val="1800"/>
              </a:spcAft>
              <a:buClr>
                <a:srgbClr val="C00000"/>
              </a:buClr>
              <a:buFont typeface="Wingdings" pitchFamily="2" charset="2"/>
              <a:buChar char="§"/>
              <a:defRPr/>
            </a:pPr>
            <a:r>
              <a:rPr lang="en-US" sz="2900" b="0" dirty="0" err="1">
                <a:solidFill>
                  <a:schemeClr val="bg2"/>
                </a:solidFill>
                <a:latin typeface="Arial" pitchFamily="34" charset="0"/>
              </a:rPr>
              <a:t>Ference</a:t>
            </a:r>
            <a:r>
              <a:rPr lang="en-US" sz="2900" b="0" dirty="0">
                <a:solidFill>
                  <a:schemeClr val="bg2"/>
                </a:solidFill>
                <a:latin typeface="Arial" pitchFamily="34" charset="0"/>
              </a:rPr>
              <a:t>, MatchPoint, </a:t>
            </a:r>
            <a:r>
              <a:rPr lang="en-US" sz="2900" b="0" dirty="0" err="1">
                <a:solidFill>
                  <a:schemeClr val="bg2"/>
                </a:solidFill>
                <a:latin typeface="Arial" pitchFamily="34" charset="0"/>
              </a:rPr>
              <a:t>Provaunt</a:t>
            </a:r>
            <a:r>
              <a:rPr lang="en-US" sz="2900" b="0" dirty="0">
                <a:solidFill>
                  <a:schemeClr val="bg2"/>
                </a:solidFill>
                <a:latin typeface="Arial" pitchFamily="34" charset="0"/>
              </a:rPr>
              <a:t>: L2.5 = L3.2</a:t>
            </a:r>
          </a:p>
          <a:p>
            <a:pPr marL="365760" indent="-365760">
              <a:spcAft>
                <a:spcPts val="1800"/>
              </a:spcAft>
              <a:buClr>
                <a:srgbClr val="C00000"/>
              </a:buClr>
              <a:buFont typeface="Wingdings" pitchFamily="2" charset="2"/>
              <a:buChar char="§"/>
              <a:defRPr/>
            </a:pPr>
            <a:r>
              <a:rPr lang="en-US" sz="2900" b="0" dirty="0" err="1">
                <a:solidFill>
                  <a:schemeClr val="bg2"/>
                </a:solidFill>
                <a:latin typeface="Arial" pitchFamily="34" charset="0"/>
              </a:rPr>
              <a:t>Dylox</a:t>
            </a:r>
            <a:r>
              <a:rPr lang="en-US" sz="2900" b="0" dirty="0">
                <a:solidFill>
                  <a:schemeClr val="bg2"/>
                </a:solidFill>
                <a:latin typeface="Arial" pitchFamily="34" charset="0"/>
              </a:rPr>
              <a:t>: L3.2 &gt; L2.5</a:t>
            </a:r>
          </a:p>
          <a:p>
            <a:pPr marL="365760" indent="-365760">
              <a:spcAft>
                <a:spcPts val="1800"/>
              </a:spcAft>
              <a:buClr>
                <a:srgbClr val="C00000"/>
              </a:buClr>
              <a:buFont typeface="Wingdings" pitchFamily="2" charset="2"/>
              <a:buChar char="§"/>
              <a:defRPr/>
            </a:pPr>
            <a:r>
              <a:rPr lang="en-US" sz="2900" b="0" dirty="0">
                <a:solidFill>
                  <a:schemeClr val="bg2"/>
                </a:solidFill>
                <a:latin typeface="Arial" pitchFamily="34" charset="0"/>
              </a:rPr>
              <a:t>L4.0 generally lower but MatchPoint best</a:t>
            </a:r>
          </a:p>
          <a:p>
            <a:pPr marL="457200" indent="-457200">
              <a:spcAft>
                <a:spcPts val="600"/>
              </a:spcAft>
              <a:buClr>
                <a:srgbClr val="C00000"/>
              </a:buClr>
              <a:buFont typeface="Wingdings" panose="05000000000000000000" pitchFamily="2" charset="2"/>
              <a:buChar char="à"/>
              <a:defRPr/>
            </a:pPr>
            <a:r>
              <a:rPr lang="en-US" sz="2900" b="0" dirty="0">
                <a:solidFill>
                  <a:schemeClr val="bg1"/>
                </a:solidFill>
                <a:latin typeface="Arial" pitchFamily="34" charset="0"/>
              </a:rPr>
              <a:t>Concentrate on larvae</a:t>
            </a:r>
          </a:p>
          <a:p>
            <a:pPr marL="457200" indent="-457200">
              <a:spcAft>
                <a:spcPts val="600"/>
              </a:spcAft>
              <a:buClr>
                <a:srgbClr val="C00000"/>
              </a:buClr>
              <a:buFont typeface="Wingdings" panose="05000000000000000000" pitchFamily="2" charset="2"/>
              <a:buChar char="à"/>
              <a:defRPr/>
            </a:pPr>
            <a:r>
              <a:rPr lang="en-US" sz="2900" b="0" dirty="0">
                <a:solidFill>
                  <a:schemeClr val="bg1"/>
                </a:solidFill>
                <a:latin typeface="Arial" pitchFamily="34" charset="0"/>
              </a:rPr>
              <a:t>Assess damage potential at start of or during full bloom rhododendron</a:t>
            </a:r>
          </a:p>
          <a:p>
            <a:pPr marL="457200" indent="-457200">
              <a:spcAft>
                <a:spcPts val="600"/>
              </a:spcAft>
              <a:buClr>
                <a:srgbClr val="C00000"/>
              </a:buClr>
              <a:buFont typeface="Wingdings" panose="05000000000000000000" pitchFamily="2" charset="2"/>
              <a:buChar char="à"/>
              <a:defRPr/>
            </a:pPr>
            <a:r>
              <a:rPr lang="en-US" sz="2900" b="0" dirty="0">
                <a:solidFill>
                  <a:schemeClr val="bg1"/>
                </a:solidFill>
                <a:latin typeface="Arial" pitchFamily="34" charset="0"/>
              </a:rPr>
              <a:t>If necessary, apply asap</a:t>
            </a:r>
          </a:p>
          <a:p>
            <a:pPr marL="457200" indent="-457200">
              <a:spcAft>
                <a:spcPts val="600"/>
              </a:spcAft>
              <a:buClr>
                <a:srgbClr val="C00000"/>
              </a:buClr>
              <a:buFont typeface="Wingdings" panose="05000000000000000000" pitchFamily="2" charset="2"/>
              <a:buChar char="à"/>
              <a:defRPr/>
            </a:pPr>
            <a:r>
              <a:rPr lang="en-US" sz="2900" b="0" dirty="0">
                <a:solidFill>
                  <a:srgbClr val="C00000"/>
                </a:solidFill>
                <a:latin typeface="Arial" pitchFamily="34" charset="0"/>
                <a:sym typeface="Wingdings" panose="05000000000000000000" pitchFamily="2" charset="2"/>
              </a:rPr>
              <a:t></a:t>
            </a:r>
            <a:r>
              <a:rPr lang="en-US" sz="2900" b="0" dirty="0">
                <a:solidFill>
                  <a:schemeClr val="bg1"/>
                </a:solidFill>
                <a:latin typeface="Arial" pitchFamily="34" charset="0"/>
                <a:sym typeface="Wingdings" panose="05000000000000000000" pitchFamily="2" charset="2"/>
              </a:rPr>
              <a:t> </a:t>
            </a:r>
            <a:r>
              <a:rPr lang="en-US" sz="2900" b="0" dirty="0">
                <a:solidFill>
                  <a:schemeClr val="bg1"/>
                </a:solidFill>
                <a:latin typeface="Arial" pitchFamily="34" charset="0"/>
              </a:rPr>
              <a:t>Less applications, less resistance development</a:t>
            </a:r>
          </a:p>
        </p:txBody>
      </p:sp>
      <p:sp>
        <p:nvSpPr>
          <p:cNvPr id="31747" name="Rectangle 2"/>
          <p:cNvSpPr>
            <a:spLocks noChangeArrowheads="1"/>
          </p:cNvSpPr>
          <p:nvPr/>
        </p:nvSpPr>
        <p:spPr bwMode="auto">
          <a:xfrm>
            <a:off x="533400" y="1524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dirty="0">
                <a:solidFill>
                  <a:srgbClr val="C00000"/>
                </a:solidFill>
                <a:latin typeface="Arial" panose="020B0604020202020204" pitchFamily="34" charset="0"/>
              </a:rPr>
              <a:t>Timing- Summary / Recommendations</a:t>
            </a:r>
            <a:endParaRPr lang="en-US" altLang="en-US" sz="2800" dirty="0">
              <a:solidFill>
                <a:srgbClr val="C00000"/>
              </a:solidFill>
              <a:latin typeface="Arial" panose="020B0604020202020204" pitchFamily="34" charset="0"/>
            </a:endParaRPr>
          </a:p>
        </p:txBody>
      </p:sp>
    </p:spTree>
    <p:extLst>
      <p:ext uri="{BB962C8B-B14F-4D97-AF65-F5344CB8AC3E}">
        <p14:creationId xmlns:p14="http://schemas.microsoft.com/office/powerpoint/2010/main" val="36361099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09600" y="1447800"/>
            <a:ext cx="8153400" cy="4614084"/>
          </a:xfrm>
          <a:prstGeom prst="rect">
            <a:avLst/>
          </a:prstGeom>
          <a:noFill/>
          <a:ln w="9525">
            <a:noFill/>
            <a:miter lim="800000"/>
            <a:headEnd/>
            <a:tailEnd/>
          </a:ln>
          <a:effectLst/>
        </p:spPr>
        <p:txBody>
          <a:bodyPr lIns="90488" tIns="44450" rIns="90488" bIns="44450">
            <a:spAutoFit/>
          </a:bodyPr>
          <a:lstStyle/>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Biology, ecology, damage</a:t>
            </a:r>
          </a:p>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Monitoring</a:t>
            </a:r>
          </a:p>
          <a:p>
            <a:pPr eaLnBrk="0" hangingPunct="0">
              <a:spcBef>
                <a:spcPts val="1800"/>
              </a:spcBef>
              <a:buFontTx/>
              <a:buChar char="•"/>
              <a:defRPr/>
            </a:pPr>
            <a:r>
              <a:rPr lang="en-US" sz="3000" dirty="0">
                <a:solidFill>
                  <a:schemeClr val="tx1">
                    <a:lumMod val="60000"/>
                    <a:lumOff val="40000"/>
                  </a:schemeClr>
                </a:solidFill>
                <a:latin typeface="Arial" pitchFamily="34" charset="0"/>
              </a:rPr>
              <a:t> Insecticide resistance</a:t>
            </a:r>
          </a:p>
          <a:p>
            <a:pPr eaLnBrk="0" hangingPunct="0">
              <a:spcBef>
                <a:spcPts val="1800"/>
              </a:spcBef>
              <a:buFontTx/>
              <a:buChar char="•"/>
              <a:defRPr/>
            </a:pPr>
            <a:r>
              <a:rPr lang="en-US" sz="3000" dirty="0">
                <a:solidFill>
                  <a:schemeClr val="tx1">
                    <a:lumMod val="60000"/>
                    <a:lumOff val="40000"/>
                  </a:schemeClr>
                </a:solidFill>
                <a:latin typeface="Arial" pitchFamily="34" charset="0"/>
              </a:rPr>
              <a:t> Sustainable management: non-resistant</a:t>
            </a:r>
          </a:p>
          <a:p>
            <a:pPr eaLnBrk="0" hangingPunct="0">
              <a:spcBef>
                <a:spcPts val="1800"/>
              </a:spcBef>
              <a:buFontTx/>
              <a:buChar char="•"/>
              <a:defRPr/>
            </a:pPr>
            <a:r>
              <a:rPr lang="en-US" sz="3200" dirty="0">
                <a:solidFill>
                  <a:schemeClr val="tx1">
                    <a:lumMod val="60000"/>
                    <a:lumOff val="40000"/>
                  </a:schemeClr>
                </a:solidFill>
                <a:latin typeface="Arial" pitchFamily="34" charset="0"/>
              </a:rPr>
              <a:t> Sustainable management: resistant</a:t>
            </a:r>
          </a:p>
          <a:p>
            <a:pPr eaLnBrk="0" hangingPunct="0">
              <a:spcBef>
                <a:spcPts val="600"/>
              </a:spcBef>
              <a:buFontTx/>
              <a:buChar char="•"/>
              <a:defRPr/>
            </a:pPr>
            <a:r>
              <a:rPr lang="en-US" sz="4000" dirty="0">
                <a:solidFill>
                  <a:schemeClr val="tx2"/>
                </a:solidFill>
                <a:latin typeface="Arial" pitchFamily="34" charset="0"/>
              </a:rPr>
              <a:t> Biorationals</a:t>
            </a:r>
          </a:p>
          <a:p>
            <a:pPr eaLnBrk="0" hangingPunct="0">
              <a:spcBef>
                <a:spcPts val="600"/>
              </a:spcBef>
              <a:buFontTx/>
              <a:buChar char="•"/>
              <a:defRPr/>
            </a:pPr>
            <a:r>
              <a:rPr lang="en-US" sz="3200" dirty="0">
                <a:solidFill>
                  <a:schemeClr val="bg1">
                    <a:lumMod val="65000"/>
                  </a:schemeClr>
                </a:solidFill>
                <a:latin typeface="Arial" pitchFamily="34" charset="0"/>
              </a:rPr>
              <a:t>Turning ABW into an ally</a:t>
            </a:r>
            <a:endParaRPr lang="en-US" sz="4000" dirty="0">
              <a:solidFill>
                <a:schemeClr val="tx2"/>
              </a:solidFill>
              <a:latin typeface="Arial" pitchFamily="34" charset="0"/>
            </a:endParaRPr>
          </a:p>
        </p:txBody>
      </p:sp>
      <p:sp>
        <p:nvSpPr>
          <p:cNvPr id="93187" name="Rectangle 3"/>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extLst>
      <p:ext uri="{BB962C8B-B14F-4D97-AF65-F5344CB8AC3E}">
        <p14:creationId xmlns:p14="http://schemas.microsoft.com/office/powerpoint/2010/main" val="21980150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285698" name="Picture 2" descr="photo of entomopathogenic nematode infective juveni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975100"/>
            <a:ext cx="4343400" cy="2882900"/>
          </a:xfrm>
          <a:prstGeom prst="rect">
            <a:avLst/>
          </a:prstGeom>
          <a:noFill/>
          <a:ln w="9525">
            <a:noFill/>
            <a:miter lim="800000"/>
            <a:headEnd/>
            <a:tailEnd/>
          </a:ln>
        </p:spPr>
      </p:pic>
      <p:sp>
        <p:nvSpPr>
          <p:cNvPr id="1489922" name="Rectangle 2"/>
          <p:cNvSpPr>
            <a:spLocks noChangeArrowheads="1"/>
          </p:cNvSpPr>
          <p:nvPr/>
        </p:nvSpPr>
        <p:spPr bwMode="auto">
          <a:xfrm>
            <a:off x="508000" y="381000"/>
            <a:ext cx="8122417" cy="5526834"/>
          </a:xfrm>
          <a:prstGeom prst="rect">
            <a:avLst/>
          </a:prstGeom>
          <a:noFill/>
          <a:ln w="9525">
            <a:noFill/>
            <a:miter lim="800000"/>
            <a:headEnd/>
            <a:tailEnd/>
          </a:ln>
          <a:effectLst/>
        </p:spPr>
        <p:txBody>
          <a:bodyPr wrap="none" lIns="90488" tIns="44450" rIns="90488" bIns="44450">
            <a:spAutoFit/>
          </a:bodyPr>
          <a:lstStyle/>
          <a:p>
            <a:pPr eaLnBrk="0" hangingPunct="0">
              <a:lnSpc>
                <a:spcPct val="125000"/>
              </a:lnSpc>
              <a:defRPr/>
            </a:pPr>
            <a:r>
              <a:rPr lang="en-US" sz="3600" dirty="0">
                <a:solidFill>
                  <a:srgbClr val="FFFF00"/>
                </a:solidFill>
                <a:effectLst>
                  <a:outerShdw blurRad="38100" dist="38100" dir="2700000" algn="tl">
                    <a:srgbClr val="FFFFFF"/>
                  </a:outerShdw>
                </a:effectLst>
              </a:rPr>
              <a:t>  </a:t>
            </a:r>
            <a:r>
              <a:rPr lang="en-US" sz="3300" dirty="0">
                <a:solidFill>
                  <a:srgbClr val="C00000"/>
                </a:solidFill>
                <a:latin typeface="Arial" charset="0"/>
              </a:rPr>
              <a:t>Entomopathogenic nematodes (EPN)</a:t>
            </a:r>
          </a:p>
          <a:p>
            <a:pPr eaLnBrk="0" hangingPunct="0">
              <a:lnSpc>
                <a:spcPct val="150000"/>
              </a:lnSpc>
              <a:spcBef>
                <a:spcPct val="20000"/>
              </a:spcBef>
              <a:buFontTx/>
              <a:buChar char="•"/>
              <a:defRPr/>
            </a:pPr>
            <a:r>
              <a:rPr lang="en-US" sz="3000" b="0" dirty="0">
                <a:solidFill>
                  <a:schemeClr val="bg2"/>
                </a:solidFill>
                <a:latin typeface="Arial" charset="0"/>
              </a:rPr>
              <a:t> obligate lethal parasites of insects</a:t>
            </a:r>
          </a:p>
          <a:p>
            <a:pPr eaLnBrk="0" hangingPunct="0">
              <a:lnSpc>
                <a:spcPct val="125000"/>
              </a:lnSpc>
              <a:spcBef>
                <a:spcPct val="20000"/>
              </a:spcBef>
              <a:buFontTx/>
              <a:buChar char="•"/>
              <a:defRPr/>
            </a:pPr>
            <a:r>
              <a:rPr lang="en-US" sz="3000" b="0" dirty="0">
                <a:solidFill>
                  <a:schemeClr val="bg2"/>
                </a:solidFill>
                <a:latin typeface="Arial" charset="0"/>
              </a:rPr>
              <a:t> </a:t>
            </a:r>
            <a:r>
              <a:rPr lang="en-US" sz="3000" b="0" dirty="0" err="1">
                <a:solidFill>
                  <a:schemeClr val="bg2"/>
                </a:solidFill>
                <a:latin typeface="Arial" charset="0"/>
              </a:rPr>
              <a:t>mutualistic</a:t>
            </a:r>
            <a:r>
              <a:rPr lang="en-US" sz="3000" b="0" dirty="0">
                <a:solidFill>
                  <a:schemeClr val="bg2"/>
                </a:solidFill>
                <a:latin typeface="Arial" charset="0"/>
              </a:rPr>
              <a:t> association with bacteria</a:t>
            </a:r>
          </a:p>
          <a:p>
            <a:pPr eaLnBrk="0" hangingPunct="0">
              <a:lnSpc>
                <a:spcPct val="125000"/>
              </a:lnSpc>
              <a:spcBef>
                <a:spcPct val="20000"/>
              </a:spcBef>
              <a:buFontTx/>
              <a:buChar char="•"/>
              <a:defRPr/>
            </a:pPr>
            <a:r>
              <a:rPr lang="en-US" sz="3000" b="0" dirty="0">
                <a:solidFill>
                  <a:schemeClr val="bg2"/>
                </a:solidFill>
                <a:latin typeface="Arial" charset="0"/>
              </a:rPr>
              <a:t> &gt; 26 </a:t>
            </a:r>
            <a:r>
              <a:rPr lang="en-US" sz="3000" b="0" i="1" dirty="0">
                <a:solidFill>
                  <a:schemeClr val="bg1"/>
                </a:solidFill>
                <a:latin typeface="Arial" charset="0"/>
              </a:rPr>
              <a:t>Heterorhabditis</a:t>
            </a:r>
            <a:r>
              <a:rPr lang="en-US" sz="3000" b="0" dirty="0">
                <a:solidFill>
                  <a:schemeClr val="bg2"/>
                </a:solidFill>
                <a:latin typeface="Arial" charset="0"/>
              </a:rPr>
              <a:t> &amp; 100 </a:t>
            </a:r>
            <a:r>
              <a:rPr lang="en-US" sz="3000" b="0" i="1" dirty="0">
                <a:solidFill>
                  <a:schemeClr val="bg1">
                    <a:lumMod val="75000"/>
                  </a:schemeClr>
                </a:solidFill>
                <a:latin typeface="Arial" charset="0"/>
              </a:rPr>
              <a:t>Steine</a:t>
            </a:r>
            <a:r>
              <a:rPr lang="en-US" sz="3000" b="0" i="1" dirty="0">
                <a:solidFill>
                  <a:schemeClr val="bg1"/>
                </a:solidFill>
                <a:latin typeface="Arial" charset="0"/>
              </a:rPr>
              <a:t>r</a:t>
            </a:r>
            <a:r>
              <a:rPr lang="en-US" sz="3000" b="0" i="1" dirty="0">
                <a:solidFill>
                  <a:schemeClr val="bg1">
                    <a:lumMod val="75000"/>
                  </a:schemeClr>
                </a:solidFill>
                <a:latin typeface="Arial" charset="0"/>
              </a:rPr>
              <a:t>nema</a:t>
            </a:r>
            <a:r>
              <a:rPr lang="en-US" sz="3000" b="0" i="1" dirty="0">
                <a:solidFill>
                  <a:schemeClr val="bg2"/>
                </a:solidFill>
                <a:latin typeface="Arial" charset="0"/>
              </a:rPr>
              <a:t> </a:t>
            </a:r>
            <a:r>
              <a:rPr lang="en-US" sz="3000" b="0" dirty="0">
                <a:solidFill>
                  <a:schemeClr val="bg2"/>
                </a:solidFill>
                <a:latin typeface="Arial" charset="0"/>
              </a:rPr>
              <a:t>spp.</a:t>
            </a:r>
          </a:p>
          <a:p>
            <a:pPr eaLnBrk="0" hangingPunct="0">
              <a:lnSpc>
                <a:spcPct val="125000"/>
              </a:lnSpc>
              <a:spcBef>
                <a:spcPct val="20000"/>
              </a:spcBef>
              <a:buFontTx/>
              <a:buChar char="•"/>
              <a:defRPr/>
            </a:pPr>
            <a:r>
              <a:rPr lang="en-US" sz="3000" b="0" dirty="0">
                <a:solidFill>
                  <a:schemeClr val="bg2"/>
                </a:solidFill>
                <a:latin typeface="Arial" charset="0"/>
              </a:rPr>
              <a:t> host searching capacity</a:t>
            </a:r>
          </a:p>
          <a:p>
            <a:pPr eaLnBrk="0" hangingPunct="0">
              <a:lnSpc>
                <a:spcPct val="125000"/>
              </a:lnSpc>
              <a:spcBef>
                <a:spcPct val="20000"/>
              </a:spcBef>
              <a:buFontTx/>
              <a:buChar char="•"/>
              <a:defRPr/>
            </a:pPr>
            <a:r>
              <a:rPr lang="en-US" sz="3000" b="0" dirty="0">
                <a:solidFill>
                  <a:schemeClr val="bg2"/>
                </a:solidFill>
                <a:latin typeface="Arial" charset="0"/>
              </a:rPr>
              <a:t> host range +/- broad</a:t>
            </a:r>
          </a:p>
          <a:p>
            <a:pPr eaLnBrk="0" hangingPunct="0">
              <a:lnSpc>
                <a:spcPct val="125000"/>
              </a:lnSpc>
              <a:spcBef>
                <a:spcPct val="20000"/>
              </a:spcBef>
              <a:buFontTx/>
              <a:buChar char="•"/>
              <a:defRPr/>
            </a:pPr>
            <a:r>
              <a:rPr lang="en-US" sz="3000" b="0" dirty="0">
                <a:solidFill>
                  <a:schemeClr val="bg2"/>
                </a:solidFill>
                <a:latin typeface="Arial" charset="0"/>
              </a:rPr>
              <a:t> ease of production</a:t>
            </a:r>
          </a:p>
          <a:p>
            <a:pPr eaLnBrk="0" hangingPunct="0">
              <a:lnSpc>
                <a:spcPct val="125000"/>
              </a:lnSpc>
              <a:spcBef>
                <a:spcPct val="20000"/>
              </a:spcBef>
              <a:buFontTx/>
              <a:buChar char="•"/>
              <a:defRPr/>
            </a:pPr>
            <a:r>
              <a:rPr lang="en-US" sz="3000" b="0" dirty="0">
                <a:solidFill>
                  <a:schemeClr val="bg2"/>
                </a:solidFill>
                <a:latin typeface="Arial" charset="0"/>
              </a:rPr>
              <a:t> recycling capacity</a:t>
            </a:r>
          </a:p>
        </p:txBody>
      </p:sp>
      <p:sp>
        <p:nvSpPr>
          <p:cNvPr id="1489927" name="Text Box 7"/>
          <p:cNvSpPr txBox="1">
            <a:spLocks noChangeArrowheads="1"/>
          </p:cNvSpPr>
          <p:nvPr/>
        </p:nvSpPr>
        <p:spPr bwMode="auto">
          <a:xfrm>
            <a:off x="5070475" y="6278563"/>
            <a:ext cx="3997325" cy="427037"/>
          </a:xfrm>
          <a:prstGeom prst="rect">
            <a:avLst/>
          </a:prstGeom>
          <a:noFill/>
          <a:ln w="9525">
            <a:noFill/>
            <a:miter lim="800000"/>
            <a:headEnd/>
            <a:tailEnd/>
          </a:ln>
          <a:effectLst/>
        </p:spPr>
        <p:txBody>
          <a:bodyPr wrap="none">
            <a:spAutoFit/>
          </a:bodyPr>
          <a:lstStyle/>
          <a:p>
            <a:pPr>
              <a:defRPr/>
            </a:pPr>
            <a:r>
              <a:rPr lang="en-US" sz="2200">
                <a:solidFill>
                  <a:schemeClr val="bg2"/>
                </a:solidFill>
                <a:effectLst>
                  <a:outerShdw blurRad="38100" dist="38100" dir="2700000" algn="tl">
                    <a:srgbClr val="FFFFFF"/>
                  </a:outerShdw>
                </a:effectLst>
                <a:latin typeface="Arial" charset="0"/>
              </a:rPr>
              <a:t>Infective juvenile nematodes</a:t>
            </a:r>
          </a:p>
        </p:txBody>
      </p:sp>
    </p:spTree>
    <p:extLst>
      <p:ext uri="{BB962C8B-B14F-4D97-AF65-F5344CB8AC3E}">
        <p14:creationId xmlns:p14="http://schemas.microsoft.com/office/powerpoint/2010/main" val="371304050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45058" name="Object 2" descr="life cycle of entomopathogenic nematodes infecting and reproducing and a caterpillar"/>
          <p:cNvGraphicFramePr>
            <a:graphicFrameLocks noChangeAspect="1"/>
          </p:cNvGraphicFramePr>
          <p:nvPr>
            <p:extLst>
              <p:ext uri="{D42A27DB-BD31-4B8C-83A1-F6EECF244321}">
                <p14:modId xmlns:p14="http://schemas.microsoft.com/office/powerpoint/2010/main" val="238193770"/>
              </p:ext>
            </p:extLst>
          </p:nvPr>
        </p:nvGraphicFramePr>
        <p:xfrm>
          <a:off x="76200" y="914400"/>
          <a:ext cx="8915400" cy="5581650"/>
        </p:xfrm>
        <a:graphic>
          <a:graphicData uri="http://schemas.openxmlformats.org/presentationml/2006/ole">
            <mc:AlternateContent xmlns:mc="http://schemas.openxmlformats.org/markup-compatibility/2006">
              <mc:Choice xmlns:v="urn:schemas-microsoft-com:vml" Requires="v">
                <p:oleObj name="Photo Editor Photo" r:id="rId2" imgW="26961905" imgH="17490341" progId="MSPhotoEd.3">
                  <p:embed/>
                </p:oleObj>
              </mc:Choice>
              <mc:Fallback>
                <p:oleObj name="Photo Editor Photo" r:id="rId2" imgW="26961905" imgH="17490341" progId="MSPhotoEd.3">
                  <p:embed/>
                  <p:pic>
                    <p:nvPicPr>
                      <p:cNvPr id="45058" name="Object 2"/>
                      <p:cNvPicPr>
                        <a:picLocks noChangeAspect="1" noChangeArrowheads="1"/>
                      </p:cNvPicPr>
                      <p:nvPr/>
                    </p:nvPicPr>
                    <p:blipFill>
                      <a:blip r:embed="rId3">
                        <a:extLst>
                          <a:ext uri="{28A0092B-C50C-407E-A947-70E740481C1C}">
                            <a14:useLocalDpi xmlns:a14="http://schemas.microsoft.com/office/drawing/2010/main" val="0"/>
                          </a:ext>
                        </a:extLst>
                      </a:blip>
                      <a:srcRect l="1666" t="3615" r="2499" b="3856"/>
                      <a:stretch>
                        <a:fillRect/>
                      </a:stretch>
                    </p:blipFill>
                    <p:spPr bwMode="auto">
                      <a:xfrm>
                        <a:off x="76200" y="914400"/>
                        <a:ext cx="8915400"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Rectangle 3"/>
          <p:cNvSpPr>
            <a:spLocks noChangeArrowheads="1"/>
          </p:cNvSpPr>
          <p:nvPr/>
        </p:nvSpPr>
        <p:spPr bwMode="auto">
          <a:xfrm>
            <a:off x="493713" y="152400"/>
            <a:ext cx="7785100" cy="582613"/>
          </a:xfrm>
          <a:prstGeom prst="rect">
            <a:avLst/>
          </a:prstGeom>
          <a:noFill/>
          <a:ln w="12700">
            <a:noFill/>
            <a:miter lim="800000"/>
            <a:headEnd/>
            <a:tailEnd/>
          </a:ln>
        </p:spPr>
        <p:txBody>
          <a:bodyPr wrap="none" lIns="90488" tIns="44450" rIns="90488" bIns="44450">
            <a:spAutoFit/>
          </a:bodyPr>
          <a:lstStyle/>
          <a:p>
            <a:pPr algn="ctr" eaLnBrk="0" hangingPunct="0"/>
            <a:r>
              <a:rPr lang="en-US" sz="3200">
                <a:solidFill>
                  <a:srgbClr val="C00000"/>
                </a:solidFill>
                <a:latin typeface="Arial" charset="0"/>
              </a:rPr>
              <a:t>Entomopathogenic nematode life cycle</a:t>
            </a:r>
          </a:p>
        </p:txBody>
      </p:sp>
    </p:spTree>
    <p:extLst>
      <p:ext uri="{BB962C8B-B14F-4D97-AF65-F5344CB8AC3E}">
        <p14:creationId xmlns:p14="http://schemas.microsoft.com/office/powerpoint/2010/main" val="157998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29698" name="Picture 2" descr="aerial photo of fairway with different migration routes for ABW adults in spring "/>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3810000" y="3263900"/>
            <a:ext cx="5334000" cy="3594100"/>
          </a:xfrm>
        </p:spPr>
      </p:pic>
      <p:pic>
        <p:nvPicPr>
          <p:cNvPr id="29699" name="Picture 4" descr="ABW ad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608388"/>
            <a:ext cx="1066800" cy="1603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5" descr="ABW ad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4389438"/>
            <a:ext cx="1084263" cy="16303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1" name="Line 7"/>
          <p:cNvSpPr>
            <a:spLocks noChangeShapeType="1"/>
          </p:cNvSpPr>
          <p:nvPr/>
        </p:nvSpPr>
        <p:spPr bwMode="auto">
          <a:xfrm>
            <a:off x="5181600" y="4343400"/>
            <a:ext cx="8382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2" name="Line 8"/>
          <p:cNvSpPr>
            <a:spLocks noChangeShapeType="1"/>
          </p:cNvSpPr>
          <p:nvPr/>
        </p:nvSpPr>
        <p:spPr bwMode="auto">
          <a:xfrm flipH="1" flipV="1">
            <a:off x="7543800" y="4724400"/>
            <a:ext cx="38100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Rectangle 3"/>
          <p:cNvSpPr txBox="1">
            <a:spLocks noChangeArrowheads="1"/>
          </p:cNvSpPr>
          <p:nvPr/>
        </p:nvSpPr>
        <p:spPr>
          <a:xfrm>
            <a:off x="304800" y="990600"/>
            <a:ext cx="8534400" cy="2362200"/>
          </a:xfrm>
          <a:prstGeom prst="rect">
            <a:avLst/>
          </a:prstGeom>
        </p:spPr>
        <p:txBody>
          <a:bodyPr/>
          <a:lstStyle/>
          <a:p>
            <a:pPr marL="342900" indent="-342900" eaLnBrk="0" hangingPunct="0">
              <a:spcBef>
                <a:spcPts val="1200"/>
              </a:spcBef>
              <a:buFont typeface="Arial" pitchFamily="34" charset="0"/>
              <a:buChar char="•"/>
              <a:defRPr/>
            </a:pPr>
            <a:r>
              <a:rPr lang="en-US" sz="2800" b="0" kern="0" dirty="0">
                <a:solidFill>
                  <a:schemeClr val="bg2"/>
                </a:solidFill>
                <a:latin typeface="Arial" charset="0"/>
                <a:cs typeface="Arial" charset="0"/>
              </a:rPr>
              <a:t>arrival spread out over several weeks because:</a:t>
            </a:r>
          </a:p>
          <a:p>
            <a:pPr marL="342900" indent="-342900" eaLnBrk="0" hangingPunct="0">
              <a:spcBef>
                <a:spcPts val="1200"/>
              </a:spcBef>
              <a:buFont typeface="Wingdings" pitchFamily="2" charset="2"/>
              <a:buChar char="à"/>
              <a:defRPr/>
            </a:pPr>
            <a:r>
              <a:rPr lang="en-US" sz="2800" b="0" kern="0" dirty="0">
                <a:solidFill>
                  <a:schemeClr val="bg2"/>
                </a:solidFill>
                <a:latin typeface="Arial" charset="0"/>
                <a:cs typeface="Arial" charset="0"/>
                <a:sym typeface="Wingdings" pitchFamily="2" charset="2"/>
              </a:rPr>
              <a:t>affected by variably spring temps</a:t>
            </a:r>
            <a:endParaRPr lang="en-US" sz="2800" b="0" kern="0" dirty="0">
              <a:solidFill>
                <a:schemeClr val="bg2"/>
              </a:solidFill>
              <a:latin typeface="Arial" charset="0"/>
              <a:cs typeface="Arial" charset="0"/>
            </a:endParaRPr>
          </a:p>
          <a:p>
            <a:pPr marL="342900" indent="-342900" eaLnBrk="0" hangingPunct="0">
              <a:spcBef>
                <a:spcPts val="1200"/>
              </a:spcBef>
              <a:buFont typeface="Wingdings" pitchFamily="2" charset="2"/>
              <a:buChar char="à"/>
              <a:defRPr/>
            </a:pPr>
            <a:r>
              <a:rPr lang="en-US" sz="2800" b="0" kern="0" dirty="0">
                <a:solidFill>
                  <a:schemeClr val="bg2"/>
                </a:solidFill>
                <a:latin typeface="Arial" charset="0"/>
                <a:cs typeface="Arial" charset="0"/>
                <a:sym typeface="Wingdings" pitchFamily="2" charset="2"/>
              </a:rPr>
              <a:t>c</a:t>
            </a:r>
            <a:r>
              <a:rPr lang="en-US" sz="2800" b="0" kern="0" dirty="0">
                <a:solidFill>
                  <a:schemeClr val="bg2"/>
                </a:solidFill>
                <a:latin typeface="Arial" charset="0"/>
                <a:cs typeface="Arial" charset="0"/>
              </a:rPr>
              <a:t>onverging from different overwintering sites</a:t>
            </a:r>
          </a:p>
          <a:p>
            <a:pPr marL="342900" indent="-342900" eaLnBrk="0" hangingPunct="0">
              <a:spcBef>
                <a:spcPts val="1200"/>
              </a:spcBef>
              <a:buFont typeface="Wingdings" pitchFamily="2" charset="2"/>
              <a:buChar char="à"/>
              <a:defRPr/>
            </a:pPr>
            <a:r>
              <a:rPr lang="en-US" sz="2800" b="0" kern="0" dirty="0">
                <a:solidFill>
                  <a:schemeClr val="bg2"/>
                </a:solidFill>
                <a:latin typeface="Arial" charset="0"/>
                <a:cs typeface="Arial" charset="0"/>
                <a:sym typeface="Wingdings" pitchFamily="2" charset="2"/>
              </a:rPr>
              <a:t>m</a:t>
            </a:r>
            <a:r>
              <a:rPr lang="en-US" sz="2800" b="0" kern="0" dirty="0">
                <a:solidFill>
                  <a:schemeClr val="bg2"/>
                </a:solidFill>
                <a:latin typeface="Arial" charset="0"/>
                <a:cs typeface="Arial" charset="0"/>
              </a:rPr>
              <a:t>ore than 1 peak if cool temps interrupt migration</a:t>
            </a:r>
          </a:p>
        </p:txBody>
      </p:sp>
      <p:sp>
        <p:nvSpPr>
          <p:cNvPr id="10" name="Title 1"/>
          <p:cNvSpPr txBox="1">
            <a:spLocks/>
          </p:cNvSpPr>
          <p:nvPr/>
        </p:nvSpPr>
        <p:spPr bwMode="auto">
          <a:xfrm>
            <a:off x="457200" y="304800"/>
            <a:ext cx="8166100" cy="533400"/>
          </a:xfrm>
          <a:prstGeom prst="rect">
            <a:avLst/>
          </a:prstGeom>
          <a:noFill/>
          <a:ln w="9525">
            <a:noFill/>
            <a:miter lim="800000"/>
            <a:headEnd/>
            <a:tailEnd/>
          </a:ln>
        </p:spPr>
        <p:txBody>
          <a:bodyPr/>
          <a:lstStyle/>
          <a:p>
            <a:pPr marL="342900" indent="-342900" algn="ctr">
              <a:spcBef>
                <a:spcPct val="20000"/>
              </a:spcBef>
              <a:defRPr/>
            </a:pPr>
            <a:r>
              <a:rPr lang="en-US" altLang="en-US" sz="3000" kern="0" dirty="0">
                <a:solidFill>
                  <a:srgbClr val="C00000"/>
                </a:solidFill>
                <a:latin typeface="Arial" charset="0"/>
                <a:cs typeface="Arial" charset="0"/>
              </a:rPr>
              <a:t>Adult s</a:t>
            </a:r>
            <a:r>
              <a:rPr lang="en-US" altLang="en-US" sz="3000" kern="0" dirty="0" err="1">
                <a:solidFill>
                  <a:srgbClr val="C00000"/>
                </a:solidFill>
                <a:latin typeface="Arial" charset="0"/>
                <a:cs typeface="Arial" charset="0"/>
              </a:rPr>
              <a:t>pring</a:t>
            </a:r>
            <a:r>
              <a:rPr lang="en-US" altLang="en-US" sz="3000" kern="0" dirty="0">
                <a:solidFill>
                  <a:srgbClr val="C00000"/>
                </a:solidFill>
                <a:latin typeface="Arial" charset="0"/>
                <a:cs typeface="Arial" charset="0"/>
              </a:rPr>
              <a:t> migration to playing surfaces</a:t>
            </a:r>
          </a:p>
        </p:txBody>
      </p:sp>
      <p:sp>
        <p:nvSpPr>
          <p:cNvPr id="29705" name="Line 7"/>
          <p:cNvSpPr>
            <a:spLocks noChangeShapeType="1"/>
          </p:cNvSpPr>
          <p:nvPr/>
        </p:nvSpPr>
        <p:spPr bwMode="auto">
          <a:xfrm>
            <a:off x="5638800" y="3657600"/>
            <a:ext cx="7620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Line 8"/>
          <p:cNvSpPr>
            <a:spLocks noChangeShapeType="1"/>
          </p:cNvSpPr>
          <p:nvPr/>
        </p:nvSpPr>
        <p:spPr bwMode="auto">
          <a:xfrm flipH="1" flipV="1">
            <a:off x="6858000" y="5486400"/>
            <a:ext cx="1066800" cy="76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Rectangle 3"/>
          <p:cNvSpPr txBox="1">
            <a:spLocks noChangeArrowheads="1"/>
          </p:cNvSpPr>
          <p:nvPr/>
        </p:nvSpPr>
        <p:spPr>
          <a:xfrm>
            <a:off x="304800" y="3352800"/>
            <a:ext cx="3352800" cy="2514600"/>
          </a:xfrm>
          <a:prstGeom prst="rect">
            <a:avLst/>
          </a:prstGeom>
        </p:spPr>
        <p:txBody>
          <a:bodyPr/>
          <a:lstStyle/>
          <a:p>
            <a:pPr marL="342900" indent="-342900" eaLnBrk="0" hangingPunct="0">
              <a:spcBef>
                <a:spcPts val="600"/>
              </a:spcBef>
              <a:buFont typeface="Arial" pitchFamily="34" charset="0"/>
              <a:buChar char="•"/>
              <a:defRPr/>
            </a:pPr>
            <a:r>
              <a:rPr lang="en-US" sz="2800" b="0" kern="0" dirty="0">
                <a:solidFill>
                  <a:schemeClr val="bg2"/>
                </a:solidFill>
                <a:latin typeface="Arial" charset="0"/>
                <a:cs typeface="Arial" charset="0"/>
              </a:rPr>
              <a:t>primarily on foot</a:t>
            </a:r>
          </a:p>
          <a:p>
            <a:pPr marL="342900" indent="-342900" eaLnBrk="0" hangingPunct="0">
              <a:spcBef>
                <a:spcPts val="600"/>
              </a:spcBef>
              <a:buClr>
                <a:schemeClr val="tx1"/>
              </a:buClr>
              <a:buFont typeface="Arial" pitchFamily="34" charset="0"/>
              <a:buChar char="•"/>
              <a:defRPr/>
            </a:pPr>
            <a:endParaRPr lang="en-US" sz="2800" b="0" kern="0" dirty="0">
              <a:effectLst>
                <a:outerShdw blurRad="38100" dist="38100" dir="2700000" algn="tl">
                  <a:srgbClr val="000000">
                    <a:alpha val="43137"/>
                  </a:srgbClr>
                </a:outerShdw>
              </a:effectLst>
              <a:latin typeface="Arial" charset="0"/>
              <a:cs typeface="Arial" charset="0"/>
            </a:endParaRPr>
          </a:p>
        </p:txBody>
      </p:sp>
    </p:spTree>
    <p:custDataLst>
      <p:tags r:id="rId1"/>
    </p:custData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1588" y="2138363"/>
            <a:ext cx="9144000" cy="0"/>
          </a:xfrm>
          <a:prstGeom prst="rect">
            <a:avLst/>
          </a:prstGeom>
          <a:noFill/>
          <a:ln w="9525">
            <a:noFill/>
            <a:miter lim="800000"/>
            <a:headEnd/>
            <a:tailEnd/>
          </a:ln>
        </p:spPr>
        <p:txBody>
          <a:bodyPr>
            <a:spAutoFit/>
          </a:bodyPr>
          <a:lstStyle/>
          <a:p>
            <a:endParaRPr lang="en-US"/>
          </a:p>
        </p:txBody>
      </p:sp>
      <p:pic>
        <p:nvPicPr>
          <p:cNvPr id="286723" name="Picture 3" descr="white grub infected with Heterorhabditis bacteriophora showing red coloration with nematodes visible through cuti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100" y="2743200"/>
            <a:ext cx="2857500" cy="4038600"/>
          </a:xfrm>
          <a:prstGeom prst="rect">
            <a:avLst/>
          </a:prstGeom>
          <a:noFill/>
          <a:ln w="9525">
            <a:noFill/>
            <a:miter lim="800000"/>
            <a:headEnd/>
            <a:tailEnd/>
          </a:ln>
        </p:spPr>
      </p:pic>
      <p:pic>
        <p:nvPicPr>
          <p:cNvPr id="286724" name="Picture 4" descr="white grubs infected with Heterorhabditis bacteriophora with cuticle removed and nematodes visi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7900" y="2743200"/>
            <a:ext cx="3027363" cy="4038600"/>
          </a:xfrm>
          <a:prstGeom prst="rect">
            <a:avLst/>
          </a:prstGeom>
          <a:noFill/>
          <a:ln w="9525">
            <a:noFill/>
            <a:miter lim="800000"/>
            <a:headEnd/>
            <a:tailEnd/>
          </a:ln>
        </p:spPr>
      </p:pic>
      <p:pic>
        <p:nvPicPr>
          <p:cNvPr id="286725" name="Picture 5" descr="waxworm infected with Heterorhabditis bacteriophora showing red color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76200"/>
            <a:ext cx="4114800" cy="2057400"/>
          </a:xfrm>
          <a:prstGeom prst="rect">
            <a:avLst/>
          </a:prstGeom>
          <a:noFill/>
          <a:ln w="9525">
            <a:noFill/>
            <a:miter lim="800000"/>
            <a:headEnd/>
            <a:tailEnd/>
          </a:ln>
        </p:spPr>
      </p:pic>
      <p:pic>
        <p:nvPicPr>
          <p:cNvPr id="286726" name="Picture 6" descr="white grub infected with Steinerneam scarabaei showing yellow color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13" y="2819400"/>
            <a:ext cx="2914650" cy="3962400"/>
          </a:xfrm>
          <a:prstGeom prst="rect">
            <a:avLst/>
          </a:prstGeom>
          <a:noFill/>
          <a:ln w="9525">
            <a:noFill/>
            <a:miter lim="800000"/>
            <a:headEnd/>
            <a:tailEnd/>
          </a:ln>
        </p:spPr>
      </p:pic>
      <p:sp>
        <p:nvSpPr>
          <p:cNvPr id="1707015" name="Text Box 7"/>
          <p:cNvSpPr txBox="1">
            <a:spLocks noChangeArrowheads="1"/>
          </p:cNvSpPr>
          <p:nvPr/>
        </p:nvSpPr>
        <p:spPr bwMode="auto">
          <a:xfrm>
            <a:off x="3048000" y="4572000"/>
            <a:ext cx="2018501" cy="923330"/>
          </a:xfrm>
          <a:prstGeom prst="rect">
            <a:avLst/>
          </a:prstGeom>
          <a:noFill/>
          <a:ln w="9525">
            <a:noFill/>
            <a:miter lim="800000"/>
            <a:headEnd/>
            <a:tailEnd/>
          </a:ln>
          <a:effectLst/>
        </p:spPr>
        <p:txBody>
          <a:bodyPr wrap="none">
            <a:spAutoFit/>
          </a:bodyPr>
          <a:lstStyle/>
          <a:p>
            <a:pPr>
              <a:defRPr/>
            </a:pPr>
            <a:r>
              <a:rPr lang="en-US" sz="1800" i="1" dirty="0">
                <a:solidFill>
                  <a:schemeClr val="hlink"/>
                </a:solidFill>
                <a:effectLst>
                  <a:outerShdw blurRad="38100" dist="38100" dir="2700000" algn="tl">
                    <a:srgbClr val="000000"/>
                  </a:outerShdw>
                </a:effectLst>
                <a:latin typeface="Arial" charset="0"/>
              </a:rPr>
              <a:t>H. bacteriophora</a:t>
            </a:r>
          </a:p>
          <a:p>
            <a:pPr>
              <a:defRPr/>
            </a:pPr>
            <a:r>
              <a:rPr lang="en-US" sz="1800" dirty="0">
                <a:solidFill>
                  <a:schemeClr val="hlink"/>
                </a:solidFill>
                <a:effectLst>
                  <a:outerShdw blurRad="38100" dist="38100" dir="2700000" algn="tl">
                    <a:srgbClr val="000000"/>
                  </a:outerShdw>
                </a:effectLst>
                <a:latin typeface="Arial" charset="0"/>
              </a:rPr>
              <a:t>EPNs visible</a:t>
            </a:r>
          </a:p>
          <a:p>
            <a:pPr>
              <a:defRPr/>
            </a:pPr>
            <a:r>
              <a:rPr lang="en-US" sz="1800" dirty="0">
                <a:solidFill>
                  <a:schemeClr val="hlink"/>
                </a:solidFill>
                <a:effectLst>
                  <a:outerShdw blurRad="38100" dist="38100" dir="2700000" algn="tl">
                    <a:srgbClr val="000000"/>
                  </a:outerShdw>
                </a:effectLst>
                <a:latin typeface="Arial" charset="0"/>
              </a:rPr>
              <a:t>through cuticle</a:t>
            </a:r>
          </a:p>
        </p:txBody>
      </p:sp>
      <p:sp>
        <p:nvSpPr>
          <p:cNvPr id="1707016" name="Text Box 8"/>
          <p:cNvSpPr txBox="1">
            <a:spLocks noChangeArrowheads="1"/>
          </p:cNvSpPr>
          <p:nvPr/>
        </p:nvSpPr>
        <p:spPr bwMode="auto">
          <a:xfrm>
            <a:off x="6172200" y="6096000"/>
            <a:ext cx="2518638" cy="646331"/>
          </a:xfrm>
          <a:prstGeom prst="rect">
            <a:avLst/>
          </a:prstGeom>
          <a:noFill/>
          <a:ln w="9525">
            <a:noFill/>
            <a:miter lim="800000"/>
            <a:headEnd/>
            <a:tailEnd/>
          </a:ln>
          <a:effectLst/>
        </p:spPr>
        <p:txBody>
          <a:bodyPr wrap="none">
            <a:spAutoFit/>
          </a:bodyPr>
          <a:lstStyle/>
          <a:p>
            <a:pPr>
              <a:defRPr/>
            </a:pPr>
            <a:r>
              <a:rPr lang="en-US" sz="1800" i="1" dirty="0">
                <a:solidFill>
                  <a:schemeClr val="hlink"/>
                </a:solidFill>
                <a:effectLst>
                  <a:outerShdw blurRad="38100" dist="38100" dir="2700000" algn="tl">
                    <a:srgbClr val="000000"/>
                  </a:outerShdw>
                </a:effectLst>
                <a:latin typeface="Arial" charset="0"/>
              </a:rPr>
              <a:t>H. bacteriophora</a:t>
            </a:r>
          </a:p>
          <a:p>
            <a:pPr>
              <a:defRPr/>
            </a:pPr>
            <a:r>
              <a:rPr lang="en-US" sz="1800" dirty="0">
                <a:solidFill>
                  <a:schemeClr val="hlink"/>
                </a:solidFill>
                <a:effectLst>
                  <a:outerShdw blurRad="38100" dist="38100" dir="2700000" algn="tl">
                    <a:srgbClr val="000000"/>
                  </a:outerShdw>
                </a:effectLst>
                <a:latin typeface="Arial" charset="0"/>
              </a:rPr>
              <a:t>grub cuticle removed</a:t>
            </a:r>
          </a:p>
        </p:txBody>
      </p:sp>
      <p:sp>
        <p:nvSpPr>
          <p:cNvPr id="182281" name="Text Box 9"/>
          <p:cNvSpPr txBox="1">
            <a:spLocks noChangeArrowheads="1"/>
          </p:cNvSpPr>
          <p:nvPr/>
        </p:nvSpPr>
        <p:spPr bwMode="auto">
          <a:xfrm>
            <a:off x="152400" y="6073914"/>
            <a:ext cx="2265364" cy="707886"/>
          </a:xfrm>
          <a:prstGeom prst="rect">
            <a:avLst/>
          </a:prstGeom>
          <a:noFill/>
          <a:ln w="9525">
            <a:noFill/>
            <a:miter lim="800000"/>
            <a:headEnd/>
            <a:tailEnd/>
          </a:ln>
        </p:spPr>
        <p:txBody>
          <a:bodyPr wrap="none">
            <a:spAutoFit/>
          </a:bodyPr>
          <a:lstStyle/>
          <a:p>
            <a:pPr>
              <a:defRPr/>
            </a:pPr>
            <a:r>
              <a:rPr lang="en-US" sz="2000" i="1" dirty="0">
                <a:solidFill>
                  <a:srgbClr val="FFCC00"/>
                </a:solidFill>
                <a:effectLst>
                  <a:outerShdw blurRad="38100" dist="38100" dir="2700000" algn="tl">
                    <a:srgbClr val="000000">
                      <a:alpha val="43137"/>
                    </a:srgbClr>
                  </a:outerShdw>
                </a:effectLst>
                <a:latin typeface="Arial" charset="0"/>
              </a:rPr>
              <a:t>S. scarabaei + </a:t>
            </a:r>
          </a:p>
          <a:p>
            <a:pPr>
              <a:defRPr/>
            </a:pPr>
            <a:r>
              <a:rPr lang="en-US" sz="2000" i="1" dirty="0">
                <a:solidFill>
                  <a:srgbClr val="FFCC00"/>
                </a:solidFill>
                <a:effectLst>
                  <a:outerShdw blurRad="38100" dist="38100" dir="2700000" algn="tl">
                    <a:srgbClr val="000000">
                      <a:alpha val="43137"/>
                    </a:srgbClr>
                  </a:outerShdw>
                </a:effectLst>
                <a:latin typeface="Arial" charset="0"/>
              </a:rPr>
              <a:t>X. koppenhoeferi</a:t>
            </a:r>
          </a:p>
        </p:txBody>
      </p:sp>
      <p:sp>
        <p:nvSpPr>
          <p:cNvPr id="286730" name="Text Box 10"/>
          <p:cNvSpPr txBox="1">
            <a:spLocks noChangeArrowheads="1"/>
          </p:cNvSpPr>
          <p:nvPr/>
        </p:nvSpPr>
        <p:spPr bwMode="auto">
          <a:xfrm>
            <a:off x="76200" y="2088957"/>
            <a:ext cx="9257663" cy="578043"/>
          </a:xfrm>
          <a:prstGeom prst="rect">
            <a:avLst/>
          </a:prstGeom>
          <a:noFill/>
          <a:ln w="9525">
            <a:noFill/>
            <a:miter lim="800000"/>
            <a:headEnd/>
            <a:tailEnd/>
          </a:ln>
        </p:spPr>
        <p:txBody>
          <a:bodyPr wrap="none">
            <a:spAutoFit/>
          </a:bodyPr>
          <a:lstStyle/>
          <a:p>
            <a:pPr eaLnBrk="0" hangingPunct="0">
              <a:lnSpc>
                <a:spcPct val="125000"/>
              </a:lnSpc>
            </a:pPr>
            <a:r>
              <a:rPr lang="en-US" sz="2800" dirty="0">
                <a:solidFill>
                  <a:srgbClr val="C00000"/>
                </a:solidFill>
                <a:latin typeface="Arial" charset="0"/>
              </a:rPr>
              <a:t>EPN Infections </a:t>
            </a:r>
            <a:r>
              <a:rPr lang="en-US" dirty="0">
                <a:solidFill>
                  <a:srgbClr val="C00000"/>
                </a:solidFill>
                <a:latin typeface="Arial" charset="0"/>
              </a:rPr>
              <a:t>– </a:t>
            </a:r>
            <a:r>
              <a:rPr lang="en-US" sz="2200" dirty="0">
                <a:solidFill>
                  <a:srgbClr val="C00000"/>
                </a:solidFill>
                <a:latin typeface="Arial" charset="0"/>
              </a:rPr>
              <a:t>cadaver color caused by symbiotic bacteria </a:t>
            </a:r>
          </a:p>
        </p:txBody>
      </p:sp>
      <p:pic>
        <p:nvPicPr>
          <p:cNvPr id="286731" name="Picture 11" descr="waxworm infected with Steinernema carpocpsae showing tan colora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7200" y="106363"/>
            <a:ext cx="4800600" cy="1878012"/>
          </a:xfrm>
          <a:prstGeom prst="rect">
            <a:avLst/>
          </a:prstGeom>
          <a:noFill/>
          <a:ln w="9525">
            <a:noFill/>
            <a:miter lim="800000"/>
            <a:headEnd/>
            <a:tailEnd/>
          </a:ln>
        </p:spPr>
      </p:pic>
      <p:sp>
        <p:nvSpPr>
          <p:cNvPr id="1707020" name="Text Box 12" descr="waxworm infected with Steinernema carpocapsae showing tan coloration"/>
          <p:cNvSpPr txBox="1">
            <a:spLocks noChangeArrowheads="1"/>
          </p:cNvSpPr>
          <p:nvPr/>
        </p:nvSpPr>
        <p:spPr bwMode="auto">
          <a:xfrm>
            <a:off x="4736051" y="1524000"/>
            <a:ext cx="4179349" cy="400110"/>
          </a:xfrm>
          <a:prstGeom prst="rect">
            <a:avLst/>
          </a:prstGeom>
          <a:noFill/>
          <a:ln w="9525">
            <a:noFill/>
            <a:miter lim="800000"/>
            <a:headEnd/>
            <a:tailEnd/>
          </a:ln>
          <a:effectLst/>
        </p:spPr>
        <p:txBody>
          <a:bodyPr wrap="none">
            <a:spAutoFit/>
          </a:bodyPr>
          <a:lstStyle/>
          <a:p>
            <a:pPr>
              <a:defRPr/>
            </a:pPr>
            <a:r>
              <a:rPr lang="en-US" sz="2000" i="1" dirty="0">
                <a:effectLst>
                  <a:outerShdw blurRad="38100" dist="38100" dir="2700000" algn="tl">
                    <a:srgbClr val="000000"/>
                  </a:outerShdw>
                </a:effectLst>
                <a:latin typeface="Arial" charset="0"/>
              </a:rPr>
              <a:t>S. carpocapsae + X. </a:t>
            </a:r>
            <a:r>
              <a:rPr lang="en-US" sz="2000" i="1" dirty="0" err="1">
                <a:effectLst>
                  <a:outerShdw blurRad="38100" dist="38100" dir="2700000" algn="tl">
                    <a:srgbClr val="000000"/>
                  </a:outerShdw>
                </a:effectLst>
                <a:latin typeface="Arial" charset="0"/>
              </a:rPr>
              <a:t>nematophila</a:t>
            </a:r>
            <a:endParaRPr lang="en-US" sz="2000" i="1" dirty="0">
              <a:effectLst>
                <a:outerShdw blurRad="38100" dist="38100" dir="2700000" algn="tl">
                  <a:srgbClr val="000000"/>
                </a:outerShdw>
              </a:effectLst>
              <a:latin typeface="Arial" charset="0"/>
            </a:endParaRPr>
          </a:p>
        </p:txBody>
      </p:sp>
      <p:sp>
        <p:nvSpPr>
          <p:cNvPr id="286733" name="Text Box 13"/>
          <p:cNvSpPr txBox="1">
            <a:spLocks noChangeArrowheads="1"/>
          </p:cNvSpPr>
          <p:nvPr/>
        </p:nvSpPr>
        <p:spPr bwMode="auto">
          <a:xfrm>
            <a:off x="76200" y="1657290"/>
            <a:ext cx="4345036" cy="400110"/>
          </a:xfrm>
          <a:prstGeom prst="rect">
            <a:avLst/>
          </a:prstGeom>
          <a:noFill/>
          <a:ln w="9525">
            <a:noFill/>
            <a:miter lim="800000"/>
            <a:headEnd/>
            <a:tailEnd/>
          </a:ln>
        </p:spPr>
        <p:txBody>
          <a:bodyPr wrap="none">
            <a:spAutoFit/>
          </a:bodyPr>
          <a:lstStyle/>
          <a:p>
            <a:r>
              <a:rPr lang="en-US" sz="2000" i="1" dirty="0">
                <a:solidFill>
                  <a:schemeClr val="hlink"/>
                </a:solidFill>
                <a:latin typeface="Arial" charset="0"/>
              </a:rPr>
              <a:t>H. bacteriophora + P. luminescens</a:t>
            </a:r>
          </a:p>
        </p:txBody>
      </p:sp>
    </p:spTree>
    <p:extLst>
      <p:ext uri="{BB962C8B-B14F-4D97-AF65-F5344CB8AC3E}">
        <p14:creationId xmlns:p14="http://schemas.microsoft.com/office/powerpoint/2010/main" val="7534446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1379365" name="Group 37" descr="Table of nematodes species available for US turf market, insect types susceptible to them, and product names with producers."/>
          <p:cNvGraphicFramePr>
            <a:graphicFrameLocks noGrp="1"/>
          </p:cNvGraphicFramePr>
          <p:nvPr>
            <p:extLst>
              <p:ext uri="{D42A27DB-BD31-4B8C-83A1-F6EECF244321}">
                <p14:modId xmlns:p14="http://schemas.microsoft.com/office/powerpoint/2010/main" val="2735291070"/>
              </p:ext>
            </p:extLst>
          </p:nvPr>
        </p:nvGraphicFramePr>
        <p:xfrm>
          <a:off x="152400" y="1252538"/>
          <a:ext cx="8839200" cy="3127248"/>
        </p:xfrm>
        <a:graphic>
          <a:graphicData uri="http://schemas.openxmlformats.org/drawingml/2006/table">
            <a:tbl>
              <a:tblPr/>
              <a:tblGrid>
                <a:gridCol w="24384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Nematode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Targets</a:t>
                      </a:r>
                      <a:r>
                        <a:rPr kumimoji="0" lang="en-US" sz="2400" b="1" i="0" u="none" strike="noStrike" cap="none" normalizeH="0" baseline="30000" dirty="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Product (Producer)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50000"/>
                      </a:schemeClr>
                    </a:solid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2"/>
                          </a:solidFill>
                          <a:effectLst/>
                          <a:latin typeface="Arial" charset="0"/>
                        </a:rPr>
                        <a:t>Steinernema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2"/>
                          </a:solidFill>
                          <a:effectLst/>
                          <a:latin typeface="Arial" charset="0"/>
                        </a:rPr>
                        <a:t>   carpocapsae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BCW, SWW, AW, BB, Fleas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2"/>
                          </a:solidFill>
                          <a:effectLst/>
                          <a:latin typeface="Arial" charset="0"/>
                        </a:rPr>
                        <a:t>Millenium</a:t>
                      </a:r>
                      <a:r>
                        <a:rPr kumimoji="0" lang="en-US" sz="2400" b="1" i="0" u="none" strike="noStrike" cap="none" normalizeH="0" baseline="0" dirty="0">
                          <a:ln>
                            <a:noFill/>
                          </a:ln>
                          <a:solidFill>
                            <a:schemeClr val="bg2"/>
                          </a:solidFill>
                          <a:effectLst/>
                          <a:latin typeface="Arial" charset="0"/>
                        </a:rPr>
                        <a:t> (BASF),</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2"/>
                          </a:solidFill>
                          <a:effectLst/>
                          <a:latin typeface="Arial" charset="0"/>
                        </a:rPr>
                        <a:t>Capsanem</a:t>
                      </a:r>
                      <a:r>
                        <a:rPr kumimoji="0" lang="en-US" sz="2400" b="1" i="0" u="none" strike="noStrike" cap="none" normalizeH="0" baseline="0" dirty="0">
                          <a:ln>
                            <a:noFill/>
                          </a:ln>
                          <a:solidFill>
                            <a:schemeClr val="bg2"/>
                          </a:solidFill>
                          <a:effectLst/>
                          <a:latin typeface="Arial" charset="0"/>
                        </a:rPr>
                        <a:t> (</a:t>
                      </a:r>
                      <a:r>
                        <a:rPr kumimoji="0" lang="en-US" sz="2400" b="1" i="0" u="none" strike="noStrike" cap="none" normalizeH="0" baseline="0" dirty="0" err="1">
                          <a:ln>
                            <a:noFill/>
                          </a:ln>
                          <a:solidFill>
                            <a:schemeClr val="bg2"/>
                          </a:solidFill>
                          <a:effectLst/>
                          <a:latin typeface="Arial" charset="0"/>
                        </a:rPr>
                        <a:t>Koppert</a:t>
                      </a:r>
                      <a:r>
                        <a:rPr kumimoji="0" lang="en-US" sz="2400" b="1" i="0" u="none" strike="noStrike" cap="none" normalizeH="0" baseline="0" dirty="0">
                          <a:ln>
                            <a:noFill/>
                          </a:ln>
                          <a:solidFill>
                            <a:schemeClr val="bg2"/>
                          </a:solidFill>
                          <a:effectLst/>
                          <a:latin typeface="Arial"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2"/>
                          </a:solidFill>
                          <a:effectLst/>
                          <a:latin typeface="Arial" charset="0"/>
                        </a:rPr>
                        <a:t>Ecomask</a:t>
                      </a:r>
                      <a:r>
                        <a:rPr kumimoji="0" lang="en-US" sz="2400" b="1" i="0" u="none" strike="noStrike" cap="none" normalizeH="0" baseline="0" dirty="0">
                          <a:ln>
                            <a:noFill/>
                          </a:ln>
                          <a:solidFill>
                            <a:schemeClr val="bg2"/>
                          </a:solidFill>
                          <a:effectLst/>
                          <a:latin typeface="Arial" charset="0"/>
                        </a:rPr>
                        <a:t> (</a:t>
                      </a:r>
                      <a:r>
                        <a:rPr kumimoji="0" lang="en-US" sz="2400" b="1" i="0" u="none" strike="noStrike" cap="none" normalizeH="0" baseline="0" dirty="0" err="1">
                          <a:ln>
                            <a:noFill/>
                          </a:ln>
                          <a:solidFill>
                            <a:schemeClr val="bg2"/>
                          </a:solidFill>
                          <a:effectLst/>
                          <a:latin typeface="Arial" charset="0"/>
                        </a:rPr>
                        <a:t>BioLogic</a:t>
                      </a:r>
                      <a:r>
                        <a:rPr kumimoji="0" lang="en-US" sz="2400" b="1" i="0" u="none" strike="noStrike" cap="none" normalizeH="0" baseline="0" dirty="0">
                          <a:ln>
                            <a:noFill/>
                          </a:ln>
                          <a:solidFill>
                            <a:schemeClr val="bg2"/>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1"/>
                  </a:ext>
                </a:extLst>
              </a:tr>
              <a:tr h="944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rgbClr val="C00000"/>
                          </a:solidFill>
                          <a:effectLst/>
                          <a:latin typeface="Arial" charset="0"/>
                        </a:rPr>
                        <a:t>Heterorhabditis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rgbClr val="C00000"/>
                          </a:solidFill>
                          <a:effectLst/>
                          <a:latin typeface="Arial" charset="0"/>
                        </a:rPr>
                        <a:t>  bacteriophora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WG, BB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Nemasys</a:t>
                      </a:r>
                      <a:r>
                        <a:rPr kumimoji="0" lang="en-US" sz="2400" b="1" i="0" u="none" strike="noStrike" cap="none" normalizeH="0" baseline="0" dirty="0">
                          <a:ln>
                            <a:noFill/>
                          </a:ln>
                          <a:solidFill>
                            <a:srgbClr val="C00000"/>
                          </a:solidFill>
                          <a:effectLst/>
                          <a:latin typeface="Arial" charset="0"/>
                        </a:rPr>
                        <a:t> G </a:t>
                      </a:r>
                      <a:r>
                        <a:rPr kumimoji="0" lang="en-US" sz="2400" b="1" i="0" u="none" strike="noStrike" cap="none" normalizeH="0" baseline="0" dirty="0">
                          <a:ln>
                            <a:noFill/>
                          </a:ln>
                          <a:solidFill>
                            <a:schemeClr val="bg2"/>
                          </a:solidFill>
                          <a:effectLst/>
                          <a:latin typeface="Arial" charset="0"/>
                        </a:rPr>
                        <a:t>(BASF),</a:t>
                      </a: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Terranem</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err="1">
                          <a:ln>
                            <a:noFill/>
                          </a:ln>
                          <a:solidFill>
                            <a:srgbClr val="C00000"/>
                          </a:solidFill>
                          <a:effectLst/>
                          <a:latin typeface="Arial" charset="0"/>
                        </a:rPr>
                        <a:t>NAm</a:t>
                      </a:r>
                      <a:r>
                        <a:rPr kumimoji="0" lang="en-US" sz="2400" b="1" i="0" u="none" strike="noStrike" cap="none" normalizeH="0" baseline="0" dirty="0">
                          <a:ln>
                            <a:noFill/>
                          </a:ln>
                          <a:solidFill>
                            <a:srgbClr val="C00000"/>
                          </a:solidFill>
                          <a:effectLst/>
                          <a:latin typeface="Arial" charset="0"/>
                        </a:rPr>
                        <a:t> </a:t>
                      </a:r>
                      <a:r>
                        <a:rPr kumimoji="0" lang="en-US" sz="2400" b="1" i="0" u="none" strike="noStrike" cap="none" normalizeH="0" baseline="0" dirty="0">
                          <a:ln>
                            <a:noFill/>
                          </a:ln>
                          <a:solidFill>
                            <a:schemeClr val="bg2"/>
                          </a:solidFill>
                          <a:effectLst/>
                          <a:latin typeface="Arial" charset="0"/>
                        </a:rPr>
                        <a:t>(</a:t>
                      </a:r>
                      <a:r>
                        <a:rPr kumimoji="0" lang="en-US" sz="2400" b="1" i="0" u="none" strike="noStrike" cap="none" normalizeH="0" baseline="0" dirty="0" err="1">
                          <a:ln>
                            <a:noFill/>
                          </a:ln>
                          <a:solidFill>
                            <a:schemeClr val="bg2"/>
                          </a:solidFill>
                          <a:effectLst/>
                          <a:latin typeface="Arial" charset="0"/>
                        </a:rPr>
                        <a:t>Koppert</a:t>
                      </a:r>
                      <a:r>
                        <a:rPr kumimoji="0" lang="en-US" sz="2400" b="1" i="0" u="none" strike="noStrike" cap="none" normalizeH="0" baseline="0" dirty="0">
                          <a:ln>
                            <a:noFill/>
                          </a:ln>
                          <a:solidFill>
                            <a:schemeClr val="bg2"/>
                          </a:solidFill>
                          <a:effectLst/>
                          <a:latin typeface="Arial" charset="0"/>
                        </a:rPr>
                        <a:t>),</a:t>
                      </a:r>
                      <a:r>
                        <a:rPr kumimoji="0" lang="en-US" sz="2400" b="1" i="0" u="none" strike="noStrike" cap="none" normalizeH="0" baseline="0" dirty="0">
                          <a:ln>
                            <a:noFill/>
                          </a:ln>
                          <a:solidFill>
                            <a:schemeClr val="tx1"/>
                          </a:solidFill>
                          <a:effectLst>
                            <a:outerShdw blurRad="38100" dist="38100" dir="2700000" algn="tl">
                              <a:srgbClr val="000000"/>
                            </a:outerShdw>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C00000"/>
                          </a:solidFill>
                          <a:effectLst/>
                          <a:latin typeface="Arial" charset="0"/>
                        </a:rPr>
                        <a:t>Heteromask</a:t>
                      </a:r>
                      <a:r>
                        <a:rPr kumimoji="0" lang="en-US" sz="2400" b="1" i="0" u="none" strike="noStrike" cap="none" normalizeH="0" baseline="0" dirty="0">
                          <a:ln>
                            <a:noFill/>
                          </a:ln>
                          <a:solidFill>
                            <a:schemeClr val="bg2"/>
                          </a:solidFill>
                          <a:effectLst/>
                          <a:latin typeface="Arial" charset="0"/>
                        </a:rPr>
                        <a:t> (</a:t>
                      </a:r>
                      <a:r>
                        <a:rPr kumimoji="0" lang="en-US" sz="2400" b="1" i="0" u="none" strike="noStrike" cap="none" normalizeH="0" baseline="0" dirty="0" err="1">
                          <a:ln>
                            <a:noFill/>
                          </a:ln>
                          <a:solidFill>
                            <a:schemeClr val="bg2"/>
                          </a:solidFill>
                          <a:effectLst/>
                          <a:latin typeface="Arial" charset="0"/>
                        </a:rPr>
                        <a:t>BioLogic</a:t>
                      </a:r>
                      <a:r>
                        <a:rPr kumimoji="0" lang="en-US" sz="2400" b="1" i="0" u="none" strike="noStrike" cap="none" normalizeH="0" baseline="0" dirty="0">
                          <a:ln>
                            <a:noFill/>
                          </a:ln>
                          <a:solidFill>
                            <a:schemeClr val="bg2"/>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extLst>
                  <a:ext uri="{0D108BD9-81ED-4DB2-BD59-A6C34878D82A}">
                    <a16:rowId xmlns:a16="http://schemas.microsoft.com/office/drawing/2014/main" val="10002"/>
                  </a:ext>
                </a:extLst>
              </a:tr>
            </a:tbl>
          </a:graphicData>
        </a:graphic>
      </p:graphicFrame>
      <p:sp>
        <p:nvSpPr>
          <p:cNvPr id="287764" name="Text Box 31"/>
          <p:cNvSpPr txBox="1">
            <a:spLocks noChangeArrowheads="1"/>
          </p:cNvSpPr>
          <p:nvPr/>
        </p:nvSpPr>
        <p:spPr bwMode="auto">
          <a:xfrm>
            <a:off x="820738" y="411163"/>
            <a:ext cx="7559675" cy="579437"/>
          </a:xfrm>
          <a:prstGeom prst="rect">
            <a:avLst/>
          </a:prstGeom>
          <a:noFill/>
          <a:ln w="9525">
            <a:noFill/>
            <a:miter lim="800000"/>
            <a:headEnd/>
            <a:tailEnd/>
          </a:ln>
        </p:spPr>
        <p:txBody>
          <a:bodyPr wrap="none">
            <a:spAutoFit/>
          </a:bodyPr>
          <a:lstStyle/>
          <a:p>
            <a:pPr algn="ctr"/>
            <a:r>
              <a:rPr lang="en-US" sz="3200">
                <a:solidFill>
                  <a:srgbClr val="C00000"/>
                </a:solidFill>
                <a:latin typeface="Arial" charset="0"/>
              </a:rPr>
              <a:t>Nematode products for US turf market</a:t>
            </a:r>
          </a:p>
        </p:txBody>
      </p:sp>
      <p:sp>
        <p:nvSpPr>
          <p:cNvPr id="287765" name="Text Box 32"/>
          <p:cNvSpPr txBox="1">
            <a:spLocks noChangeArrowheads="1"/>
          </p:cNvSpPr>
          <p:nvPr/>
        </p:nvSpPr>
        <p:spPr bwMode="auto">
          <a:xfrm>
            <a:off x="198438" y="4724400"/>
            <a:ext cx="8670925" cy="762000"/>
          </a:xfrm>
          <a:prstGeom prst="rect">
            <a:avLst/>
          </a:prstGeom>
          <a:noFill/>
          <a:ln w="9525">
            <a:noFill/>
            <a:miter lim="800000"/>
            <a:headEnd/>
            <a:tailEnd/>
          </a:ln>
        </p:spPr>
        <p:txBody>
          <a:bodyPr wrap="none">
            <a:spAutoFit/>
          </a:bodyPr>
          <a:lstStyle/>
          <a:p>
            <a:r>
              <a:rPr lang="en-US" sz="2200" baseline="30000">
                <a:solidFill>
                  <a:schemeClr val="bg2"/>
                </a:solidFill>
                <a:latin typeface="Arial" charset="0"/>
              </a:rPr>
              <a:t>1</a:t>
            </a:r>
            <a:r>
              <a:rPr lang="en-US" sz="2200">
                <a:solidFill>
                  <a:schemeClr val="bg2"/>
                </a:solidFill>
                <a:latin typeface="Arial" charset="0"/>
              </a:rPr>
              <a:t>BCW = black cutworm; SWW = sod webworm; AW = armyworm</a:t>
            </a:r>
          </a:p>
          <a:p>
            <a:r>
              <a:rPr lang="en-US" sz="2200">
                <a:solidFill>
                  <a:schemeClr val="bg2"/>
                </a:solidFill>
                <a:latin typeface="Arial" charset="0"/>
              </a:rPr>
              <a:t>  BB = billbugs;  WG = white grubs; MC = mole crickets</a:t>
            </a:r>
          </a:p>
        </p:txBody>
      </p:sp>
    </p:spTree>
    <p:extLst>
      <p:ext uri="{BB962C8B-B14F-4D97-AF65-F5344CB8AC3E}">
        <p14:creationId xmlns:p14="http://schemas.microsoft.com/office/powerpoint/2010/main" val="3762825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028" name="Rectangle 2"/>
          <p:cNvSpPr>
            <a:spLocks noChangeArrowheads="1"/>
          </p:cNvSpPr>
          <p:nvPr/>
        </p:nvSpPr>
        <p:spPr bwMode="auto">
          <a:xfrm>
            <a:off x="228600" y="228600"/>
            <a:ext cx="3962400" cy="1676400"/>
          </a:xfrm>
          <a:prstGeom prst="rect">
            <a:avLst/>
          </a:prstGeom>
          <a:noFill/>
          <a:ln w="9525">
            <a:noFill/>
            <a:miter lim="800000"/>
            <a:headEnd/>
            <a:tailEnd/>
          </a:ln>
        </p:spPr>
        <p:txBody>
          <a:bodyPr anchor="ctr"/>
          <a:lstStyle/>
          <a:p>
            <a:pPr algn="ctr"/>
            <a:r>
              <a:rPr lang="en-US" sz="2800" b="1" dirty="0">
                <a:solidFill>
                  <a:srgbClr val="C00000"/>
                </a:solidFill>
                <a:latin typeface="Arial" charset="0"/>
              </a:rPr>
              <a:t>EPN vs. ABW larvae</a:t>
            </a:r>
          </a:p>
          <a:p>
            <a:pPr algn="ctr"/>
            <a:r>
              <a:rPr lang="en-US" sz="2600" b="1" dirty="0">
                <a:solidFill>
                  <a:srgbClr val="C00000"/>
                </a:solidFill>
                <a:latin typeface="Arial" charset="0"/>
              </a:rPr>
              <a:t>- Fairway trials</a:t>
            </a:r>
          </a:p>
          <a:p>
            <a:pPr algn="ctr"/>
            <a:r>
              <a:rPr lang="en-US" sz="2200" dirty="0">
                <a:solidFill>
                  <a:schemeClr val="bg2"/>
                </a:solidFill>
                <a:latin typeface="Arial" charset="0"/>
              </a:rPr>
              <a:t>vs. spring gen. L3-L5</a:t>
            </a:r>
          </a:p>
          <a:p>
            <a:pPr algn="ctr"/>
            <a:r>
              <a:rPr lang="en-US" sz="2200" dirty="0">
                <a:solidFill>
                  <a:schemeClr val="bg2"/>
                </a:solidFill>
                <a:latin typeface="Arial" charset="0"/>
              </a:rPr>
              <a:t>1.0 bill. IJs/acre</a:t>
            </a:r>
          </a:p>
        </p:txBody>
      </p:sp>
      <p:graphicFrame>
        <p:nvGraphicFramePr>
          <p:cNvPr id="1026" name="Object 5" descr="graph showing field efficacy of different nematode species against ABW larvae"/>
          <p:cNvGraphicFramePr>
            <a:graphicFrameLocks noChangeAspect="1"/>
          </p:cNvGraphicFramePr>
          <p:nvPr>
            <p:extLst>
              <p:ext uri="{D42A27DB-BD31-4B8C-83A1-F6EECF244321}">
                <p14:modId xmlns:p14="http://schemas.microsoft.com/office/powerpoint/2010/main" val="1530676481"/>
              </p:ext>
            </p:extLst>
          </p:nvPr>
        </p:nvGraphicFramePr>
        <p:xfrm>
          <a:off x="4495800" y="76200"/>
          <a:ext cx="4343400" cy="6521450"/>
        </p:xfrm>
        <a:graphic>
          <a:graphicData uri="http://schemas.openxmlformats.org/presentationml/2006/ole">
            <mc:AlternateContent xmlns:mc="http://schemas.openxmlformats.org/markup-compatibility/2006">
              <mc:Choice xmlns:v="urn:schemas-microsoft-com:vml" Requires="v">
                <p:oleObj name="SPW 11.0 Graph" r:id="rId3" imgW="5490720" imgH="8235000" progId="SigmaPlotGraphicObject.10">
                  <p:embed/>
                </p:oleObj>
              </mc:Choice>
              <mc:Fallback>
                <p:oleObj name="SPW 11.0 Graph" r:id="rId3" imgW="5490720" imgH="8235000" progId="SigmaPlotGraphicObject.10">
                  <p:embed/>
                  <p:pic>
                    <p:nvPicPr>
                      <p:cNvPr id="102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4343400"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Box 4"/>
          <p:cNvSpPr txBox="1">
            <a:spLocks noChangeArrowheads="1"/>
          </p:cNvSpPr>
          <p:nvPr/>
        </p:nvSpPr>
        <p:spPr bwMode="auto">
          <a:xfrm>
            <a:off x="1143000" y="6291262"/>
            <a:ext cx="2103438" cy="338138"/>
          </a:xfrm>
          <a:prstGeom prst="rect">
            <a:avLst/>
          </a:prstGeom>
          <a:noFill/>
          <a:ln w="9525">
            <a:noFill/>
            <a:miter lim="800000"/>
            <a:headEnd/>
            <a:tailEnd/>
          </a:ln>
        </p:spPr>
        <p:txBody>
          <a:bodyPr wrap="none">
            <a:spAutoFit/>
          </a:bodyPr>
          <a:lstStyle/>
          <a:p>
            <a:r>
              <a:rPr lang="en-US" sz="1600" i="1" dirty="0">
                <a:solidFill>
                  <a:schemeClr val="bg1"/>
                </a:solidFill>
                <a:latin typeface="Arial" charset="0"/>
              </a:rPr>
              <a:t>McGraw et al. (2010)</a:t>
            </a:r>
          </a:p>
        </p:txBody>
      </p:sp>
      <p:sp>
        <p:nvSpPr>
          <p:cNvPr id="1030" name="Text Box 3"/>
          <p:cNvSpPr txBox="1">
            <a:spLocks noChangeArrowheads="1"/>
          </p:cNvSpPr>
          <p:nvPr/>
        </p:nvSpPr>
        <p:spPr bwMode="auto">
          <a:xfrm>
            <a:off x="457200" y="3968750"/>
            <a:ext cx="4038600" cy="769441"/>
          </a:xfrm>
          <a:prstGeom prst="rect">
            <a:avLst/>
          </a:prstGeom>
          <a:noFill/>
          <a:ln w="12700">
            <a:noFill/>
            <a:miter lim="800000"/>
            <a:headEnd type="none" w="sm" len="sm"/>
            <a:tailEnd type="none" w="sm" len="sm"/>
          </a:ln>
        </p:spPr>
        <p:txBody>
          <a:bodyPr>
            <a:spAutoFit/>
          </a:bodyPr>
          <a:lstStyle/>
          <a:p>
            <a:pPr marL="182563" indent="-182563">
              <a:spcAft>
                <a:spcPts val="1200"/>
              </a:spcAft>
              <a:buClr>
                <a:srgbClr val="C00000"/>
              </a:buClr>
              <a:buFont typeface="Wingdings" pitchFamily="2" charset="2"/>
              <a:buChar char="§"/>
            </a:pPr>
            <a:r>
              <a:rPr lang="en-US" sz="2200" b="1" i="1" dirty="0">
                <a:solidFill>
                  <a:srgbClr val="000000"/>
                </a:solidFill>
                <a:latin typeface="Arial" charset="0"/>
              </a:rPr>
              <a:t>Sc</a:t>
            </a:r>
            <a:r>
              <a:rPr lang="en-US" sz="2200" b="1" dirty="0">
                <a:solidFill>
                  <a:srgbClr val="000000"/>
                </a:solidFill>
                <a:latin typeface="Arial" charset="0"/>
              </a:rPr>
              <a:t> most consistent suppression (~65%)</a:t>
            </a:r>
          </a:p>
        </p:txBody>
      </p:sp>
      <p:pic>
        <p:nvPicPr>
          <p:cNvPr id="6" name="Picture 3" descr="nematode infect ABW pupa and larv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446213" y="1830387"/>
            <a:ext cx="1752600" cy="2206625"/>
          </a:xfrm>
          <a:prstGeom prst="rect">
            <a:avLst/>
          </a:prstGeom>
          <a:noFill/>
          <a:ln w="9525">
            <a:noFill/>
            <a:miter lim="800000"/>
            <a:headEnd/>
            <a:tailEnd/>
          </a:ln>
        </p:spPr>
      </p:pic>
    </p:spTree>
    <p:extLst>
      <p:ext uri="{BB962C8B-B14F-4D97-AF65-F5344CB8AC3E}">
        <p14:creationId xmlns:p14="http://schemas.microsoft.com/office/powerpoint/2010/main" val="14775989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457200" y="152400"/>
            <a:ext cx="71628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EPN + Merit </a:t>
            </a:r>
            <a:r>
              <a:rPr lang="en-US" altLang="en-US" sz="2600" dirty="0">
                <a:solidFill>
                  <a:srgbClr val="C00000"/>
                </a:solidFill>
                <a:latin typeface="Arial" panose="020B0604020202020204" pitchFamily="34" charset="0"/>
              </a:rPr>
              <a:t>- Field 2014</a:t>
            </a:r>
            <a:endParaRPr lang="en-US" altLang="en-US" sz="2800" dirty="0">
              <a:solidFill>
                <a:srgbClr val="C00000"/>
              </a:solidFill>
              <a:latin typeface="Arial" panose="020B0604020202020204" pitchFamily="34" charset="0"/>
            </a:endParaRPr>
          </a:p>
          <a:p>
            <a:pPr algn="ctr" eaLnBrk="1" hangingPunct="1"/>
            <a:r>
              <a:rPr lang="en-US" altLang="en-US" dirty="0">
                <a:solidFill>
                  <a:schemeClr val="bg2"/>
                </a:solidFill>
                <a:latin typeface="Arial" panose="020B0604020202020204" pitchFamily="34" charset="0"/>
              </a:rPr>
              <a:t>Merit: 0.3 </a:t>
            </a:r>
            <a:r>
              <a:rPr lang="en-US" altLang="en-US" dirty="0" err="1">
                <a:solidFill>
                  <a:schemeClr val="bg2"/>
                </a:solidFill>
                <a:latin typeface="Arial" panose="020B0604020202020204" pitchFamily="34" charset="0"/>
              </a:rPr>
              <a:t>lb</a:t>
            </a:r>
            <a:r>
              <a:rPr lang="en-US" altLang="en-US" dirty="0">
                <a:solidFill>
                  <a:schemeClr val="bg2"/>
                </a:solidFill>
                <a:latin typeface="Arial" panose="020B0604020202020204" pitchFamily="34" charset="0"/>
              </a:rPr>
              <a:t> ai/acre; EPN: 0.5 or 1.0 bill. IJs/acre</a:t>
            </a:r>
          </a:p>
          <a:p>
            <a:pPr algn="ctr" eaLnBrk="1" hangingPunct="1"/>
            <a:endParaRPr lang="en-US" altLang="en-US" sz="2600" i="1" dirty="0">
              <a:solidFill>
                <a:srgbClr val="C00000"/>
              </a:solidFill>
              <a:latin typeface="Arial" panose="020B0604020202020204" pitchFamily="34" charset="0"/>
            </a:endParaRPr>
          </a:p>
        </p:txBody>
      </p:sp>
      <p:sp>
        <p:nvSpPr>
          <p:cNvPr id="11269" name="Text Box 3"/>
          <p:cNvSpPr txBox="1">
            <a:spLocks noChangeArrowheads="1"/>
          </p:cNvSpPr>
          <p:nvPr/>
        </p:nvSpPr>
        <p:spPr bwMode="auto">
          <a:xfrm>
            <a:off x="762000" y="5028218"/>
            <a:ext cx="739140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82563" indent="-182563"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Aft>
                <a:spcPts val="600"/>
              </a:spcAft>
              <a:buClr>
                <a:srgbClr val="C00000"/>
              </a:buClr>
              <a:buFont typeface="Wingdings" panose="05000000000000000000" pitchFamily="2" charset="2"/>
              <a:buChar char="§"/>
            </a:pPr>
            <a:r>
              <a:rPr lang="en-US" altLang="en-US" sz="2200" dirty="0">
                <a:solidFill>
                  <a:srgbClr val="000000"/>
                </a:solidFill>
                <a:latin typeface="Arial" panose="020B0604020202020204" pitchFamily="34" charset="0"/>
              </a:rPr>
              <a:t>Split application improves </a:t>
            </a:r>
            <a:r>
              <a:rPr lang="en-US" altLang="en-US" sz="2200" i="1" dirty="0">
                <a:solidFill>
                  <a:srgbClr val="000000"/>
                </a:solidFill>
                <a:latin typeface="Arial" panose="020B0604020202020204" pitchFamily="34" charset="0"/>
              </a:rPr>
              <a:t>S. carpocapsae</a:t>
            </a:r>
          </a:p>
          <a:p>
            <a:pPr eaLnBrk="1" hangingPunct="1">
              <a:spcAft>
                <a:spcPts val="600"/>
              </a:spcAft>
              <a:buClr>
                <a:srgbClr val="C00000"/>
              </a:buClr>
              <a:buFont typeface="Wingdings" panose="05000000000000000000" pitchFamily="2" charset="2"/>
              <a:buChar char="§"/>
            </a:pPr>
            <a:r>
              <a:rPr lang="en-US" altLang="en-US" sz="2200" dirty="0">
                <a:solidFill>
                  <a:srgbClr val="000000"/>
                </a:solidFill>
                <a:latin typeface="Arial" panose="020B0604020202020204" pitchFamily="34" charset="0"/>
              </a:rPr>
              <a:t>Additive Merit-EPN interaction</a:t>
            </a:r>
            <a:endParaRPr lang="en-US" altLang="en-US" sz="2200" i="1" dirty="0">
              <a:solidFill>
                <a:srgbClr val="000000"/>
              </a:solidFill>
              <a:latin typeface="Arial" panose="020B0604020202020204" pitchFamily="34" charset="0"/>
            </a:endParaRPr>
          </a:p>
          <a:p>
            <a:pPr eaLnBrk="1" hangingPunct="1">
              <a:spcAft>
                <a:spcPts val="600"/>
              </a:spcAft>
              <a:buClr>
                <a:srgbClr val="C00000"/>
              </a:buClr>
              <a:buFont typeface="Wingdings" panose="05000000000000000000" pitchFamily="2" charset="2"/>
              <a:buChar char="§"/>
            </a:pPr>
            <a:r>
              <a:rPr lang="en-US" altLang="en-US" sz="2200" dirty="0">
                <a:solidFill>
                  <a:srgbClr val="000000"/>
                </a:solidFill>
                <a:latin typeface="Arial" panose="020B0604020202020204" pitchFamily="34" charset="0"/>
              </a:rPr>
              <a:t>Merit + split </a:t>
            </a:r>
            <a:r>
              <a:rPr lang="en-US" altLang="en-US" sz="2200" i="1" dirty="0">
                <a:solidFill>
                  <a:srgbClr val="000000"/>
                </a:solidFill>
                <a:latin typeface="Arial" panose="020B0604020202020204" pitchFamily="34" charset="0"/>
              </a:rPr>
              <a:t>Sc</a:t>
            </a:r>
            <a:r>
              <a:rPr lang="en-US" altLang="en-US" sz="2200" dirty="0">
                <a:solidFill>
                  <a:srgbClr val="000000"/>
                </a:solidFill>
                <a:latin typeface="Arial" panose="020B0604020202020204" pitchFamily="34" charset="0"/>
              </a:rPr>
              <a:t> </a:t>
            </a:r>
            <a:r>
              <a:rPr lang="en-US" altLang="en-US" sz="2200" dirty="0">
                <a:solidFill>
                  <a:srgbClr val="000000"/>
                </a:solidFill>
                <a:latin typeface="Arial" panose="020B0604020202020204" pitchFamily="34" charset="0"/>
                <a:sym typeface="Wingdings" panose="05000000000000000000" pitchFamily="2" charset="2"/>
              </a:rPr>
              <a:t> </a:t>
            </a:r>
            <a:r>
              <a:rPr lang="en-US" altLang="en-US" sz="2200" dirty="0">
                <a:solidFill>
                  <a:srgbClr val="000000"/>
                </a:solidFill>
                <a:latin typeface="Arial" panose="020B0604020202020204" pitchFamily="34" charset="0"/>
              </a:rPr>
              <a:t>excellent control</a:t>
            </a:r>
          </a:p>
          <a:p>
            <a:pPr eaLnBrk="1" hangingPunct="1">
              <a:spcAft>
                <a:spcPts val="600"/>
              </a:spcAft>
              <a:buClr>
                <a:srgbClr val="C00000"/>
              </a:buClr>
              <a:buFont typeface="Wingdings" panose="05000000000000000000" pitchFamily="2" charset="2"/>
              <a:buChar char="§"/>
            </a:pPr>
            <a:r>
              <a:rPr lang="en-US" altLang="en-US" sz="2200" dirty="0">
                <a:solidFill>
                  <a:srgbClr val="000000"/>
                </a:solidFill>
                <a:latin typeface="Arial" panose="020B0604020202020204" pitchFamily="34" charset="0"/>
              </a:rPr>
              <a:t>Merit simultaneously controls white grubs</a:t>
            </a:r>
          </a:p>
        </p:txBody>
      </p:sp>
      <p:graphicFrame>
        <p:nvGraphicFramePr>
          <p:cNvPr id="11266" name="Object 2" descr="graph showing field efficacy of nematode Steinernema carpocapsae vs ABW larvae in split applications and combination with the insecticide Merit"/>
          <p:cNvGraphicFramePr>
            <a:graphicFrameLocks noChangeAspect="1"/>
          </p:cNvGraphicFramePr>
          <p:nvPr>
            <p:extLst>
              <p:ext uri="{D42A27DB-BD31-4B8C-83A1-F6EECF244321}">
                <p14:modId xmlns:p14="http://schemas.microsoft.com/office/powerpoint/2010/main" val="1404934464"/>
              </p:ext>
            </p:extLst>
          </p:nvPr>
        </p:nvGraphicFramePr>
        <p:xfrm>
          <a:off x="1219200" y="685800"/>
          <a:ext cx="6283325" cy="4765675"/>
        </p:xfrm>
        <a:graphic>
          <a:graphicData uri="http://schemas.openxmlformats.org/presentationml/2006/ole">
            <mc:AlternateContent xmlns:mc="http://schemas.openxmlformats.org/markup-compatibility/2006">
              <mc:Choice xmlns:v="urn:schemas-microsoft-com:vml" Requires="v">
                <p:oleObj name="SPW 11.0 Graph" r:id="rId3" imgW="6283440" imgH="4764960" progId="SigmaPlotGraphicObject.10">
                  <p:embed/>
                </p:oleObj>
              </mc:Choice>
              <mc:Fallback>
                <p:oleObj name="SPW 11.0 Graph" r:id="rId3" imgW="6283440" imgH="4764960" progId="SigmaPlotGraphicObject.10">
                  <p:embed/>
                  <p:pic>
                    <p:nvPicPr>
                      <p:cNvPr id="112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685800"/>
                        <a:ext cx="6283325"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descr="nematode infective juveniles ">
            <a:extLst>
              <a:ext uri="{FF2B5EF4-FFF2-40B4-BE49-F238E27FC236}">
                <a16:creationId xmlns:a16="http://schemas.microsoft.com/office/drawing/2014/main" id="{AC87FB23-CCA5-4CBA-9388-578E89934E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620000" y="6650"/>
            <a:ext cx="1524000" cy="2279350"/>
          </a:xfrm>
          <a:prstGeom prst="rect">
            <a:avLst/>
          </a:prstGeom>
          <a:noFill/>
          <a:ln w="9525">
            <a:noFill/>
            <a:miter lim="800000"/>
            <a:headEnd/>
            <a:tailEnd/>
          </a:ln>
        </p:spPr>
      </p:pic>
      <p:sp>
        <p:nvSpPr>
          <p:cNvPr id="6" name="TextBox 4"/>
          <p:cNvSpPr txBox="1">
            <a:spLocks noChangeArrowheads="1"/>
          </p:cNvSpPr>
          <p:nvPr/>
        </p:nvSpPr>
        <p:spPr bwMode="auto">
          <a:xfrm>
            <a:off x="7530234" y="3785190"/>
            <a:ext cx="1459054" cy="584775"/>
          </a:xfrm>
          <a:prstGeom prst="rect">
            <a:avLst/>
          </a:prstGeom>
          <a:noFill/>
          <a:ln w="9525">
            <a:noFill/>
            <a:miter lim="800000"/>
            <a:headEnd/>
            <a:tailEnd/>
          </a:ln>
        </p:spPr>
        <p:txBody>
          <a:bodyPr wrap="none">
            <a:spAutoFit/>
          </a:bodyPr>
          <a:lstStyle/>
          <a:p>
            <a:r>
              <a:rPr lang="en-US" sz="1600" i="1" dirty="0">
                <a:solidFill>
                  <a:schemeClr val="bg1"/>
                </a:solidFill>
                <a:latin typeface="Arial" charset="0"/>
              </a:rPr>
              <a:t>Koppenhöfer</a:t>
            </a:r>
          </a:p>
          <a:p>
            <a:r>
              <a:rPr lang="en-US" sz="1600" i="1" dirty="0">
                <a:solidFill>
                  <a:schemeClr val="bg1"/>
                </a:solidFill>
                <a:latin typeface="Arial" charset="0"/>
              </a:rPr>
              <a:t> et al. (2020)</a:t>
            </a:r>
          </a:p>
        </p:txBody>
      </p:sp>
    </p:spTree>
    <p:extLst>
      <p:ext uri="{BB962C8B-B14F-4D97-AF65-F5344CB8AC3E}">
        <p14:creationId xmlns:p14="http://schemas.microsoft.com/office/powerpoint/2010/main" val="2725851212"/>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688002" name="Text Box 2"/>
          <p:cNvSpPr txBox="1">
            <a:spLocks noChangeArrowheads="1"/>
          </p:cNvSpPr>
          <p:nvPr/>
        </p:nvSpPr>
        <p:spPr bwMode="auto">
          <a:xfrm>
            <a:off x="76200" y="304800"/>
            <a:ext cx="8915400" cy="444289"/>
          </a:xfrm>
          <a:prstGeom prst="rect">
            <a:avLst/>
          </a:prstGeom>
          <a:noFill/>
          <a:ln w="12700">
            <a:noFill/>
            <a:miter lim="800000"/>
            <a:headEnd type="none" w="sm" len="sm"/>
            <a:tailEnd type="none" w="sm" len="sm"/>
          </a:ln>
          <a:effectLst/>
        </p:spPr>
        <p:txBody>
          <a:bodyPr>
            <a:spAutoFit/>
          </a:bodyPr>
          <a:lstStyle/>
          <a:p>
            <a:pPr marL="457200" indent="-457200" algn="ctr" eaLnBrk="0" hangingPunct="0">
              <a:lnSpc>
                <a:spcPct val="70000"/>
              </a:lnSpc>
            </a:pPr>
            <a:r>
              <a:rPr lang="en-US" sz="3200" b="1" dirty="0">
                <a:solidFill>
                  <a:srgbClr val="C00000"/>
                </a:solidFill>
                <a:latin typeface="Arial" charset="0"/>
              </a:rPr>
              <a:t>EPN vs. ABW</a:t>
            </a:r>
          </a:p>
        </p:txBody>
      </p:sp>
      <p:sp>
        <p:nvSpPr>
          <p:cNvPr id="2688003" name="Rectangle 3"/>
          <p:cNvSpPr>
            <a:spLocks noChangeArrowheads="1"/>
          </p:cNvSpPr>
          <p:nvPr/>
        </p:nvSpPr>
        <p:spPr bwMode="auto">
          <a:xfrm>
            <a:off x="457200" y="838200"/>
            <a:ext cx="8153400" cy="5638800"/>
          </a:xfrm>
          <a:prstGeom prst="rect">
            <a:avLst/>
          </a:prstGeom>
          <a:noFill/>
          <a:ln w="12700">
            <a:noFill/>
            <a:miter lim="800000"/>
            <a:headEnd/>
            <a:tailEnd/>
          </a:ln>
          <a:effectLst/>
        </p:spPr>
        <p:txBody>
          <a:bodyPr lIns="90488" tIns="44450" rIns="90488" bIns="44450"/>
          <a:lstStyle/>
          <a:p>
            <a:pPr marL="342900" indent="-342900">
              <a:spcBef>
                <a:spcPts val="600"/>
              </a:spcBef>
              <a:buFontTx/>
              <a:buChar char="•"/>
            </a:pPr>
            <a:r>
              <a:rPr lang="en-US" sz="3000" i="1" dirty="0">
                <a:solidFill>
                  <a:srgbClr val="0000FF"/>
                </a:solidFill>
                <a:latin typeface="Arial" charset="0"/>
              </a:rPr>
              <a:t>Steinernema carpocapsae</a:t>
            </a:r>
            <a:r>
              <a:rPr lang="en-US" sz="3000" dirty="0">
                <a:latin typeface="Arial" charset="0"/>
              </a:rPr>
              <a:t> or</a:t>
            </a:r>
          </a:p>
          <a:p>
            <a:pPr>
              <a:spcBef>
                <a:spcPts val="600"/>
              </a:spcBef>
            </a:pPr>
            <a:r>
              <a:rPr lang="en-US" sz="3000" dirty="0">
                <a:latin typeface="Arial" charset="0"/>
              </a:rPr>
              <a:t>    </a:t>
            </a:r>
            <a:r>
              <a:rPr lang="en-US" sz="3000" i="1" dirty="0">
                <a:solidFill>
                  <a:srgbClr val="0000FF"/>
                </a:solidFill>
                <a:latin typeface="Arial" charset="0"/>
              </a:rPr>
              <a:t>Heterorhabditis bacteriophora</a:t>
            </a:r>
            <a:r>
              <a:rPr lang="en-US" sz="3000" dirty="0">
                <a:latin typeface="Arial" charset="0"/>
              </a:rPr>
              <a:t>.</a:t>
            </a:r>
          </a:p>
          <a:p>
            <a:pPr marL="342900" indent="-342900">
              <a:spcBef>
                <a:spcPts val="1800"/>
              </a:spcBef>
              <a:buFontTx/>
              <a:buChar char="•"/>
            </a:pPr>
            <a:r>
              <a:rPr lang="en-US" sz="3000" dirty="0">
                <a:solidFill>
                  <a:schemeClr val="bg2"/>
                </a:solidFill>
                <a:latin typeface="Arial" charset="0"/>
              </a:rPr>
              <a:t>Apply when larvae start to appear in soil.</a:t>
            </a:r>
          </a:p>
          <a:p>
            <a:pPr marL="342900" indent="-342900">
              <a:spcBef>
                <a:spcPts val="1800"/>
              </a:spcBef>
              <a:buFontTx/>
              <a:buChar char="•"/>
            </a:pPr>
            <a:r>
              <a:rPr lang="en-US" sz="3000" dirty="0">
                <a:solidFill>
                  <a:schemeClr val="bg2"/>
                </a:solidFill>
                <a:latin typeface="Arial" charset="0"/>
              </a:rPr>
              <a:t>If soil dry and/or hot, ~0.1” irrigation before application.</a:t>
            </a:r>
          </a:p>
          <a:p>
            <a:pPr marL="342900" indent="-342900">
              <a:spcBef>
                <a:spcPts val="1800"/>
              </a:spcBef>
              <a:buFontTx/>
              <a:buChar char="•"/>
            </a:pPr>
            <a:r>
              <a:rPr lang="en-US" sz="3000" dirty="0">
                <a:solidFill>
                  <a:schemeClr val="bg2"/>
                </a:solidFill>
                <a:latin typeface="Arial" charset="0"/>
              </a:rPr>
              <a:t>~0.25” post-treatment irrigation.</a:t>
            </a:r>
          </a:p>
          <a:p>
            <a:pPr marL="342900" indent="-342900">
              <a:spcBef>
                <a:spcPts val="1800"/>
              </a:spcBef>
              <a:buFontTx/>
              <a:buChar char="•"/>
            </a:pPr>
            <a:r>
              <a:rPr lang="en-US" sz="3000" dirty="0">
                <a:solidFill>
                  <a:schemeClr val="bg2"/>
                </a:solidFill>
                <a:latin typeface="Arial" charset="0"/>
              </a:rPr>
              <a:t>Keep soil moderately moist at least 1 wk.</a:t>
            </a:r>
          </a:p>
          <a:p>
            <a:pPr marL="342900" indent="-342900">
              <a:spcBef>
                <a:spcPts val="1800"/>
              </a:spcBef>
              <a:buFontTx/>
              <a:buChar char="•"/>
            </a:pPr>
            <a:r>
              <a:rPr lang="en-US" sz="3000" dirty="0">
                <a:solidFill>
                  <a:schemeClr val="bg2"/>
                </a:solidFill>
                <a:latin typeface="Arial" charset="0"/>
              </a:rPr>
              <a:t>Split application tend to improve efficacy.</a:t>
            </a:r>
          </a:p>
        </p:txBody>
      </p:sp>
    </p:spTree>
    <p:extLst>
      <p:ext uri="{BB962C8B-B14F-4D97-AF65-F5344CB8AC3E}">
        <p14:creationId xmlns:p14="http://schemas.microsoft.com/office/powerpoint/2010/main" val="9306335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990600" y="166688"/>
            <a:ext cx="7326313" cy="595312"/>
          </a:xfrm>
          <a:prstGeom prst="rect">
            <a:avLst/>
          </a:prstGeom>
          <a:noFill/>
          <a:ln w="9525">
            <a:noFill/>
            <a:miter lim="800000"/>
            <a:headEnd/>
            <a:tailEnd/>
          </a:ln>
        </p:spPr>
        <p:txBody>
          <a:bodyPr>
            <a:spAutoFit/>
          </a:bodyPr>
          <a:lstStyle/>
          <a:p>
            <a:pPr algn="ctr" eaLnBrk="0" hangingPunct="0"/>
            <a:r>
              <a:rPr lang="en-US" sz="3300" i="1" dirty="0" err="1">
                <a:solidFill>
                  <a:srgbClr val="C00000"/>
                </a:solidFill>
                <a:latin typeface="Arial" charset="0"/>
              </a:rPr>
              <a:t>Chromobacterium</a:t>
            </a:r>
            <a:r>
              <a:rPr lang="en-US" sz="3300" i="1" dirty="0">
                <a:solidFill>
                  <a:srgbClr val="C00000"/>
                </a:solidFill>
                <a:latin typeface="Arial" charset="0"/>
              </a:rPr>
              <a:t> </a:t>
            </a:r>
            <a:r>
              <a:rPr lang="en-US" sz="3300" i="1" dirty="0" err="1">
                <a:solidFill>
                  <a:srgbClr val="C00000"/>
                </a:solidFill>
                <a:latin typeface="Arial" charset="0"/>
              </a:rPr>
              <a:t>subtsugae</a:t>
            </a:r>
            <a:endParaRPr lang="en-US" sz="3300" b="0" i="1" dirty="0">
              <a:solidFill>
                <a:srgbClr val="C00000"/>
              </a:solidFill>
              <a:latin typeface="Arial" charset="0"/>
            </a:endParaRPr>
          </a:p>
        </p:txBody>
      </p:sp>
      <p:sp>
        <p:nvSpPr>
          <p:cNvPr id="281603" name="Rectangle 3"/>
          <p:cNvSpPr>
            <a:spLocks noChangeArrowheads="1"/>
          </p:cNvSpPr>
          <p:nvPr/>
        </p:nvSpPr>
        <p:spPr bwMode="auto">
          <a:xfrm>
            <a:off x="304800" y="838200"/>
            <a:ext cx="8610600" cy="5410200"/>
          </a:xfrm>
          <a:prstGeom prst="rect">
            <a:avLst/>
          </a:prstGeom>
          <a:noFill/>
          <a:ln w="9525">
            <a:noFill/>
            <a:miter lim="800000"/>
            <a:headEnd/>
            <a:tailEnd/>
          </a:ln>
        </p:spPr>
        <p:txBody>
          <a:bodyPr/>
          <a:lstStyle/>
          <a:p>
            <a:pPr marL="342900" indent="-342900" eaLnBrk="0" hangingPunct="0">
              <a:spcAft>
                <a:spcPts val="1500"/>
              </a:spcAft>
              <a:buFontTx/>
              <a:buChar char="•"/>
            </a:pPr>
            <a:r>
              <a:rPr lang="en-US" sz="2900" b="0" dirty="0">
                <a:solidFill>
                  <a:schemeClr val="bg2"/>
                </a:solidFill>
                <a:latin typeface="Arial" charset="0"/>
              </a:rPr>
              <a:t>GRANDEVO</a:t>
            </a:r>
            <a:r>
              <a:rPr lang="en-US" sz="2900" b="0" baseline="30000" dirty="0">
                <a:solidFill>
                  <a:schemeClr val="bg2"/>
                </a:solidFill>
                <a:latin typeface="Arial" charset="0"/>
              </a:rPr>
              <a:t>®</a:t>
            </a:r>
            <a:r>
              <a:rPr lang="en-US" sz="2900" b="0" dirty="0">
                <a:solidFill>
                  <a:schemeClr val="bg2"/>
                </a:solidFill>
                <a:latin typeface="Arial" charset="0"/>
              </a:rPr>
              <a:t> </a:t>
            </a:r>
            <a:r>
              <a:rPr lang="en-US" b="0" dirty="0">
                <a:solidFill>
                  <a:schemeClr val="bg2"/>
                </a:solidFill>
                <a:latin typeface="Arial" charset="0"/>
              </a:rPr>
              <a:t>CG</a:t>
            </a:r>
            <a:r>
              <a:rPr lang="en-US" sz="2900" b="0" dirty="0">
                <a:solidFill>
                  <a:schemeClr val="bg2"/>
                </a:solidFill>
                <a:latin typeface="Arial" charset="0"/>
              </a:rPr>
              <a:t> ! - 30% ai</a:t>
            </a:r>
          </a:p>
          <a:p>
            <a:pPr marL="342900" indent="-342900" eaLnBrk="0" hangingPunct="0">
              <a:spcAft>
                <a:spcPts val="1500"/>
              </a:spcAft>
              <a:buFontTx/>
              <a:buChar char="•"/>
            </a:pPr>
            <a:r>
              <a:rPr lang="en-US" sz="2900" i="1" dirty="0">
                <a:solidFill>
                  <a:schemeClr val="bg2"/>
                </a:solidFill>
                <a:latin typeface="Arial" charset="0"/>
                <a:sym typeface="Wingdings" pitchFamily="2" charset="2"/>
              </a:rPr>
              <a:t>C. </a:t>
            </a:r>
            <a:r>
              <a:rPr lang="en-US" sz="2900" i="1" dirty="0" err="1">
                <a:solidFill>
                  <a:schemeClr val="bg2"/>
                </a:solidFill>
                <a:latin typeface="Arial" charset="0"/>
                <a:sym typeface="Wingdings" pitchFamily="2" charset="2"/>
              </a:rPr>
              <a:t>subtsugae</a:t>
            </a:r>
            <a:r>
              <a:rPr lang="en-US" sz="2900" i="1" dirty="0">
                <a:solidFill>
                  <a:schemeClr val="bg2"/>
                </a:solidFill>
                <a:latin typeface="Arial" charset="0"/>
                <a:sym typeface="Wingdings" pitchFamily="2" charset="2"/>
              </a:rPr>
              <a:t> </a:t>
            </a:r>
            <a:r>
              <a:rPr lang="en-US" sz="2900" dirty="0">
                <a:solidFill>
                  <a:schemeClr val="bg2"/>
                </a:solidFill>
                <a:latin typeface="Arial" charset="0"/>
                <a:sym typeface="Wingdings" pitchFamily="2" charset="2"/>
              </a:rPr>
              <a:t>strain PRAA4-1 and spent fermentation media</a:t>
            </a:r>
            <a:endParaRPr lang="en-US" sz="2900" b="0" dirty="0">
              <a:solidFill>
                <a:schemeClr val="bg2"/>
              </a:solidFill>
              <a:latin typeface="Arial" charset="0"/>
              <a:sym typeface="Wingdings" pitchFamily="2" charset="2"/>
            </a:endParaRPr>
          </a:p>
          <a:p>
            <a:pPr marL="342900" indent="-342900" eaLnBrk="0" hangingPunct="0">
              <a:spcAft>
                <a:spcPts val="1500"/>
              </a:spcAft>
              <a:buFontTx/>
              <a:buChar char="•"/>
            </a:pPr>
            <a:r>
              <a:rPr lang="en-US" sz="2900" b="0" dirty="0">
                <a:solidFill>
                  <a:schemeClr val="bg2"/>
                </a:solidFill>
                <a:latin typeface="Arial" charset="0"/>
                <a:sym typeface="Wingdings" pitchFamily="2" charset="2"/>
              </a:rPr>
              <a:t>2-4 lbs/ac f. surface feeders</a:t>
            </a:r>
          </a:p>
          <a:p>
            <a:pPr marL="342900" indent="-342900" eaLnBrk="0" hangingPunct="0">
              <a:spcAft>
                <a:spcPts val="1500"/>
              </a:spcAft>
              <a:buFontTx/>
              <a:buChar char="•"/>
            </a:pPr>
            <a:r>
              <a:rPr lang="en-US" sz="2900" b="0" dirty="0">
                <a:solidFill>
                  <a:schemeClr val="bg2"/>
                </a:solidFill>
                <a:latin typeface="Arial" charset="0"/>
                <a:sym typeface="Wingdings" pitchFamily="2" charset="2"/>
              </a:rPr>
              <a:t>10-20 lbs/ac f. white grubs</a:t>
            </a:r>
          </a:p>
          <a:p>
            <a:pPr marL="342900" indent="-342900" eaLnBrk="0" hangingPunct="0">
              <a:spcAft>
                <a:spcPts val="1500"/>
              </a:spcAft>
              <a:buFontTx/>
              <a:buChar char="•"/>
            </a:pPr>
            <a:r>
              <a:rPr lang="en-US" sz="2900" b="0" dirty="0">
                <a:solidFill>
                  <a:schemeClr val="bg2"/>
                </a:solidFill>
                <a:latin typeface="Arial" charset="0"/>
                <a:sym typeface="Wingdings" pitchFamily="2" charset="2"/>
              </a:rPr>
              <a:t>OMRI approved</a:t>
            </a:r>
          </a:p>
          <a:p>
            <a:pPr marL="342900" indent="-342900" eaLnBrk="0" hangingPunct="0">
              <a:spcAft>
                <a:spcPts val="1500"/>
              </a:spcAft>
              <a:buFontTx/>
              <a:buChar char="•"/>
            </a:pPr>
            <a:r>
              <a:rPr lang="en-US" sz="2900" dirty="0">
                <a:solidFill>
                  <a:schemeClr val="bg2"/>
                </a:solidFill>
                <a:latin typeface="Arial" charset="0"/>
                <a:sym typeface="Wingdings" pitchFamily="2" charset="2"/>
              </a:rPr>
              <a:t>Activity vs. white grubs (varies with species), chinch bugs, billbugs, sod webworms.</a:t>
            </a:r>
            <a:endParaRPr lang="en-US" sz="2900" b="0" dirty="0">
              <a:solidFill>
                <a:schemeClr val="bg2"/>
              </a:solidFill>
              <a:latin typeface="Arial" charset="0"/>
              <a:sym typeface="Wingdings" pitchFamily="2" charset="2"/>
            </a:endParaRPr>
          </a:p>
        </p:txBody>
      </p:sp>
      <p:pic>
        <p:nvPicPr>
          <p:cNvPr id="5" name="Picture 4" descr="photo of Grandevo bacterial insecticide package "/>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98009" y="2057400"/>
            <a:ext cx="3733799" cy="2534899"/>
          </a:xfrm>
          <a:prstGeom prst="rect">
            <a:avLst/>
          </a:prstGeom>
        </p:spPr>
      </p:pic>
    </p:spTree>
    <p:extLst>
      <p:ext uri="{BB962C8B-B14F-4D97-AF65-F5344CB8AC3E}">
        <p14:creationId xmlns:p14="http://schemas.microsoft.com/office/powerpoint/2010/main" val="28709830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990600" y="166688"/>
            <a:ext cx="7326313" cy="595312"/>
          </a:xfrm>
          <a:prstGeom prst="rect">
            <a:avLst/>
          </a:prstGeom>
          <a:noFill/>
          <a:ln w="9525">
            <a:noFill/>
            <a:miter lim="800000"/>
            <a:headEnd/>
            <a:tailEnd/>
          </a:ln>
        </p:spPr>
        <p:txBody>
          <a:bodyPr>
            <a:spAutoFit/>
          </a:bodyPr>
          <a:lstStyle/>
          <a:p>
            <a:pPr algn="ctr" eaLnBrk="0" hangingPunct="0"/>
            <a:r>
              <a:rPr lang="en-US" sz="3300" i="1" dirty="0">
                <a:solidFill>
                  <a:srgbClr val="C00000"/>
                </a:solidFill>
                <a:latin typeface="Arial" charset="0"/>
              </a:rPr>
              <a:t>Burkholderia</a:t>
            </a:r>
            <a:r>
              <a:rPr lang="en-US" sz="3300" dirty="0">
                <a:solidFill>
                  <a:srgbClr val="C00000"/>
                </a:solidFill>
                <a:latin typeface="Arial" charset="0"/>
              </a:rPr>
              <a:t> spp.</a:t>
            </a:r>
            <a:endParaRPr lang="en-US" sz="3300" b="0" i="1" dirty="0">
              <a:solidFill>
                <a:srgbClr val="C00000"/>
              </a:solidFill>
              <a:latin typeface="Arial" charset="0"/>
            </a:endParaRPr>
          </a:p>
        </p:txBody>
      </p:sp>
      <p:sp>
        <p:nvSpPr>
          <p:cNvPr id="281603" name="Rectangle 3"/>
          <p:cNvSpPr>
            <a:spLocks noChangeArrowheads="1"/>
          </p:cNvSpPr>
          <p:nvPr/>
        </p:nvSpPr>
        <p:spPr bwMode="auto">
          <a:xfrm>
            <a:off x="304800" y="914400"/>
            <a:ext cx="8610600" cy="5867400"/>
          </a:xfrm>
          <a:prstGeom prst="rect">
            <a:avLst/>
          </a:prstGeom>
          <a:noFill/>
          <a:ln w="9525">
            <a:noFill/>
            <a:miter lim="800000"/>
            <a:headEnd/>
            <a:tailEnd/>
          </a:ln>
        </p:spPr>
        <p:txBody>
          <a:bodyPr/>
          <a:lstStyle/>
          <a:p>
            <a:pPr marL="342900" indent="-342900" eaLnBrk="0" hangingPunct="0">
              <a:spcAft>
                <a:spcPts val="1800"/>
              </a:spcAft>
              <a:buFontTx/>
              <a:buChar char="•"/>
            </a:pPr>
            <a:r>
              <a:rPr lang="en-US" sz="2900" b="0" dirty="0">
                <a:solidFill>
                  <a:schemeClr val="bg2"/>
                </a:solidFill>
                <a:latin typeface="Arial" charset="0"/>
              </a:rPr>
              <a:t>VENERATE</a:t>
            </a:r>
            <a:r>
              <a:rPr lang="en-US" sz="2900" b="0" baseline="30000" dirty="0">
                <a:solidFill>
                  <a:schemeClr val="bg2"/>
                </a:solidFill>
                <a:latin typeface="Arial" charset="0"/>
              </a:rPr>
              <a:t>®</a:t>
            </a:r>
            <a:r>
              <a:rPr lang="en-US" sz="2900" b="0" dirty="0">
                <a:solidFill>
                  <a:schemeClr val="bg2"/>
                </a:solidFill>
                <a:latin typeface="Arial" charset="0"/>
              </a:rPr>
              <a:t> </a:t>
            </a:r>
            <a:r>
              <a:rPr lang="en-US" b="0" dirty="0">
                <a:solidFill>
                  <a:schemeClr val="bg2"/>
                </a:solidFill>
                <a:latin typeface="Arial" charset="0"/>
              </a:rPr>
              <a:t>XC</a:t>
            </a:r>
            <a:r>
              <a:rPr lang="en-US" sz="2900" b="0" dirty="0">
                <a:solidFill>
                  <a:schemeClr val="bg2"/>
                </a:solidFill>
                <a:latin typeface="Arial" charset="0"/>
              </a:rPr>
              <a:t> ! – 94.46% ai</a:t>
            </a:r>
          </a:p>
          <a:p>
            <a:pPr marL="342900" indent="-342900" eaLnBrk="0" hangingPunct="0">
              <a:spcAft>
                <a:spcPts val="1800"/>
              </a:spcAft>
              <a:buFontTx/>
              <a:buChar char="•"/>
            </a:pPr>
            <a:r>
              <a:rPr lang="en-US" sz="2900" i="1" dirty="0">
                <a:solidFill>
                  <a:schemeClr val="bg2"/>
                </a:solidFill>
                <a:latin typeface="Arial" charset="0"/>
                <a:sym typeface="Wingdings" pitchFamily="2" charset="2"/>
              </a:rPr>
              <a:t>Burkholderia</a:t>
            </a:r>
            <a:r>
              <a:rPr lang="en-US" sz="2900" dirty="0">
                <a:solidFill>
                  <a:schemeClr val="bg2"/>
                </a:solidFill>
                <a:latin typeface="Arial" charset="0"/>
                <a:sym typeface="Wingdings" pitchFamily="2" charset="2"/>
              </a:rPr>
              <a:t> spp. strain A396 cells and spent fermentation media</a:t>
            </a:r>
            <a:endParaRPr lang="en-US" sz="2900" b="0" dirty="0">
              <a:solidFill>
                <a:schemeClr val="bg2"/>
              </a:solidFill>
              <a:latin typeface="Arial" charset="0"/>
              <a:sym typeface="Wingdings" pitchFamily="2" charset="2"/>
            </a:endParaRPr>
          </a:p>
          <a:p>
            <a:pPr marL="342900" indent="-342900" eaLnBrk="0" hangingPunct="0">
              <a:spcAft>
                <a:spcPts val="1800"/>
              </a:spcAft>
              <a:buFontTx/>
              <a:buChar char="•"/>
            </a:pPr>
            <a:r>
              <a:rPr lang="en-US" sz="2900" b="0" dirty="0">
                <a:solidFill>
                  <a:schemeClr val="bg2"/>
                </a:solidFill>
                <a:latin typeface="Arial" charset="0"/>
                <a:sym typeface="Wingdings" pitchFamily="2" charset="2"/>
              </a:rPr>
              <a:t>For fruit and vegetables</a:t>
            </a:r>
          </a:p>
          <a:p>
            <a:pPr marL="342900" indent="-342900" eaLnBrk="0" hangingPunct="0">
              <a:spcAft>
                <a:spcPts val="1800"/>
              </a:spcAft>
              <a:buFontTx/>
              <a:buChar char="•"/>
            </a:pPr>
            <a:r>
              <a:rPr lang="en-US" sz="2900" b="0" dirty="0">
                <a:solidFill>
                  <a:schemeClr val="bg2"/>
                </a:solidFill>
                <a:latin typeface="Arial" charset="0"/>
                <a:sym typeface="Wingdings" pitchFamily="2" charset="2"/>
              </a:rPr>
              <a:t>Turfgrass not on label yet</a:t>
            </a:r>
          </a:p>
          <a:p>
            <a:pPr marL="342900" indent="-342900" eaLnBrk="0" hangingPunct="0">
              <a:spcAft>
                <a:spcPts val="1800"/>
              </a:spcAft>
              <a:buFontTx/>
              <a:buChar char="•"/>
            </a:pPr>
            <a:r>
              <a:rPr lang="en-US" sz="2900" b="0" dirty="0">
                <a:solidFill>
                  <a:schemeClr val="bg2"/>
                </a:solidFill>
                <a:latin typeface="Arial" charset="0"/>
                <a:sym typeface="Wingdings" pitchFamily="2" charset="2"/>
              </a:rPr>
              <a:t>OMRI approved</a:t>
            </a:r>
          </a:p>
          <a:p>
            <a:pPr marL="342900" indent="-342900" eaLnBrk="0" hangingPunct="0">
              <a:spcAft>
                <a:spcPts val="1800"/>
              </a:spcAft>
              <a:buFontTx/>
              <a:buChar char="•"/>
            </a:pPr>
            <a:r>
              <a:rPr lang="en-US" sz="2900" dirty="0">
                <a:solidFill>
                  <a:schemeClr val="bg2"/>
                </a:solidFill>
                <a:latin typeface="Arial" charset="0"/>
                <a:sym typeface="Wingdings" pitchFamily="2" charset="2"/>
              </a:rPr>
              <a:t>Activity vs. caterpillars and billbugs</a:t>
            </a:r>
            <a:endParaRPr lang="en-US" sz="2900" b="0" dirty="0">
              <a:solidFill>
                <a:schemeClr val="bg2"/>
              </a:solidFill>
              <a:latin typeface="Arial" charset="0"/>
              <a:sym typeface="Wingdings" pitchFamily="2" charset="2"/>
            </a:endParaRPr>
          </a:p>
        </p:txBody>
      </p:sp>
      <p:pic>
        <p:nvPicPr>
          <p:cNvPr id="2" name="Picture 1" descr="photo of Venerate bacterial insecticide package "/>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29200" y="2057400"/>
            <a:ext cx="4114800" cy="2771192"/>
          </a:xfrm>
          <a:prstGeom prst="rect">
            <a:avLst/>
          </a:prstGeom>
        </p:spPr>
      </p:pic>
    </p:spTree>
    <p:extLst>
      <p:ext uri="{BB962C8B-B14F-4D97-AF65-F5344CB8AC3E}">
        <p14:creationId xmlns:p14="http://schemas.microsoft.com/office/powerpoint/2010/main" val="30057532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990600" y="166688"/>
            <a:ext cx="7326313" cy="595312"/>
          </a:xfrm>
          <a:prstGeom prst="rect">
            <a:avLst/>
          </a:prstGeom>
          <a:noFill/>
          <a:ln w="9525">
            <a:noFill/>
            <a:miter lim="800000"/>
            <a:headEnd/>
            <a:tailEnd/>
          </a:ln>
        </p:spPr>
        <p:txBody>
          <a:bodyPr>
            <a:spAutoFit/>
          </a:bodyPr>
          <a:lstStyle/>
          <a:p>
            <a:pPr algn="ctr" eaLnBrk="0" hangingPunct="0"/>
            <a:r>
              <a:rPr lang="en-US" sz="3300" dirty="0" err="1">
                <a:solidFill>
                  <a:srgbClr val="C00000"/>
                </a:solidFill>
                <a:latin typeface="Arial" charset="0"/>
              </a:rPr>
              <a:t>Azadirachtin</a:t>
            </a:r>
            <a:endParaRPr lang="en-US" sz="3300" b="0" i="1" dirty="0">
              <a:solidFill>
                <a:srgbClr val="C00000"/>
              </a:solidFill>
              <a:latin typeface="Arial" charset="0"/>
            </a:endParaRPr>
          </a:p>
        </p:txBody>
      </p:sp>
      <p:sp>
        <p:nvSpPr>
          <p:cNvPr id="281603" name="Rectangle 3"/>
          <p:cNvSpPr>
            <a:spLocks noChangeArrowheads="1"/>
          </p:cNvSpPr>
          <p:nvPr/>
        </p:nvSpPr>
        <p:spPr bwMode="auto">
          <a:xfrm>
            <a:off x="381000" y="914400"/>
            <a:ext cx="7620000" cy="5867400"/>
          </a:xfrm>
          <a:prstGeom prst="rect">
            <a:avLst/>
          </a:prstGeom>
          <a:noFill/>
          <a:ln w="9525">
            <a:noFill/>
            <a:miter lim="800000"/>
            <a:headEnd/>
            <a:tailEnd/>
          </a:ln>
        </p:spPr>
        <p:txBody>
          <a:bodyPr/>
          <a:lstStyle/>
          <a:p>
            <a:pPr marL="342900" indent="-342900" eaLnBrk="0" hangingPunct="0">
              <a:spcAft>
                <a:spcPts val="1800"/>
              </a:spcAft>
              <a:buFontTx/>
              <a:buChar char="•"/>
            </a:pPr>
            <a:r>
              <a:rPr lang="en-US" sz="2900" b="0" dirty="0">
                <a:solidFill>
                  <a:schemeClr val="bg2"/>
                </a:solidFill>
                <a:latin typeface="Arial" charset="0"/>
              </a:rPr>
              <a:t>Molt-x</a:t>
            </a:r>
            <a:r>
              <a:rPr lang="en-US" sz="2900" b="0" baseline="30000" dirty="0">
                <a:solidFill>
                  <a:schemeClr val="bg2"/>
                </a:solidFill>
                <a:latin typeface="Arial" charset="0"/>
              </a:rPr>
              <a:t>®</a:t>
            </a:r>
            <a:r>
              <a:rPr lang="en-US" sz="2900" b="0" dirty="0">
                <a:solidFill>
                  <a:schemeClr val="bg2"/>
                </a:solidFill>
                <a:latin typeface="Arial" charset="0"/>
              </a:rPr>
              <a:t> – 3.0% ai</a:t>
            </a:r>
          </a:p>
          <a:p>
            <a:pPr marL="342900" indent="-342900" eaLnBrk="0" hangingPunct="0">
              <a:spcAft>
                <a:spcPts val="1800"/>
              </a:spcAft>
              <a:buFontTx/>
              <a:buChar char="•"/>
            </a:pPr>
            <a:r>
              <a:rPr lang="en-US" sz="2900" i="1" dirty="0" err="1">
                <a:solidFill>
                  <a:schemeClr val="bg2"/>
                </a:solidFill>
                <a:latin typeface="Arial" charset="0"/>
                <a:sym typeface="Wingdings" pitchFamily="2" charset="2"/>
              </a:rPr>
              <a:t>Azadirachtin</a:t>
            </a:r>
            <a:r>
              <a:rPr lang="en-US" sz="2900" dirty="0">
                <a:solidFill>
                  <a:schemeClr val="bg2"/>
                </a:solidFill>
                <a:latin typeface="Arial" charset="0"/>
                <a:sym typeface="Wingdings" pitchFamily="2" charset="2"/>
              </a:rPr>
              <a:t>, botanical extract from neem tree</a:t>
            </a:r>
            <a:endParaRPr lang="en-US" sz="2900" b="0" dirty="0">
              <a:solidFill>
                <a:schemeClr val="bg2"/>
              </a:solidFill>
              <a:latin typeface="Arial" charset="0"/>
              <a:sym typeface="Wingdings" pitchFamily="2" charset="2"/>
            </a:endParaRPr>
          </a:p>
          <a:p>
            <a:pPr marL="342900" indent="-342900" eaLnBrk="0" hangingPunct="0">
              <a:spcAft>
                <a:spcPts val="1800"/>
              </a:spcAft>
              <a:buFontTx/>
              <a:buChar char="•"/>
            </a:pPr>
            <a:r>
              <a:rPr lang="en-US" sz="2900" b="0" dirty="0">
                <a:solidFill>
                  <a:schemeClr val="bg2"/>
                </a:solidFill>
                <a:latin typeface="Arial" charset="0"/>
                <a:sym typeface="Wingdings" pitchFamily="2" charset="2"/>
              </a:rPr>
              <a:t>8-10 (max. 22.5) </a:t>
            </a:r>
            <a:r>
              <a:rPr lang="en-US" sz="2900" b="0" dirty="0" err="1">
                <a:solidFill>
                  <a:schemeClr val="bg2"/>
                </a:solidFill>
                <a:latin typeface="Arial" charset="0"/>
                <a:sym typeface="Wingdings" pitchFamily="2" charset="2"/>
              </a:rPr>
              <a:t>fl</a:t>
            </a:r>
            <a:r>
              <a:rPr lang="en-US" sz="2900" b="0" dirty="0">
                <a:solidFill>
                  <a:schemeClr val="bg2"/>
                </a:solidFill>
                <a:latin typeface="Arial" charset="0"/>
                <a:sym typeface="Wingdings" pitchFamily="2" charset="2"/>
              </a:rPr>
              <a:t> </a:t>
            </a:r>
            <a:r>
              <a:rPr lang="en-US" sz="2900" b="0" dirty="0" err="1">
                <a:solidFill>
                  <a:schemeClr val="bg2"/>
                </a:solidFill>
                <a:latin typeface="Arial" charset="0"/>
                <a:sym typeface="Wingdings" pitchFamily="2" charset="2"/>
              </a:rPr>
              <a:t>oz</a:t>
            </a:r>
            <a:r>
              <a:rPr lang="en-US" sz="2900" b="0" dirty="0">
                <a:solidFill>
                  <a:schemeClr val="bg2"/>
                </a:solidFill>
                <a:latin typeface="Arial" charset="0"/>
                <a:sym typeface="Wingdings" pitchFamily="2" charset="2"/>
              </a:rPr>
              <a:t>/ac</a:t>
            </a:r>
          </a:p>
          <a:p>
            <a:pPr marL="342900" indent="-342900" eaLnBrk="0" hangingPunct="0">
              <a:spcAft>
                <a:spcPts val="1800"/>
              </a:spcAft>
              <a:buFontTx/>
              <a:buChar char="•"/>
            </a:pPr>
            <a:r>
              <a:rPr lang="en-US" sz="2900" b="0" dirty="0">
                <a:solidFill>
                  <a:schemeClr val="bg2"/>
                </a:solidFill>
                <a:latin typeface="Arial" charset="0"/>
                <a:sym typeface="Wingdings" pitchFamily="2" charset="2"/>
              </a:rPr>
              <a:t>OMRI approved</a:t>
            </a:r>
          </a:p>
          <a:p>
            <a:pPr marL="342900" indent="-342900" eaLnBrk="0" hangingPunct="0">
              <a:spcAft>
                <a:spcPts val="1800"/>
              </a:spcAft>
              <a:buFontTx/>
              <a:buChar char="•"/>
            </a:pPr>
            <a:r>
              <a:rPr lang="en-US" sz="2900" dirty="0">
                <a:solidFill>
                  <a:schemeClr val="bg2"/>
                </a:solidFill>
                <a:latin typeface="Arial" charset="0"/>
                <a:sym typeface="Wingdings" pitchFamily="2" charset="2"/>
              </a:rPr>
              <a:t>Activity vs. numerous insects incl. weevils</a:t>
            </a:r>
            <a:endParaRPr lang="en-US" sz="2900" b="0" dirty="0">
              <a:solidFill>
                <a:schemeClr val="bg2"/>
              </a:solidFill>
              <a:latin typeface="Arial" charset="0"/>
              <a:sym typeface="Wingdings" pitchFamily="2" charset="2"/>
            </a:endParaRPr>
          </a:p>
        </p:txBody>
      </p:sp>
      <p:pic>
        <p:nvPicPr>
          <p:cNvPr id="5" name="Picture 4" descr="photo of Molt-X botanical insecticide pack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590800"/>
            <a:ext cx="2019048" cy="3974603"/>
          </a:xfrm>
          <a:prstGeom prst="rect">
            <a:avLst/>
          </a:prstGeom>
        </p:spPr>
      </p:pic>
    </p:spTree>
    <p:extLst>
      <p:ext uri="{BB962C8B-B14F-4D97-AF65-F5344CB8AC3E}">
        <p14:creationId xmlns:p14="http://schemas.microsoft.com/office/powerpoint/2010/main" val="18098672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6870" name="Rectangle 2"/>
          <p:cNvSpPr>
            <a:spLocks noChangeArrowheads="1"/>
          </p:cNvSpPr>
          <p:nvPr/>
        </p:nvSpPr>
        <p:spPr bwMode="auto">
          <a:xfrm>
            <a:off x="76200" y="152400"/>
            <a:ext cx="449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Field Efficacy</a:t>
            </a:r>
          </a:p>
          <a:p>
            <a:pPr algn="ctr" eaLnBrk="1" hangingPunct="1"/>
            <a:r>
              <a:rPr lang="en-US" altLang="en-US" sz="2800" dirty="0">
                <a:solidFill>
                  <a:srgbClr val="C00000"/>
                </a:solidFill>
                <a:latin typeface="Arial" panose="020B0604020202020204" pitchFamily="34" charset="0"/>
              </a:rPr>
              <a:t>vs. ABW</a:t>
            </a:r>
          </a:p>
          <a:p>
            <a:pPr algn="ctr" eaLnBrk="1" hangingPunct="1"/>
            <a:r>
              <a:rPr lang="en-US" altLang="en-US" sz="3200" dirty="0">
                <a:solidFill>
                  <a:srgbClr val="C00000"/>
                </a:solidFill>
                <a:latin typeface="Arial" panose="020B0604020202020204" pitchFamily="34" charset="0"/>
              </a:rPr>
              <a:t>Adults</a:t>
            </a:r>
          </a:p>
          <a:p>
            <a:pPr algn="ctr" eaLnBrk="1" hangingPunct="1"/>
            <a:r>
              <a:rPr lang="en-US" altLang="en-US" sz="2600" b="0" dirty="0">
                <a:solidFill>
                  <a:srgbClr val="C00000"/>
                </a:solidFill>
                <a:latin typeface="Arial" panose="020B0604020202020204" pitchFamily="34" charset="0"/>
              </a:rPr>
              <a:t>susceptible (2x)</a:t>
            </a:r>
          </a:p>
          <a:p>
            <a:pPr algn="ctr" eaLnBrk="1" hangingPunct="1"/>
            <a:r>
              <a:rPr lang="en-US" altLang="en-US" sz="2600" b="0" dirty="0">
                <a:solidFill>
                  <a:srgbClr val="C00000"/>
                </a:solidFill>
                <a:latin typeface="Arial" panose="020B0604020202020204" pitchFamily="34" charset="0"/>
              </a:rPr>
              <a:t>resistant (55x)</a:t>
            </a:r>
          </a:p>
          <a:p>
            <a:pPr algn="ctr" eaLnBrk="1" hangingPunct="1"/>
            <a:endParaRPr lang="en-US" altLang="en-US" sz="2000" dirty="0">
              <a:latin typeface="Arial" panose="020B0604020202020204" pitchFamily="34" charset="0"/>
            </a:endParaRPr>
          </a:p>
          <a:p>
            <a:pPr algn="ctr" eaLnBrk="1" hangingPunct="1"/>
            <a:r>
              <a:rPr lang="en-US" altLang="en-US" sz="2900" dirty="0">
                <a:solidFill>
                  <a:schemeClr val="bg1"/>
                </a:solidFill>
                <a:latin typeface="Arial" panose="020B0604020202020204" pitchFamily="34" charset="0"/>
              </a:rPr>
              <a:t>Grandevo</a:t>
            </a:r>
          </a:p>
          <a:p>
            <a:pPr algn="ctr" eaLnBrk="1" hangingPunct="1"/>
            <a:r>
              <a:rPr lang="en-US" altLang="en-US" b="0" dirty="0">
                <a:solidFill>
                  <a:schemeClr val="bg2"/>
                </a:solidFill>
                <a:latin typeface="Arial" panose="020B0604020202020204" pitchFamily="34" charset="0"/>
              </a:rPr>
              <a:t>2x 4-8 </a:t>
            </a:r>
            <a:r>
              <a:rPr lang="en-US" altLang="en-US" b="0" dirty="0" err="1">
                <a:solidFill>
                  <a:schemeClr val="bg2"/>
                </a:solidFill>
                <a:latin typeface="Arial" panose="020B0604020202020204" pitchFamily="34" charset="0"/>
              </a:rPr>
              <a:t>lbs</a:t>
            </a:r>
            <a:r>
              <a:rPr lang="en-US" altLang="en-US" b="0" dirty="0">
                <a:solidFill>
                  <a:schemeClr val="bg2"/>
                </a:solidFill>
                <a:latin typeface="Arial" panose="020B0604020202020204" pitchFamily="34" charset="0"/>
              </a:rPr>
              <a:t>/ac</a:t>
            </a:r>
          </a:p>
          <a:p>
            <a:pPr algn="ctr" eaLnBrk="1" hangingPunct="1"/>
            <a:endParaRPr lang="en-US" altLang="en-US" sz="800" dirty="0">
              <a:solidFill>
                <a:schemeClr val="bg2"/>
              </a:solidFill>
              <a:latin typeface="Arial" panose="020B0604020202020204" pitchFamily="34" charset="0"/>
            </a:endParaRPr>
          </a:p>
          <a:p>
            <a:pPr algn="ctr" eaLnBrk="1" hangingPunct="1"/>
            <a:endParaRPr lang="en-US" altLang="en-US" sz="800" dirty="0">
              <a:solidFill>
                <a:schemeClr val="bg2"/>
              </a:solidFill>
              <a:latin typeface="Arial" panose="020B0604020202020204" pitchFamily="34" charset="0"/>
            </a:endParaRPr>
          </a:p>
          <a:p>
            <a:pPr algn="ctr" eaLnBrk="1" hangingPunct="1"/>
            <a:r>
              <a:rPr lang="en-US" altLang="en-US" sz="2900" dirty="0">
                <a:solidFill>
                  <a:schemeClr val="tx2"/>
                </a:solidFill>
                <a:effectLst>
                  <a:outerShdw blurRad="38100" dist="38100" dir="2700000" algn="tl">
                    <a:srgbClr val="000000">
                      <a:alpha val="81000"/>
                    </a:srgbClr>
                  </a:outerShdw>
                </a:effectLst>
                <a:latin typeface="Arial" panose="020B0604020202020204" pitchFamily="34" charset="0"/>
              </a:rPr>
              <a:t>Venerate</a:t>
            </a:r>
          </a:p>
          <a:p>
            <a:pPr algn="ctr" eaLnBrk="1" hangingPunct="1"/>
            <a:r>
              <a:rPr lang="en-US" altLang="en-US" b="0" dirty="0">
                <a:solidFill>
                  <a:schemeClr val="bg2"/>
                </a:solidFill>
                <a:latin typeface="Arial" panose="020B0604020202020204" pitchFamily="34" charset="0"/>
              </a:rPr>
              <a:t>2x 8-16 </a:t>
            </a:r>
            <a:r>
              <a:rPr lang="en-US" altLang="en-US" b="0" dirty="0" err="1">
                <a:solidFill>
                  <a:schemeClr val="bg2"/>
                </a:solidFill>
                <a:latin typeface="Arial" panose="020B0604020202020204" pitchFamily="34" charset="0"/>
              </a:rPr>
              <a:t>pt</a:t>
            </a:r>
            <a:r>
              <a:rPr lang="en-US" altLang="en-US" b="0" dirty="0">
                <a:solidFill>
                  <a:schemeClr val="bg2"/>
                </a:solidFill>
                <a:latin typeface="Arial" panose="020B0604020202020204" pitchFamily="34" charset="0"/>
              </a:rPr>
              <a:t>/ac</a:t>
            </a:r>
            <a:endParaRPr lang="en-US" altLang="en-US" sz="800" b="0" dirty="0">
              <a:solidFill>
                <a:schemeClr val="bg2"/>
              </a:solidFill>
              <a:latin typeface="Arial" panose="020B0604020202020204" pitchFamily="34" charset="0"/>
            </a:endParaRPr>
          </a:p>
        </p:txBody>
      </p:sp>
      <p:graphicFrame>
        <p:nvGraphicFramePr>
          <p:cNvPr id="2" name="Object 1" descr="graph showing field efficacy of Grandevo, Venerate, and Talstar applied vs ABW adults of a susceptible and resistant ABW population."/>
          <p:cNvGraphicFramePr>
            <a:graphicFrameLocks noChangeAspect="1"/>
          </p:cNvGraphicFramePr>
          <p:nvPr>
            <p:extLst>
              <p:ext uri="{D42A27DB-BD31-4B8C-83A1-F6EECF244321}">
                <p14:modId xmlns:p14="http://schemas.microsoft.com/office/powerpoint/2010/main" val="1537449335"/>
              </p:ext>
            </p:extLst>
          </p:nvPr>
        </p:nvGraphicFramePr>
        <p:xfrm>
          <a:off x="5029201" y="128663"/>
          <a:ext cx="3810000" cy="6576937"/>
        </p:xfrm>
        <a:graphic>
          <a:graphicData uri="http://schemas.openxmlformats.org/presentationml/2006/ole">
            <mc:AlternateContent xmlns:mc="http://schemas.openxmlformats.org/markup-compatibility/2006">
              <mc:Choice xmlns:v="urn:schemas-microsoft-com:vml" Requires="v">
                <p:oleObj name="SPW 11.0 Graph" r:id="rId3" imgW="4442760" imgH="7669080" progId="SigmaPlotGraphicObject.10">
                  <p:embed/>
                </p:oleObj>
              </mc:Choice>
              <mc:Fallback>
                <p:oleObj name="SPW 11.0 Graph" r:id="rId3" imgW="4442760" imgH="7669080" progId="SigmaPlotGraphicObject.10">
                  <p:embed/>
                  <p:pic>
                    <p:nvPicPr>
                      <p:cNvPr id="2" name="Object 1"/>
                      <p:cNvPicPr/>
                      <p:nvPr/>
                    </p:nvPicPr>
                    <p:blipFill>
                      <a:blip r:embed="rId4"/>
                      <a:stretch>
                        <a:fillRect/>
                      </a:stretch>
                    </p:blipFill>
                    <p:spPr>
                      <a:xfrm>
                        <a:off x="5029201" y="128663"/>
                        <a:ext cx="3810000" cy="6576937"/>
                      </a:xfrm>
                      <a:prstGeom prst="rect">
                        <a:avLst/>
                      </a:prstGeom>
                    </p:spPr>
                  </p:pic>
                </p:oleObj>
              </mc:Fallback>
            </mc:AlternateContent>
          </a:graphicData>
        </a:graphic>
      </p:graphicFrame>
    </p:spTree>
    <p:extLst>
      <p:ext uri="{BB962C8B-B14F-4D97-AF65-F5344CB8AC3E}">
        <p14:creationId xmlns:p14="http://schemas.microsoft.com/office/powerpoint/2010/main" val="36906655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6870" name="Rectangle 2"/>
          <p:cNvSpPr>
            <a:spLocks noChangeArrowheads="1"/>
          </p:cNvSpPr>
          <p:nvPr/>
        </p:nvSpPr>
        <p:spPr bwMode="auto">
          <a:xfrm>
            <a:off x="76200" y="228600"/>
            <a:ext cx="4495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Field Efficacy</a:t>
            </a:r>
          </a:p>
          <a:p>
            <a:pPr algn="ctr" eaLnBrk="1" hangingPunct="1"/>
            <a:r>
              <a:rPr lang="en-US" altLang="en-US" sz="2800" dirty="0">
                <a:solidFill>
                  <a:srgbClr val="C00000"/>
                </a:solidFill>
                <a:latin typeface="Arial" panose="020B0604020202020204" pitchFamily="34" charset="0"/>
              </a:rPr>
              <a:t>vs. ABW</a:t>
            </a:r>
          </a:p>
          <a:p>
            <a:pPr algn="ctr" eaLnBrk="1" hangingPunct="1"/>
            <a:r>
              <a:rPr lang="en-US" altLang="en-US" sz="3200" dirty="0">
                <a:solidFill>
                  <a:srgbClr val="C00000"/>
                </a:solidFill>
                <a:latin typeface="Arial" panose="020B0604020202020204" pitchFamily="34" charset="0"/>
              </a:rPr>
              <a:t>Larvae</a:t>
            </a:r>
          </a:p>
          <a:p>
            <a:pPr algn="ctr" eaLnBrk="1" hangingPunct="1"/>
            <a:r>
              <a:rPr lang="en-US" altLang="en-US" sz="2600" b="0" dirty="0">
                <a:solidFill>
                  <a:srgbClr val="C00000"/>
                </a:solidFill>
                <a:latin typeface="Arial" panose="020B0604020202020204" pitchFamily="34" charset="0"/>
              </a:rPr>
              <a:t>susceptible (2x)</a:t>
            </a:r>
          </a:p>
          <a:p>
            <a:pPr algn="ctr" eaLnBrk="1" hangingPunct="1"/>
            <a:r>
              <a:rPr lang="en-US" altLang="en-US" sz="2600" b="0" dirty="0">
                <a:solidFill>
                  <a:srgbClr val="C00000"/>
                </a:solidFill>
                <a:latin typeface="Arial" panose="020B0604020202020204" pitchFamily="34" charset="0"/>
              </a:rPr>
              <a:t>resistant (55x)</a:t>
            </a:r>
          </a:p>
          <a:p>
            <a:pPr algn="ctr" eaLnBrk="1" hangingPunct="1"/>
            <a:endParaRPr lang="en-US" altLang="en-US" sz="2800" dirty="0">
              <a:solidFill>
                <a:schemeClr val="bg2"/>
              </a:solidFill>
              <a:latin typeface="Arial" panose="020B0604020202020204" pitchFamily="34" charset="0"/>
            </a:endParaRPr>
          </a:p>
          <a:p>
            <a:pPr algn="ctr" eaLnBrk="1" hangingPunct="1"/>
            <a:r>
              <a:rPr lang="en-US" altLang="en-US" sz="2800" dirty="0">
                <a:solidFill>
                  <a:srgbClr val="00B050"/>
                </a:solidFill>
                <a:effectLst>
                  <a:outerShdw blurRad="38100" dist="38100" dir="2700000" algn="tl">
                    <a:srgbClr val="000000">
                      <a:alpha val="84000"/>
                    </a:srgbClr>
                  </a:outerShdw>
                </a:effectLst>
                <a:latin typeface="Arial" panose="020B0604020202020204" pitchFamily="34" charset="0"/>
              </a:rPr>
              <a:t>Molt-X</a:t>
            </a:r>
          </a:p>
          <a:p>
            <a:pPr algn="ctr" eaLnBrk="1" hangingPunct="1"/>
            <a:r>
              <a:rPr lang="en-US" altLang="en-US" sz="2000" b="0" dirty="0">
                <a:solidFill>
                  <a:schemeClr val="bg2"/>
                </a:solidFill>
                <a:latin typeface="Arial" panose="020B0604020202020204" pitchFamily="34" charset="0"/>
              </a:rPr>
              <a:t>2x 1.4 </a:t>
            </a:r>
            <a:r>
              <a:rPr lang="en-US" altLang="en-US" sz="2000" b="0" dirty="0" err="1">
                <a:solidFill>
                  <a:schemeClr val="bg2"/>
                </a:solidFill>
                <a:latin typeface="Arial" panose="020B0604020202020204" pitchFamily="34" charset="0"/>
              </a:rPr>
              <a:t>pt</a:t>
            </a:r>
            <a:r>
              <a:rPr lang="en-US" altLang="en-US" sz="2000" b="0" dirty="0">
                <a:solidFill>
                  <a:schemeClr val="bg2"/>
                </a:solidFill>
                <a:latin typeface="Arial" panose="020B0604020202020204" pitchFamily="34" charset="0"/>
              </a:rPr>
              <a:t>/ac</a:t>
            </a:r>
          </a:p>
          <a:p>
            <a:pPr algn="ctr" eaLnBrk="1" hangingPunct="1"/>
            <a:endParaRPr lang="en-US" altLang="en-US" sz="800" dirty="0">
              <a:latin typeface="Arial" panose="020B0604020202020204" pitchFamily="34" charset="0"/>
            </a:endParaRPr>
          </a:p>
          <a:p>
            <a:pPr algn="ctr" eaLnBrk="1" hangingPunct="1"/>
            <a:r>
              <a:rPr lang="en-US" altLang="en-US" sz="2900" dirty="0">
                <a:solidFill>
                  <a:schemeClr val="bg1"/>
                </a:solidFill>
                <a:latin typeface="Arial" panose="020B0604020202020204" pitchFamily="34" charset="0"/>
              </a:rPr>
              <a:t>Grandevo</a:t>
            </a:r>
          </a:p>
          <a:p>
            <a:pPr algn="ctr" eaLnBrk="1" hangingPunct="1"/>
            <a:r>
              <a:rPr lang="en-US" altLang="en-US" b="0" dirty="0">
                <a:solidFill>
                  <a:schemeClr val="bg2"/>
                </a:solidFill>
                <a:latin typeface="Arial" panose="020B0604020202020204" pitchFamily="34" charset="0"/>
              </a:rPr>
              <a:t>2x 4-8 </a:t>
            </a:r>
            <a:r>
              <a:rPr lang="en-US" altLang="en-US" b="0" dirty="0" err="1">
                <a:solidFill>
                  <a:schemeClr val="bg2"/>
                </a:solidFill>
                <a:latin typeface="Arial" panose="020B0604020202020204" pitchFamily="34" charset="0"/>
              </a:rPr>
              <a:t>lbs</a:t>
            </a:r>
            <a:r>
              <a:rPr lang="en-US" altLang="en-US" b="0" dirty="0">
                <a:solidFill>
                  <a:schemeClr val="bg2"/>
                </a:solidFill>
                <a:latin typeface="Arial" panose="020B0604020202020204" pitchFamily="34" charset="0"/>
              </a:rPr>
              <a:t>/ac</a:t>
            </a:r>
          </a:p>
          <a:p>
            <a:pPr algn="ctr" eaLnBrk="1" hangingPunct="1"/>
            <a:endParaRPr lang="en-US" altLang="en-US" sz="800" dirty="0">
              <a:solidFill>
                <a:schemeClr val="bg2"/>
              </a:solidFill>
              <a:latin typeface="Arial" panose="020B0604020202020204" pitchFamily="34" charset="0"/>
            </a:endParaRPr>
          </a:p>
          <a:p>
            <a:pPr algn="ctr" eaLnBrk="1" hangingPunct="1"/>
            <a:endParaRPr lang="en-US" altLang="en-US" sz="800" dirty="0">
              <a:solidFill>
                <a:schemeClr val="bg2"/>
              </a:solidFill>
              <a:latin typeface="Arial" panose="020B0604020202020204" pitchFamily="34" charset="0"/>
            </a:endParaRPr>
          </a:p>
          <a:p>
            <a:pPr algn="ctr" eaLnBrk="1" hangingPunct="1"/>
            <a:r>
              <a:rPr lang="en-US" altLang="en-US" sz="2900" dirty="0">
                <a:solidFill>
                  <a:schemeClr val="tx2"/>
                </a:solidFill>
                <a:effectLst>
                  <a:outerShdw blurRad="38100" dist="38100" dir="2700000" algn="tl">
                    <a:srgbClr val="000000">
                      <a:alpha val="83000"/>
                    </a:srgbClr>
                  </a:outerShdw>
                </a:effectLst>
                <a:latin typeface="Arial" panose="020B0604020202020204" pitchFamily="34" charset="0"/>
              </a:rPr>
              <a:t>Venerate</a:t>
            </a:r>
          </a:p>
          <a:p>
            <a:pPr algn="ctr" eaLnBrk="1" hangingPunct="1"/>
            <a:r>
              <a:rPr lang="en-US" altLang="en-US" b="0" dirty="0">
                <a:solidFill>
                  <a:schemeClr val="bg2"/>
                </a:solidFill>
                <a:latin typeface="Arial" panose="020B0604020202020204" pitchFamily="34" charset="0"/>
              </a:rPr>
              <a:t>2x 8-16 </a:t>
            </a:r>
            <a:r>
              <a:rPr lang="en-US" altLang="en-US" b="0" dirty="0" err="1">
                <a:solidFill>
                  <a:schemeClr val="bg2"/>
                </a:solidFill>
                <a:latin typeface="Arial" panose="020B0604020202020204" pitchFamily="34" charset="0"/>
              </a:rPr>
              <a:t>pt</a:t>
            </a:r>
            <a:r>
              <a:rPr lang="en-US" altLang="en-US" b="0" dirty="0">
                <a:solidFill>
                  <a:schemeClr val="bg2"/>
                </a:solidFill>
                <a:latin typeface="Arial" panose="020B0604020202020204" pitchFamily="34" charset="0"/>
              </a:rPr>
              <a:t>/ac</a:t>
            </a:r>
          </a:p>
        </p:txBody>
      </p:sp>
      <p:graphicFrame>
        <p:nvGraphicFramePr>
          <p:cNvPr id="3" name="Object 2" descr="graph showing field efficacy of Grandevo, Venerate, and Molt-X applied vs ABW larvae of a susceptible and resistant ABW population."/>
          <p:cNvGraphicFramePr>
            <a:graphicFrameLocks noChangeAspect="1"/>
          </p:cNvGraphicFramePr>
          <p:nvPr>
            <p:extLst>
              <p:ext uri="{D42A27DB-BD31-4B8C-83A1-F6EECF244321}">
                <p14:modId xmlns:p14="http://schemas.microsoft.com/office/powerpoint/2010/main" val="2201442740"/>
              </p:ext>
            </p:extLst>
          </p:nvPr>
        </p:nvGraphicFramePr>
        <p:xfrm>
          <a:off x="4531441" y="132191"/>
          <a:ext cx="4460160" cy="6573409"/>
        </p:xfrm>
        <a:graphic>
          <a:graphicData uri="http://schemas.openxmlformats.org/presentationml/2006/ole">
            <mc:AlternateContent xmlns:mc="http://schemas.openxmlformats.org/markup-compatibility/2006">
              <mc:Choice xmlns:v="urn:schemas-microsoft-com:vml" Requires="v">
                <p:oleObj name="SPW 11.0 Graph" r:id="rId3" imgW="5356080" imgH="7893360" progId="SigmaPlotGraphicObject.10">
                  <p:embed/>
                </p:oleObj>
              </mc:Choice>
              <mc:Fallback>
                <p:oleObj name="SPW 11.0 Graph" r:id="rId3" imgW="5356080" imgH="7893360" progId="SigmaPlotGraphicObject.10">
                  <p:embed/>
                  <p:pic>
                    <p:nvPicPr>
                      <p:cNvPr id="3" name="Object 2"/>
                      <p:cNvPicPr/>
                      <p:nvPr/>
                    </p:nvPicPr>
                    <p:blipFill>
                      <a:blip r:embed="rId4"/>
                      <a:stretch>
                        <a:fillRect/>
                      </a:stretch>
                    </p:blipFill>
                    <p:spPr>
                      <a:xfrm>
                        <a:off x="4531441" y="132191"/>
                        <a:ext cx="4460160" cy="6573409"/>
                      </a:xfrm>
                      <a:prstGeom prst="rect">
                        <a:avLst/>
                      </a:prstGeom>
                    </p:spPr>
                  </p:pic>
                </p:oleObj>
              </mc:Fallback>
            </mc:AlternateContent>
          </a:graphicData>
        </a:graphic>
      </p:graphicFrame>
    </p:spTree>
    <p:extLst>
      <p:ext uri="{BB962C8B-B14F-4D97-AF65-F5344CB8AC3E}">
        <p14:creationId xmlns:p14="http://schemas.microsoft.com/office/powerpoint/2010/main" val="1722597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1746" name="Picture 2" descr="ABW eggs in grass 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76200"/>
            <a:ext cx="11334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young ABW larva tunneling grass 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76200"/>
            <a:ext cx="28432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ABW adults, immature teneral adults and mature ad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00" y="1295400"/>
            <a:ext cx="23987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large ABW larva feeding at base of grass stem and on grass crown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5650" y="3200400"/>
            <a:ext cx="32321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1942" name="Text Box 6"/>
          <p:cNvSpPr txBox="1">
            <a:spLocks noChangeArrowheads="1"/>
          </p:cNvSpPr>
          <p:nvPr/>
        </p:nvSpPr>
        <p:spPr bwMode="auto">
          <a:xfrm>
            <a:off x="76200" y="4876800"/>
            <a:ext cx="1295400" cy="612775"/>
          </a:xfrm>
          <a:prstGeom prst="rect">
            <a:avLst/>
          </a:prstGeom>
          <a:noFill/>
          <a:ln w="9525">
            <a:noFill/>
            <a:miter lim="800000"/>
            <a:headEnd/>
            <a:tailEnd/>
          </a:ln>
          <a:effectLst/>
        </p:spPr>
        <p:txBody>
          <a:bodyPr>
            <a:spAutoFit/>
          </a:bodyPr>
          <a:lstStyle/>
          <a:p>
            <a:pPr algn="ctr">
              <a:lnSpc>
                <a:spcPct val="90000"/>
              </a:lnSpc>
              <a:defRPr/>
            </a:pPr>
            <a:r>
              <a:rPr lang="en-US" sz="1900">
                <a:solidFill>
                  <a:schemeClr val="bg2"/>
                </a:solidFill>
                <a:effectLst>
                  <a:outerShdw blurRad="38100" dist="38100" dir="2700000" algn="tl">
                    <a:srgbClr val="FFFFFF"/>
                  </a:outerShdw>
                </a:effectLst>
                <a:latin typeface="Arial" charset="0"/>
                <a:cs typeface="Arial" charset="0"/>
              </a:rPr>
              <a:t>immature Adult</a:t>
            </a:r>
          </a:p>
        </p:txBody>
      </p:sp>
      <p:sp>
        <p:nvSpPr>
          <p:cNvPr id="1831943" name="Text Box 7"/>
          <p:cNvSpPr txBox="1">
            <a:spLocks noChangeArrowheads="1"/>
          </p:cNvSpPr>
          <p:nvPr/>
        </p:nvSpPr>
        <p:spPr bwMode="auto">
          <a:xfrm>
            <a:off x="228600" y="1371600"/>
            <a:ext cx="1676400" cy="352425"/>
          </a:xfrm>
          <a:prstGeom prst="rect">
            <a:avLst/>
          </a:prstGeom>
          <a:noFill/>
          <a:ln w="9525">
            <a:noFill/>
            <a:miter lim="800000"/>
            <a:headEnd/>
            <a:tailEnd/>
          </a:ln>
          <a:effectLst/>
        </p:spPr>
        <p:txBody>
          <a:bodyPr>
            <a:spAutoFit/>
          </a:bodyPr>
          <a:lstStyle/>
          <a:p>
            <a:pPr algn="ctr">
              <a:lnSpc>
                <a:spcPct val="90000"/>
              </a:lnSpc>
              <a:defRPr/>
            </a:pPr>
            <a:r>
              <a:rPr lang="en-US" sz="1900">
                <a:solidFill>
                  <a:schemeClr val="bg2"/>
                </a:solidFill>
                <a:effectLst>
                  <a:outerShdw blurRad="38100" dist="38100" dir="2700000" algn="tl">
                    <a:srgbClr val="FFFFFF"/>
                  </a:outerShdw>
                </a:effectLst>
                <a:latin typeface="Arial" charset="0"/>
                <a:cs typeface="Arial" charset="0"/>
              </a:rPr>
              <a:t>mature Adult</a:t>
            </a:r>
          </a:p>
        </p:txBody>
      </p:sp>
      <p:sp>
        <p:nvSpPr>
          <p:cNvPr id="31752" name="Text Box 8"/>
          <p:cNvSpPr txBox="1">
            <a:spLocks noChangeArrowheads="1"/>
          </p:cNvSpPr>
          <p:nvPr/>
        </p:nvSpPr>
        <p:spPr bwMode="auto">
          <a:xfrm>
            <a:off x="6430963" y="6064250"/>
            <a:ext cx="2286000" cy="61277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90000"/>
              </a:lnSpc>
            </a:pPr>
            <a:r>
              <a:rPr lang="en-US" altLang="en-US" sz="1900">
                <a:solidFill>
                  <a:schemeClr val="tx2"/>
                </a:solidFill>
                <a:latin typeface="Arial" panose="020B0604020202020204" pitchFamily="34" charset="0"/>
              </a:rPr>
              <a:t>mature larva (5</a:t>
            </a:r>
            <a:r>
              <a:rPr lang="en-US" altLang="en-US" sz="1900" baseline="30000">
                <a:solidFill>
                  <a:schemeClr val="tx2"/>
                </a:solidFill>
                <a:latin typeface="Arial" panose="020B0604020202020204" pitchFamily="34" charset="0"/>
              </a:rPr>
              <a:t>th</a:t>
            </a:r>
            <a:r>
              <a:rPr lang="en-US" altLang="en-US" sz="1900">
                <a:solidFill>
                  <a:schemeClr val="tx2"/>
                </a:solidFill>
                <a:latin typeface="Arial" panose="020B0604020202020204" pitchFamily="34" charset="0"/>
              </a:rPr>
              <a:t>) feeding on crown</a:t>
            </a:r>
          </a:p>
        </p:txBody>
      </p:sp>
      <p:sp>
        <p:nvSpPr>
          <p:cNvPr id="1831945" name="Text Box 9"/>
          <p:cNvSpPr txBox="1">
            <a:spLocks noChangeArrowheads="1"/>
          </p:cNvSpPr>
          <p:nvPr/>
        </p:nvSpPr>
        <p:spPr bwMode="auto">
          <a:xfrm>
            <a:off x="6354763" y="2362200"/>
            <a:ext cx="2514600" cy="612775"/>
          </a:xfrm>
          <a:prstGeom prst="rect">
            <a:avLst/>
          </a:prstGeom>
          <a:noFill/>
          <a:ln w="9525">
            <a:noFill/>
            <a:miter lim="800000"/>
            <a:headEnd/>
            <a:tailEnd/>
          </a:ln>
          <a:effectLst/>
        </p:spPr>
        <p:txBody>
          <a:bodyPr>
            <a:spAutoFit/>
          </a:bodyPr>
          <a:lstStyle/>
          <a:p>
            <a:pPr algn="ctr">
              <a:lnSpc>
                <a:spcPct val="90000"/>
              </a:lnSpc>
              <a:defRPr/>
            </a:pPr>
            <a:r>
              <a:rPr lang="en-US" sz="1900" dirty="0">
                <a:solidFill>
                  <a:schemeClr val="tx2"/>
                </a:solidFill>
                <a:effectLst>
                  <a:outerShdw blurRad="38100" dist="38100" dir="2700000" algn="tl">
                    <a:srgbClr val="000000">
                      <a:alpha val="43137"/>
                    </a:srgbClr>
                  </a:outerShdw>
                </a:effectLst>
                <a:latin typeface="Arial" charset="0"/>
                <a:cs typeface="Arial" charset="0"/>
              </a:rPr>
              <a:t>larva (3</a:t>
            </a:r>
            <a:r>
              <a:rPr lang="en-US" sz="1900" baseline="30000" dirty="0">
                <a:solidFill>
                  <a:schemeClr val="tx2"/>
                </a:solidFill>
                <a:effectLst>
                  <a:outerShdw blurRad="38100" dist="38100" dir="2700000" algn="tl">
                    <a:srgbClr val="000000">
                      <a:alpha val="43137"/>
                    </a:srgbClr>
                  </a:outerShdw>
                </a:effectLst>
                <a:latin typeface="Arial" charset="0"/>
                <a:cs typeface="Arial" charset="0"/>
              </a:rPr>
              <a:t>rd</a:t>
            </a:r>
            <a:r>
              <a:rPr lang="en-US" sz="1900" dirty="0">
                <a:solidFill>
                  <a:schemeClr val="tx2"/>
                </a:solidFill>
                <a:effectLst>
                  <a:outerShdw blurRad="38100" dist="38100" dir="2700000" algn="tl">
                    <a:srgbClr val="000000">
                      <a:alpha val="43137"/>
                    </a:srgbClr>
                  </a:outerShdw>
                </a:effectLst>
                <a:latin typeface="Arial" charset="0"/>
                <a:cs typeface="Arial" charset="0"/>
              </a:rPr>
              <a:t>) feeding inside stem</a:t>
            </a:r>
          </a:p>
        </p:txBody>
      </p:sp>
      <p:sp>
        <p:nvSpPr>
          <p:cNvPr id="31754" name="Text Box 10"/>
          <p:cNvSpPr txBox="1">
            <a:spLocks noChangeArrowheads="1"/>
          </p:cNvSpPr>
          <p:nvPr/>
        </p:nvSpPr>
        <p:spPr bwMode="auto">
          <a:xfrm>
            <a:off x="3200400" y="1905000"/>
            <a:ext cx="2514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90000"/>
              </a:lnSpc>
            </a:pPr>
            <a:r>
              <a:rPr lang="en-US" altLang="en-US" sz="1900">
                <a:solidFill>
                  <a:srgbClr val="C00000"/>
                </a:solidFill>
                <a:latin typeface="Arial" panose="020B0604020202020204" pitchFamily="34" charset="0"/>
              </a:rPr>
              <a:t>Eggs laid</a:t>
            </a:r>
          </a:p>
          <a:p>
            <a:pPr algn="ctr" eaLnBrk="1" hangingPunct="1">
              <a:lnSpc>
                <a:spcPct val="90000"/>
              </a:lnSpc>
            </a:pPr>
            <a:r>
              <a:rPr lang="en-US" altLang="en-US" sz="1900">
                <a:solidFill>
                  <a:srgbClr val="C00000"/>
                </a:solidFill>
                <a:latin typeface="Arial" panose="020B0604020202020204" pitchFamily="34" charset="0"/>
              </a:rPr>
              <a:t>under sheath</a:t>
            </a:r>
          </a:p>
        </p:txBody>
      </p:sp>
      <p:sp>
        <p:nvSpPr>
          <p:cNvPr id="31755" name="Line 11"/>
          <p:cNvSpPr>
            <a:spLocks noChangeShapeType="1"/>
          </p:cNvSpPr>
          <p:nvPr/>
        </p:nvSpPr>
        <p:spPr bwMode="auto">
          <a:xfrm flipV="1">
            <a:off x="2667000" y="990600"/>
            <a:ext cx="1066800" cy="457200"/>
          </a:xfrm>
          <a:prstGeom prst="line">
            <a:avLst/>
          </a:prstGeom>
          <a:noFill/>
          <a:ln w="508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6" name="Line 12"/>
          <p:cNvSpPr>
            <a:spLocks noChangeShapeType="1"/>
          </p:cNvSpPr>
          <p:nvPr/>
        </p:nvSpPr>
        <p:spPr bwMode="auto">
          <a:xfrm flipV="1">
            <a:off x="5334000" y="1066800"/>
            <a:ext cx="685800" cy="0"/>
          </a:xfrm>
          <a:prstGeom prst="line">
            <a:avLst/>
          </a:prstGeom>
          <a:noFill/>
          <a:ln w="508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7" name="Line 13"/>
          <p:cNvSpPr>
            <a:spLocks noChangeShapeType="1"/>
          </p:cNvSpPr>
          <p:nvPr/>
        </p:nvSpPr>
        <p:spPr bwMode="auto">
          <a:xfrm>
            <a:off x="5943600" y="2590800"/>
            <a:ext cx="0" cy="457200"/>
          </a:xfrm>
          <a:prstGeom prst="line">
            <a:avLst/>
          </a:prstGeom>
          <a:noFill/>
          <a:ln w="508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Line 14"/>
          <p:cNvSpPr>
            <a:spLocks noChangeShapeType="1"/>
          </p:cNvSpPr>
          <p:nvPr/>
        </p:nvSpPr>
        <p:spPr bwMode="auto">
          <a:xfrm flipH="1">
            <a:off x="5181600" y="5334000"/>
            <a:ext cx="533400" cy="0"/>
          </a:xfrm>
          <a:prstGeom prst="line">
            <a:avLst/>
          </a:prstGeom>
          <a:noFill/>
          <a:ln w="508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9" name="Text Box 15"/>
          <p:cNvSpPr txBox="1">
            <a:spLocks noChangeArrowheads="1"/>
          </p:cNvSpPr>
          <p:nvPr/>
        </p:nvSpPr>
        <p:spPr bwMode="auto">
          <a:xfrm>
            <a:off x="3238500" y="2863850"/>
            <a:ext cx="1866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ABW</a:t>
            </a:r>
          </a:p>
          <a:p>
            <a:pPr algn="ctr" eaLnBrk="1" hangingPunct="1"/>
            <a:r>
              <a:rPr lang="en-US" altLang="en-US" sz="2800">
                <a:solidFill>
                  <a:srgbClr val="C00000"/>
                </a:solidFill>
                <a:latin typeface="Arial" panose="020B0604020202020204" pitchFamily="34" charset="0"/>
              </a:rPr>
              <a:t>Life Cycle</a:t>
            </a:r>
          </a:p>
        </p:txBody>
      </p:sp>
      <p:sp>
        <p:nvSpPr>
          <p:cNvPr id="31760" name="Text Box 16"/>
          <p:cNvSpPr txBox="1">
            <a:spLocks noChangeArrowheads="1"/>
          </p:cNvSpPr>
          <p:nvPr/>
        </p:nvSpPr>
        <p:spPr bwMode="auto">
          <a:xfrm>
            <a:off x="2895600" y="6200775"/>
            <a:ext cx="24384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90000"/>
              </a:lnSpc>
            </a:pPr>
            <a:r>
              <a:rPr lang="en-US" altLang="en-US" sz="1900">
                <a:solidFill>
                  <a:srgbClr val="C00000"/>
                </a:solidFill>
                <a:latin typeface="Arial" panose="020B0604020202020204" pitchFamily="34" charset="0"/>
              </a:rPr>
              <a:t>Pupation in soil</a:t>
            </a:r>
          </a:p>
        </p:txBody>
      </p:sp>
      <p:pic>
        <p:nvPicPr>
          <p:cNvPr id="31761" name="Picture 17" descr="ABW pup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6588" y="5030788"/>
            <a:ext cx="1928812" cy="10652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62" name="Line 18"/>
          <p:cNvSpPr>
            <a:spLocks noChangeShapeType="1"/>
          </p:cNvSpPr>
          <p:nvPr/>
        </p:nvSpPr>
        <p:spPr bwMode="auto">
          <a:xfrm flipV="1">
            <a:off x="1371600" y="2971800"/>
            <a:ext cx="152400" cy="457200"/>
          </a:xfrm>
          <a:prstGeom prst="line">
            <a:avLst/>
          </a:prstGeom>
          <a:noFill/>
          <a:ln w="508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3" name="Line 19"/>
          <p:cNvSpPr>
            <a:spLocks noChangeShapeType="1"/>
          </p:cNvSpPr>
          <p:nvPr/>
        </p:nvSpPr>
        <p:spPr bwMode="auto">
          <a:xfrm flipH="1" flipV="1">
            <a:off x="2590800" y="5257800"/>
            <a:ext cx="457200" cy="76200"/>
          </a:xfrm>
          <a:prstGeom prst="line">
            <a:avLst/>
          </a:prstGeom>
          <a:noFill/>
          <a:ln w="508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4" name="TextBox 19"/>
          <p:cNvSpPr txBox="1">
            <a:spLocks noChangeArrowheads="1"/>
          </p:cNvSpPr>
          <p:nvPr/>
        </p:nvSpPr>
        <p:spPr bwMode="auto">
          <a:xfrm rot="-5400000">
            <a:off x="8411369" y="3567906"/>
            <a:ext cx="1011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R. Cameron</a:t>
            </a:r>
          </a:p>
        </p:txBody>
      </p:sp>
      <p:sp>
        <p:nvSpPr>
          <p:cNvPr id="31765" name="TextBox 19"/>
          <p:cNvSpPr txBox="1">
            <a:spLocks noChangeArrowheads="1"/>
          </p:cNvSpPr>
          <p:nvPr/>
        </p:nvSpPr>
        <p:spPr bwMode="auto">
          <a:xfrm rot="-5400000">
            <a:off x="8411369" y="2480469"/>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R. Cameron</a:t>
            </a:r>
          </a:p>
        </p:txBody>
      </p:sp>
      <p:sp>
        <p:nvSpPr>
          <p:cNvPr id="31766" name="TextBox 19"/>
          <p:cNvSpPr txBox="1">
            <a:spLocks noChangeArrowheads="1"/>
          </p:cNvSpPr>
          <p:nvPr/>
        </p:nvSpPr>
        <p:spPr bwMode="auto">
          <a:xfrm rot="-5400000">
            <a:off x="2028031" y="4858544"/>
            <a:ext cx="696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NYAES</a:t>
            </a:r>
          </a:p>
        </p:txBody>
      </p:sp>
      <p:sp>
        <p:nvSpPr>
          <p:cNvPr id="31767" name="TextBox 19"/>
          <p:cNvSpPr txBox="1">
            <a:spLocks noChangeArrowheads="1"/>
          </p:cNvSpPr>
          <p:nvPr/>
        </p:nvSpPr>
        <p:spPr bwMode="auto">
          <a:xfrm rot="-5400000">
            <a:off x="3628232" y="1494631"/>
            <a:ext cx="696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NYAES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81602" name="Text Box 2"/>
          <p:cNvSpPr txBox="1">
            <a:spLocks noChangeArrowheads="1"/>
          </p:cNvSpPr>
          <p:nvPr/>
        </p:nvSpPr>
        <p:spPr bwMode="auto">
          <a:xfrm>
            <a:off x="990600" y="166688"/>
            <a:ext cx="7326313" cy="1077218"/>
          </a:xfrm>
          <a:prstGeom prst="rect">
            <a:avLst/>
          </a:prstGeom>
          <a:noFill/>
          <a:ln w="9525">
            <a:noFill/>
            <a:miter lim="800000"/>
            <a:headEnd/>
            <a:tailEnd/>
          </a:ln>
        </p:spPr>
        <p:txBody>
          <a:bodyPr>
            <a:spAutoFit/>
          </a:bodyPr>
          <a:lstStyle/>
          <a:p>
            <a:pPr algn="ctr" eaLnBrk="0" hangingPunct="0"/>
            <a:r>
              <a:rPr lang="en-US" sz="3600" b="0" dirty="0">
                <a:solidFill>
                  <a:srgbClr val="FF0000"/>
                </a:solidFill>
                <a:latin typeface="Arial" charset="0"/>
              </a:rPr>
              <a:t>Civitas Turf Defense</a:t>
            </a:r>
          </a:p>
          <a:p>
            <a:pPr algn="ctr" eaLnBrk="0" hangingPunct="0"/>
            <a:r>
              <a:rPr lang="en-US" sz="2800" b="0" dirty="0" err="1">
                <a:solidFill>
                  <a:schemeClr val="bg2"/>
                </a:solidFill>
                <a:latin typeface="Arial" charset="0"/>
              </a:rPr>
              <a:t>a.i.</a:t>
            </a:r>
            <a:r>
              <a:rPr lang="en-US" sz="2800" b="0" dirty="0">
                <a:solidFill>
                  <a:schemeClr val="bg2"/>
                </a:solidFill>
                <a:latin typeface="Arial" charset="0"/>
              </a:rPr>
              <a:t> Mineral oil (88.8%)</a:t>
            </a:r>
          </a:p>
        </p:txBody>
      </p:sp>
      <p:sp>
        <p:nvSpPr>
          <p:cNvPr id="281603" name="Rectangle 3"/>
          <p:cNvSpPr>
            <a:spLocks noChangeArrowheads="1"/>
          </p:cNvSpPr>
          <p:nvPr/>
        </p:nvSpPr>
        <p:spPr bwMode="auto">
          <a:xfrm>
            <a:off x="457200" y="1828800"/>
            <a:ext cx="8305800" cy="4724400"/>
          </a:xfrm>
          <a:prstGeom prst="rect">
            <a:avLst/>
          </a:prstGeom>
          <a:noFill/>
          <a:ln w="9525">
            <a:noFill/>
            <a:miter lim="800000"/>
            <a:headEnd/>
            <a:tailEnd/>
          </a:ln>
        </p:spPr>
        <p:txBody>
          <a:bodyPr/>
          <a:lstStyle/>
          <a:p>
            <a:pPr marL="342900" indent="-342900" eaLnBrk="0" hangingPunct="0">
              <a:spcAft>
                <a:spcPts val="1800"/>
              </a:spcAft>
              <a:buFontTx/>
              <a:buChar char="•"/>
            </a:pPr>
            <a:r>
              <a:rPr lang="en-US" sz="2900" b="0" dirty="0">
                <a:solidFill>
                  <a:schemeClr val="bg2"/>
                </a:solidFill>
                <a:latin typeface="Arial" charset="0"/>
                <a:sym typeface="Wingdings" pitchFamily="2" charset="2"/>
              </a:rPr>
              <a:t>Primarily fungicide, also insects on label</a:t>
            </a:r>
          </a:p>
          <a:p>
            <a:pPr marL="342900" indent="-342900" eaLnBrk="0" hangingPunct="0">
              <a:spcAft>
                <a:spcPts val="1800"/>
              </a:spcAft>
              <a:buFontTx/>
              <a:buChar char="•"/>
            </a:pPr>
            <a:r>
              <a:rPr lang="en-US" sz="2900" b="0" dirty="0">
                <a:solidFill>
                  <a:schemeClr val="bg2"/>
                </a:solidFill>
                <a:latin typeface="Arial" charset="0"/>
                <a:sym typeface="Wingdings" pitchFamily="2" charset="2"/>
              </a:rPr>
              <a:t>Insects rec. 8.5 - 17 </a:t>
            </a:r>
            <a:r>
              <a:rPr lang="en-US" sz="2900" b="0" dirty="0" err="1">
                <a:solidFill>
                  <a:schemeClr val="bg2"/>
                </a:solidFill>
                <a:latin typeface="Arial" charset="0"/>
                <a:sym typeface="Wingdings" pitchFamily="2" charset="2"/>
              </a:rPr>
              <a:t>fl.oz</a:t>
            </a:r>
            <a:r>
              <a:rPr lang="en-US" sz="2900" b="0" dirty="0">
                <a:solidFill>
                  <a:schemeClr val="bg2"/>
                </a:solidFill>
                <a:latin typeface="Arial" charset="0"/>
                <a:sym typeface="Wingdings" pitchFamily="2" charset="2"/>
              </a:rPr>
              <a:t>. in 1.5 gal/1,000 ft</a:t>
            </a:r>
            <a:r>
              <a:rPr lang="en-US" sz="2900" b="0" baseline="30000" dirty="0">
                <a:solidFill>
                  <a:schemeClr val="bg2"/>
                </a:solidFill>
                <a:latin typeface="Arial" charset="0"/>
                <a:sym typeface="Wingdings" pitchFamily="2" charset="2"/>
              </a:rPr>
              <a:t>2</a:t>
            </a:r>
          </a:p>
          <a:p>
            <a:pPr marL="342900" indent="-342900" eaLnBrk="0" hangingPunct="0">
              <a:spcAft>
                <a:spcPts val="1800"/>
              </a:spcAft>
              <a:buFontTx/>
              <a:buChar char="•"/>
            </a:pPr>
            <a:r>
              <a:rPr lang="en-US" sz="2900" b="0" dirty="0">
                <a:solidFill>
                  <a:schemeClr val="bg2"/>
                </a:solidFill>
                <a:latin typeface="Arial" charset="0"/>
                <a:sym typeface="Wingdings" pitchFamily="2" charset="2"/>
              </a:rPr>
              <a:t>Greenhouse: best if soil saturated, 2-4 gal/1000 ft</a:t>
            </a:r>
            <a:r>
              <a:rPr lang="en-US" sz="2900" b="0" baseline="30000" dirty="0">
                <a:solidFill>
                  <a:schemeClr val="bg2"/>
                </a:solidFill>
                <a:latin typeface="Arial" charset="0"/>
                <a:sym typeface="Wingdings" pitchFamily="2" charset="2"/>
              </a:rPr>
              <a:t>2</a:t>
            </a:r>
            <a:r>
              <a:rPr lang="en-US" sz="2900" b="0" dirty="0">
                <a:solidFill>
                  <a:schemeClr val="bg2"/>
                </a:solidFill>
                <a:latin typeface="Arial" charset="0"/>
                <a:sym typeface="Wingdings" pitchFamily="2" charset="2"/>
              </a:rPr>
              <a:t> spray volume, 0.05-0.1” post-spray irrigation.</a:t>
            </a:r>
          </a:p>
          <a:p>
            <a:pPr marL="342900" indent="-342900" eaLnBrk="0" hangingPunct="0">
              <a:spcAft>
                <a:spcPts val="1800"/>
              </a:spcAft>
              <a:buFontTx/>
              <a:buChar char="•"/>
            </a:pPr>
            <a:r>
              <a:rPr lang="en-US" sz="2900" b="0" dirty="0">
                <a:solidFill>
                  <a:schemeClr val="bg2"/>
                </a:solidFill>
                <a:latin typeface="Arial" charset="0"/>
                <a:sym typeface="Wingdings" pitchFamily="2" charset="2"/>
              </a:rPr>
              <a:t>Field results highly variable: 13-55% control.  Probably best if 17 </a:t>
            </a:r>
            <a:r>
              <a:rPr lang="en-US" sz="2900" b="0" dirty="0" err="1">
                <a:solidFill>
                  <a:schemeClr val="bg2"/>
                </a:solidFill>
                <a:latin typeface="Arial" charset="0"/>
                <a:sym typeface="Wingdings" pitchFamily="2" charset="2"/>
              </a:rPr>
              <a:t>floz</a:t>
            </a:r>
            <a:r>
              <a:rPr lang="en-US" sz="2900" b="0" dirty="0">
                <a:solidFill>
                  <a:schemeClr val="bg2"/>
                </a:solidFill>
                <a:latin typeface="Arial" charset="0"/>
                <a:sym typeface="Wingdings" pitchFamily="2" charset="2"/>
              </a:rPr>
              <a:t> at peak adults or 2x 8.5 </a:t>
            </a:r>
            <a:r>
              <a:rPr lang="en-US" sz="2900" b="0" dirty="0" err="1">
                <a:solidFill>
                  <a:schemeClr val="bg2"/>
                </a:solidFill>
                <a:latin typeface="Arial" charset="0"/>
                <a:sym typeface="Wingdings" pitchFamily="2" charset="2"/>
              </a:rPr>
              <a:t>floz</a:t>
            </a:r>
            <a:r>
              <a:rPr lang="en-US" sz="2900" b="0" dirty="0">
                <a:solidFill>
                  <a:schemeClr val="bg2"/>
                </a:solidFill>
                <a:latin typeface="Arial" charset="0"/>
                <a:sym typeface="Wingdings" pitchFamily="2" charset="2"/>
              </a:rPr>
              <a:t> ~7 days apart around peak adults.</a:t>
            </a:r>
          </a:p>
          <a:p>
            <a:pPr marL="342900" indent="-342900" eaLnBrk="0" hangingPunct="0">
              <a:spcAft>
                <a:spcPts val="1800"/>
              </a:spcAft>
              <a:buFontTx/>
              <a:buChar char="•"/>
            </a:pPr>
            <a:r>
              <a:rPr lang="en-US" sz="2900" b="0" dirty="0">
                <a:solidFill>
                  <a:schemeClr val="bg2"/>
                </a:solidFill>
                <a:latin typeface="Arial" charset="0"/>
                <a:sym typeface="Wingdings" pitchFamily="2" charset="2"/>
              </a:rPr>
              <a:t>Not affected by resistance</a:t>
            </a:r>
          </a:p>
        </p:txBody>
      </p:sp>
      <p:pic>
        <p:nvPicPr>
          <p:cNvPr id="4" name="Picture 3" descr="photo of Civitas Turf Defense package">
            <a:extLst>
              <a:ext uri="{FF2B5EF4-FFF2-40B4-BE49-F238E27FC236}">
                <a16:creationId xmlns:a16="http://schemas.microsoft.com/office/drawing/2014/main" id="{89E933E6-6F4C-40CF-BD1F-634F6815A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838" y="98305"/>
            <a:ext cx="1528762" cy="1890836"/>
          </a:xfrm>
          <a:prstGeom prst="rect">
            <a:avLst/>
          </a:prstGeom>
        </p:spPr>
      </p:pic>
      <p:pic>
        <p:nvPicPr>
          <p:cNvPr id="6" name="Picture 5" descr="Civitas Turf Defense symbol">
            <a:extLst>
              <a:ext uri="{FF2B5EF4-FFF2-40B4-BE49-F238E27FC236}">
                <a16:creationId xmlns:a16="http://schemas.microsoft.com/office/drawing/2014/main" id="{B32F3E16-45C4-404D-94A2-D78C4CAFB3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2400" y="66675"/>
            <a:ext cx="1447800" cy="1762125"/>
          </a:xfrm>
          <a:prstGeom prst="rect">
            <a:avLst/>
          </a:prstGeom>
        </p:spPr>
      </p:pic>
    </p:spTree>
    <p:extLst>
      <p:ext uri="{BB962C8B-B14F-4D97-AF65-F5344CB8AC3E}">
        <p14:creationId xmlns:p14="http://schemas.microsoft.com/office/powerpoint/2010/main" val="15541037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530225" y="914400"/>
            <a:ext cx="8307388" cy="1733550"/>
          </a:xfrm>
          <a:prstGeom prst="rect">
            <a:avLst/>
          </a:prstGeom>
          <a:noFill/>
          <a:ln w="9525">
            <a:noFill/>
            <a:miter lim="800000"/>
            <a:headEnd/>
            <a:tailEnd/>
          </a:ln>
        </p:spPr>
        <p:txBody>
          <a:bodyPr lIns="90488" tIns="44450" rIns="90488" bIns="44450">
            <a:spAutoFit/>
          </a:bodyPr>
          <a:lstStyle/>
          <a:p>
            <a:pPr eaLnBrk="0" hangingPunct="0">
              <a:spcBef>
                <a:spcPct val="30000"/>
              </a:spcBef>
              <a:buFontTx/>
              <a:buChar char="•"/>
            </a:pPr>
            <a:r>
              <a:rPr lang="en-US" sz="3000" b="0">
                <a:solidFill>
                  <a:schemeClr val="bg2"/>
                </a:solidFill>
                <a:latin typeface="Arial" charset="0"/>
              </a:rPr>
              <a:t> </a:t>
            </a:r>
            <a:r>
              <a:rPr lang="en-US" sz="2900" b="0">
                <a:solidFill>
                  <a:schemeClr val="bg2"/>
                </a:solidFill>
                <a:latin typeface="Arial" charset="0"/>
              </a:rPr>
              <a:t>facultative lethal parasites of insects</a:t>
            </a:r>
          </a:p>
          <a:p>
            <a:pPr eaLnBrk="0" hangingPunct="0">
              <a:spcBef>
                <a:spcPct val="30000"/>
              </a:spcBef>
              <a:buFontTx/>
              <a:buChar char="•"/>
            </a:pPr>
            <a:r>
              <a:rPr lang="en-US" sz="2900" b="0">
                <a:solidFill>
                  <a:schemeClr val="bg2"/>
                </a:solidFill>
                <a:latin typeface="Arial" charset="0"/>
              </a:rPr>
              <a:t> </a:t>
            </a:r>
            <a:r>
              <a:rPr lang="en-US" sz="2900" b="0" i="1">
                <a:solidFill>
                  <a:schemeClr val="bg2"/>
                </a:solidFill>
                <a:latin typeface="Arial" charset="0"/>
              </a:rPr>
              <a:t>Beauveria</a:t>
            </a:r>
            <a:r>
              <a:rPr lang="en-US" sz="2900" b="0">
                <a:solidFill>
                  <a:schemeClr val="bg2"/>
                </a:solidFill>
                <a:latin typeface="Arial" charset="0"/>
              </a:rPr>
              <a:t> &amp; </a:t>
            </a:r>
            <a:r>
              <a:rPr lang="en-US" sz="2900" b="0" i="1">
                <a:solidFill>
                  <a:schemeClr val="bg2"/>
                </a:solidFill>
                <a:latin typeface="Arial" charset="0"/>
              </a:rPr>
              <a:t>Metarhizium </a:t>
            </a:r>
            <a:r>
              <a:rPr lang="en-US" sz="2900" b="0">
                <a:solidFill>
                  <a:schemeClr val="bg2"/>
                </a:solidFill>
                <a:latin typeface="Arial" charset="0"/>
              </a:rPr>
              <a:t>species</a:t>
            </a:r>
          </a:p>
          <a:p>
            <a:pPr eaLnBrk="0" hangingPunct="0">
              <a:spcBef>
                <a:spcPct val="30000"/>
              </a:spcBef>
              <a:buFontTx/>
              <a:buChar char="•"/>
            </a:pPr>
            <a:r>
              <a:rPr lang="en-US" sz="2900" b="0">
                <a:solidFill>
                  <a:schemeClr val="bg2"/>
                </a:solidFill>
                <a:latin typeface="Arial" charset="0"/>
              </a:rPr>
              <a:t> host range +/- broad; many different </a:t>
            </a:r>
            <a:r>
              <a:rPr lang="en-US" sz="3000" b="0">
                <a:solidFill>
                  <a:schemeClr val="bg2"/>
                </a:solidFill>
                <a:latin typeface="Arial" charset="0"/>
              </a:rPr>
              <a:t>strains</a:t>
            </a:r>
          </a:p>
        </p:txBody>
      </p:sp>
      <p:sp>
        <p:nvSpPr>
          <p:cNvPr id="283651" name="Rectangle 3"/>
          <p:cNvSpPr>
            <a:spLocks noChangeArrowheads="1"/>
          </p:cNvSpPr>
          <p:nvPr/>
        </p:nvSpPr>
        <p:spPr bwMode="auto">
          <a:xfrm>
            <a:off x="685800" y="6248400"/>
            <a:ext cx="1905000" cy="457200"/>
          </a:xfrm>
          <a:prstGeom prst="rect">
            <a:avLst/>
          </a:prstGeom>
          <a:noFill/>
          <a:ln w="9525">
            <a:noFill/>
            <a:miter lim="800000"/>
            <a:headEnd/>
            <a:tailEnd/>
          </a:ln>
        </p:spPr>
        <p:txBody>
          <a:bodyPr lIns="90488" tIns="44450" rIns="90488" bIns="44450"/>
          <a:lstStyle/>
          <a:p>
            <a:pPr eaLnBrk="0" hangingPunct="0"/>
            <a:endParaRPr lang="en-US" b="0"/>
          </a:p>
        </p:txBody>
      </p:sp>
      <p:pic>
        <p:nvPicPr>
          <p:cNvPr id="283652" name="Picture 4" descr="white grub infected with Metarhizium fungus - early st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813" y="2819400"/>
            <a:ext cx="2557462" cy="3048000"/>
          </a:xfrm>
          <a:prstGeom prst="rect">
            <a:avLst/>
          </a:prstGeom>
          <a:noFill/>
          <a:ln w="9525">
            <a:noFill/>
            <a:miter lim="800000"/>
            <a:headEnd/>
            <a:tailEnd/>
          </a:ln>
        </p:spPr>
      </p:pic>
      <p:pic>
        <p:nvPicPr>
          <p:cNvPr id="283653" name="Picture 5" descr="white grub infected with Metarhizium fungus - late st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1200" y="2819400"/>
            <a:ext cx="2235200" cy="3048000"/>
          </a:xfrm>
          <a:prstGeom prst="rect">
            <a:avLst/>
          </a:prstGeom>
          <a:noFill/>
          <a:ln w="9525">
            <a:noFill/>
            <a:miter lim="800000"/>
            <a:headEnd/>
            <a:tailEnd/>
          </a:ln>
        </p:spPr>
      </p:pic>
      <p:pic>
        <p:nvPicPr>
          <p:cNvPr id="283654" name="Picture 6" descr="chinch bug infected with Beauveria fungus - late s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6550" y="2819400"/>
            <a:ext cx="1814513" cy="3048000"/>
          </a:xfrm>
          <a:prstGeom prst="rect">
            <a:avLst/>
          </a:prstGeom>
          <a:noFill/>
          <a:ln w="9525">
            <a:noFill/>
            <a:miter lim="800000"/>
            <a:headEnd/>
            <a:tailEnd/>
          </a:ln>
        </p:spPr>
      </p:pic>
      <p:sp>
        <p:nvSpPr>
          <p:cNvPr id="283655" name="Text Box 7"/>
          <p:cNvSpPr txBox="1">
            <a:spLocks noChangeArrowheads="1"/>
          </p:cNvSpPr>
          <p:nvPr/>
        </p:nvSpPr>
        <p:spPr bwMode="auto">
          <a:xfrm>
            <a:off x="2057400" y="152400"/>
            <a:ext cx="5695950" cy="665163"/>
          </a:xfrm>
          <a:prstGeom prst="rect">
            <a:avLst/>
          </a:prstGeom>
          <a:noFill/>
          <a:ln w="9525">
            <a:noFill/>
            <a:miter lim="800000"/>
            <a:headEnd/>
            <a:tailEnd/>
          </a:ln>
        </p:spPr>
        <p:txBody>
          <a:bodyPr>
            <a:spAutoFit/>
          </a:bodyPr>
          <a:lstStyle/>
          <a:p>
            <a:pPr eaLnBrk="0" hangingPunct="0">
              <a:lnSpc>
                <a:spcPct val="125000"/>
              </a:lnSpc>
            </a:pPr>
            <a:r>
              <a:rPr lang="en-US" sz="3300">
                <a:solidFill>
                  <a:srgbClr val="C00000"/>
                </a:solidFill>
                <a:latin typeface="Arial" charset="0"/>
              </a:rPr>
              <a:t>Entomopathogenic Fungi</a:t>
            </a:r>
          </a:p>
        </p:txBody>
      </p:sp>
      <p:sp>
        <p:nvSpPr>
          <p:cNvPr id="283656" name="Text Box 8"/>
          <p:cNvSpPr txBox="1">
            <a:spLocks noChangeArrowheads="1"/>
          </p:cNvSpPr>
          <p:nvPr/>
        </p:nvSpPr>
        <p:spPr bwMode="auto">
          <a:xfrm>
            <a:off x="346075" y="5838825"/>
            <a:ext cx="4997450" cy="769938"/>
          </a:xfrm>
          <a:prstGeom prst="rect">
            <a:avLst/>
          </a:prstGeom>
          <a:noFill/>
          <a:ln w="9525">
            <a:noFill/>
            <a:miter lim="800000"/>
            <a:headEnd/>
            <a:tailEnd/>
          </a:ln>
        </p:spPr>
        <p:txBody>
          <a:bodyPr wrap="none">
            <a:spAutoFit/>
          </a:bodyPr>
          <a:lstStyle/>
          <a:p>
            <a:r>
              <a:rPr lang="en-US" sz="2000">
                <a:solidFill>
                  <a:schemeClr val="bg2"/>
                </a:solidFill>
              </a:rPr>
              <a:t>     </a:t>
            </a:r>
            <a:r>
              <a:rPr lang="en-US" sz="2000">
                <a:solidFill>
                  <a:schemeClr val="bg2"/>
                </a:solidFill>
                <a:latin typeface="Arial" charset="0"/>
              </a:rPr>
              <a:t>before      spore germination       after</a:t>
            </a:r>
          </a:p>
          <a:p>
            <a:r>
              <a:rPr lang="en-US" i="1">
                <a:solidFill>
                  <a:schemeClr val="bg2"/>
                </a:solidFill>
                <a:latin typeface="Arial" charset="0"/>
              </a:rPr>
              <a:t> Metarhizium </a:t>
            </a:r>
            <a:r>
              <a:rPr lang="en-US">
                <a:solidFill>
                  <a:schemeClr val="bg2"/>
                </a:solidFill>
                <a:latin typeface="Arial" charset="0"/>
              </a:rPr>
              <a:t>sp. (white grub)</a:t>
            </a:r>
          </a:p>
        </p:txBody>
      </p:sp>
      <p:sp>
        <p:nvSpPr>
          <p:cNvPr id="283657" name="Text Box 9"/>
          <p:cNvSpPr txBox="1">
            <a:spLocks noChangeArrowheads="1"/>
          </p:cNvSpPr>
          <p:nvPr/>
        </p:nvSpPr>
        <p:spPr bwMode="auto">
          <a:xfrm>
            <a:off x="6442075" y="5789613"/>
            <a:ext cx="2187575" cy="830262"/>
          </a:xfrm>
          <a:prstGeom prst="rect">
            <a:avLst/>
          </a:prstGeom>
          <a:noFill/>
          <a:ln w="9525">
            <a:noFill/>
            <a:miter lim="800000"/>
            <a:headEnd/>
            <a:tailEnd/>
          </a:ln>
        </p:spPr>
        <p:txBody>
          <a:bodyPr wrap="none">
            <a:spAutoFit/>
          </a:bodyPr>
          <a:lstStyle/>
          <a:p>
            <a:pPr algn="ctr"/>
            <a:r>
              <a:rPr lang="en-US" i="1">
                <a:solidFill>
                  <a:schemeClr val="bg2"/>
                </a:solidFill>
                <a:latin typeface="Arial" charset="0"/>
              </a:rPr>
              <a:t>Beauveria </a:t>
            </a:r>
            <a:r>
              <a:rPr lang="en-US">
                <a:solidFill>
                  <a:schemeClr val="bg2"/>
                </a:solidFill>
                <a:latin typeface="Arial" charset="0"/>
              </a:rPr>
              <a:t>sp.</a:t>
            </a:r>
          </a:p>
          <a:p>
            <a:pPr algn="ctr"/>
            <a:r>
              <a:rPr lang="en-US">
                <a:solidFill>
                  <a:schemeClr val="bg2"/>
                </a:solidFill>
                <a:latin typeface="Arial" charset="0"/>
              </a:rPr>
              <a:t>(chinch bug)</a:t>
            </a:r>
          </a:p>
        </p:txBody>
      </p:sp>
    </p:spTree>
    <p:extLst>
      <p:ext uri="{BB962C8B-B14F-4D97-AF65-F5344CB8AC3E}">
        <p14:creationId xmlns:p14="http://schemas.microsoft.com/office/powerpoint/2010/main" val="80142012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228600" y="304800"/>
            <a:ext cx="5638800" cy="1066800"/>
          </a:xfrm>
          <a:prstGeom prst="rect">
            <a:avLst/>
          </a:prstGeom>
          <a:noFill/>
          <a:ln w="9525">
            <a:noFill/>
            <a:miter lim="800000"/>
            <a:headEnd/>
            <a:tailEnd/>
          </a:ln>
        </p:spPr>
        <p:txBody>
          <a:bodyPr anchor="ctr"/>
          <a:lstStyle/>
          <a:p>
            <a:pPr algn="ctr">
              <a:spcBef>
                <a:spcPts val="0"/>
              </a:spcBef>
              <a:spcAft>
                <a:spcPts val="600"/>
              </a:spcAft>
            </a:pPr>
            <a:r>
              <a:rPr lang="en-US" altLang="en-US" sz="3200" dirty="0">
                <a:solidFill>
                  <a:srgbClr val="C00000"/>
                </a:solidFill>
                <a:latin typeface="Arial" panose="020B0604020202020204" pitchFamily="34" charset="0"/>
              </a:rPr>
              <a:t>F52 conidia-based</a:t>
            </a:r>
          </a:p>
          <a:p>
            <a:pPr algn="ctr">
              <a:spcBef>
                <a:spcPts val="0"/>
              </a:spcBef>
              <a:spcAft>
                <a:spcPts val="600"/>
              </a:spcAft>
            </a:pPr>
            <a:r>
              <a:rPr lang="en-US" altLang="en-US" sz="3200" dirty="0">
                <a:solidFill>
                  <a:srgbClr val="C00000"/>
                </a:solidFill>
                <a:latin typeface="Arial" panose="020B0604020202020204" pitchFamily="34" charset="0"/>
              </a:rPr>
              <a:t>liquid formulation</a:t>
            </a:r>
          </a:p>
        </p:txBody>
      </p:sp>
      <p:sp>
        <p:nvSpPr>
          <p:cNvPr id="5" name="Rectangle 3">
            <a:extLst>
              <a:ext uri="{FF2B5EF4-FFF2-40B4-BE49-F238E27FC236}">
                <a16:creationId xmlns:a16="http://schemas.microsoft.com/office/drawing/2014/main" id="{680A7A7F-3942-4783-9770-C9D73A397201}"/>
              </a:ext>
            </a:extLst>
          </p:cNvPr>
          <p:cNvSpPr>
            <a:spLocks noChangeArrowheads="1"/>
          </p:cNvSpPr>
          <p:nvPr/>
        </p:nvSpPr>
        <p:spPr bwMode="auto">
          <a:xfrm>
            <a:off x="381000" y="1752600"/>
            <a:ext cx="6629400" cy="4343400"/>
          </a:xfrm>
          <a:prstGeom prst="rect">
            <a:avLst/>
          </a:prstGeom>
          <a:noFill/>
          <a:ln w="9525">
            <a:noFill/>
            <a:miter lim="800000"/>
            <a:headEnd/>
            <a:tailEnd/>
          </a:ln>
          <a:effectLst/>
        </p:spPr>
        <p:txBody>
          <a:bodyPr/>
          <a:lstStyle/>
          <a:p>
            <a:pPr marL="365760" indent="-365760">
              <a:spcAft>
                <a:spcPts val="1800"/>
              </a:spcAft>
              <a:buClr>
                <a:srgbClr val="C00000"/>
              </a:buClr>
              <a:buFont typeface="Wingdings" pitchFamily="2" charset="2"/>
              <a:buChar char="§"/>
              <a:defRPr/>
            </a:pPr>
            <a:r>
              <a:rPr lang="en-US" altLang="en-US" sz="2800" b="0" dirty="0">
                <a:solidFill>
                  <a:schemeClr val="bg2"/>
                </a:solidFill>
                <a:latin typeface="Arial" panose="020B0604020202020204" pitchFamily="34" charset="0"/>
              </a:rPr>
              <a:t>Met 52 EC</a:t>
            </a:r>
          </a:p>
          <a:p>
            <a:pPr marL="365760" indent="-365760">
              <a:spcAft>
                <a:spcPts val="1800"/>
              </a:spcAft>
              <a:buClr>
                <a:srgbClr val="C00000"/>
              </a:buClr>
              <a:buFont typeface="Wingdings" pitchFamily="2" charset="2"/>
              <a:buChar char="§"/>
              <a:defRPr/>
            </a:pPr>
            <a:r>
              <a:rPr lang="en-US" altLang="en-US" sz="2800" b="0" dirty="0">
                <a:solidFill>
                  <a:schemeClr val="bg2"/>
                </a:solidFill>
                <a:latin typeface="Arial" panose="020B0604020202020204" pitchFamily="34" charset="0"/>
              </a:rPr>
              <a:t>11% </a:t>
            </a:r>
            <a:r>
              <a:rPr lang="en-US" altLang="en-US" sz="2800" b="0" dirty="0" err="1">
                <a:solidFill>
                  <a:schemeClr val="bg2"/>
                </a:solidFill>
                <a:latin typeface="Arial" panose="020B0604020202020204" pitchFamily="34" charset="0"/>
              </a:rPr>
              <a:t>a.i</a:t>
            </a:r>
            <a:r>
              <a:rPr lang="en-US" altLang="en-US" sz="2800" b="0" dirty="0">
                <a:solidFill>
                  <a:schemeClr val="bg2"/>
                </a:solidFill>
                <a:latin typeface="Arial" panose="020B0604020202020204" pitchFamily="34" charset="0"/>
              </a:rPr>
              <a:t>, 89% petroleum distillates</a:t>
            </a:r>
          </a:p>
          <a:p>
            <a:pPr marL="365760" indent="-365760">
              <a:spcAft>
                <a:spcPts val="1800"/>
              </a:spcAft>
              <a:buClr>
                <a:srgbClr val="C00000"/>
              </a:buClr>
              <a:buFont typeface="Wingdings" pitchFamily="2" charset="2"/>
              <a:buChar char="§"/>
              <a:defRPr/>
            </a:pPr>
            <a:r>
              <a:rPr lang="en-US" altLang="en-US" sz="2800" b="0" dirty="0">
                <a:solidFill>
                  <a:schemeClr val="bg2"/>
                </a:solidFill>
                <a:latin typeface="Arial" panose="020B0604020202020204" pitchFamily="34" charset="0"/>
              </a:rPr>
              <a:t>~5.5</a:t>
            </a:r>
            <a:r>
              <a:rPr lang="en-US" sz="2800" b="0" dirty="0">
                <a:solidFill>
                  <a:schemeClr val="bg2"/>
                </a:solidFill>
                <a:latin typeface="Arial" panose="020B0604020202020204" pitchFamily="34" charset="0"/>
              </a:rPr>
              <a:t>×10</a:t>
            </a:r>
            <a:r>
              <a:rPr lang="en-US" sz="2800" b="0" baseline="30000" dirty="0">
                <a:solidFill>
                  <a:schemeClr val="bg2"/>
                </a:solidFill>
                <a:latin typeface="Arial" panose="020B0604020202020204" pitchFamily="34" charset="0"/>
              </a:rPr>
              <a:t>9</a:t>
            </a:r>
            <a:r>
              <a:rPr lang="en-US" sz="2800" b="0" dirty="0">
                <a:solidFill>
                  <a:schemeClr val="bg2"/>
                </a:solidFill>
                <a:latin typeface="Arial" panose="020B0604020202020204" pitchFamily="34" charset="0"/>
              </a:rPr>
              <a:t> CFU g</a:t>
            </a:r>
            <a:r>
              <a:rPr lang="en-US" sz="2800" b="0" baseline="30000" dirty="0">
                <a:solidFill>
                  <a:schemeClr val="bg2"/>
                </a:solidFill>
                <a:latin typeface="Arial" pitchFamily="34" charset="0"/>
              </a:rPr>
              <a:t>-1</a:t>
            </a:r>
            <a:r>
              <a:rPr lang="en-US" sz="2800" b="0" dirty="0">
                <a:solidFill>
                  <a:schemeClr val="bg2"/>
                </a:solidFill>
                <a:latin typeface="Arial" pitchFamily="34" charset="0"/>
              </a:rPr>
              <a:t> </a:t>
            </a:r>
          </a:p>
          <a:p>
            <a:pPr marL="365760" indent="-365760">
              <a:spcAft>
                <a:spcPts val="1800"/>
              </a:spcAft>
              <a:buClr>
                <a:srgbClr val="C00000"/>
              </a:buClr>
              <a:buFont typeface="Wingdings" pitchFamily="2" charset="2"/>
              <a:buChar char="§"/>
              <a:defRPr/>
            </a:pPr>
            <a:r>
              <a:rPr lang="en-US" sz="2800" b="0" dirty="0">
                <a:solidFill>
                  <a:schemeClr val="bg2"/>
                </a:solidFill>
                <a:latin typeface="Arial" pitchFamily="34" charset="0"/>
              </a:rPr>
              <a:t>Rec. field rates: 6.4-9.6 kg ha</a:t>
            </a:r>
            <a:r>
              <a:rPr lang="en-US" sz="2800" b="0" baseline="30000" dirty="0">
                <a:solidFill>
                  <a:schemeClr val="bg2"/>
                </a:solidFill>
                <a:latin typeface="Arial" pitchFamily="34" charset="0"/>
              </a:rPr>
              <a:t>-1</a:t>
            </a:r>
            <a:r>
              <a:rPr lang="en-US" sz="2800" b="0" dirty="0">
                <a:solidFill>
                  <a:schemeClr val="bg2"/>
                </a:solidFill>
                <a:latin typeface="Arial" pitchFamily="34" charset="0"/>
              </a:rPr>
              <a:t> </a:t>
            </a:r>
          </a:p>
          <a:p>
            <a:pPr marL="365760" indent="-365760">
              <a:spcAft>
                <a:spcPts val="600"/>
              </a:spcAft>
              <a:buClr>
                <a:srgbClr val="C00000"/>
              </a:buClr>
              <a:buFont typeface="Wingdings" pitchFamily="2" charset="2"/>
              <a:buChar char="§"/>
              <a:defRPr/>
            </a:pPr>
            <a:r>
              <a:rPr lang="en-US" sz="2800" b="0" dirty="0">
                <a:solidFill>
                  <a:schemeClr val="bg2"/>
                </a:solidFill>
                <a:latin typeface="Arial" pitchFamily="34" charset="0"/>
              </a:rPr>
              <a:t>Field rates: 9.6-19.2 kg ha</a:t>
            </a:r>
            <a:r>
              <a:rPr lang="en-US" sz="2800" b="0" baseline="30000" dirty="0">
                <a:solidFill>
                  <a:schemeClr val="bg2"/>
                </a:solidFill>
                <a:latin typeface="Arial" pitchFamily="34" charset="0"/>
              </a:rPr>
              <a:t>-1</a:t>
            </a:r>
            <a:r>
              <a:rPr lang="en-US" sz="2800" b="0" dirty="0">
                <a:solidFill>
                  <a:schemeClr val="bg2"/>
                </a:solidFill>
                <a:latin typeface="Arial" pitchFamily="34" charset="0"/>
              </a:rPr>
              <a:t> </a:t>
            </a:r>
          </a:p>
          <a:p>
            <a:pPr>
              <a:spcAft>
                <a:spcPts val="600"/>
              </a:spcAft>
              <a:buClr>
                <a:srgbClr val="C00000"/>
              </a:buClr>
              <a:defRPr/>
            </a:pPr>
            <a:r>
              <a:rPr lang="en-US" sz="2800" b="0" dirty="0">
                <a:solidFill>
                  <a:schemeClr val="bg2"/>
                </a:solidFill>
                <a:latin typeface="Arial" pitchFamily="34" charset="0"/>
                <a:sym typeface="Wingdings" panose="05000000000000000000" pitchFamily="2" charset="2"/>
              </a:rPr>
              <a:t>     ~5-10</a:t>
            </a:r>
            <a:r>
              <a:rPr lang="en-US" sz="2800" b="0" dirty="0">
                <a:solidFill>
                  <a:schemeClr val="bg2"/>
                </a:solidFill>
                <a:latin typeface="Arial" panose="020B0604020202020204" pitchFamily="34" charset="0"/>
              </a:rPr>
              <a:t>×10</a:t>
            </a:r>
            <a:r>
              <a:rPr lang="en-US" sz="2800" b="0" baseline="30000" dirty="0">
                <a:solidFill>
                  <a:schemeClr val="bg2"/>
                </a:solidFill>
                <a:latin typeface="Arial" panose="020B0604020202020204" pitchFamily="34" charset="0"/>
              </a:rPr>
              <a:t>13</a:t>
            </a:r>
            <a:r>
              <a:rPr lang="en-US" sz="2800" b="0" dirty="0">
                <a:solidFill>
                  <a:schemeClr val="bg2"/>
                </a:solidFill>
                <a:latin typeface="Arial" panose="020B0604020202020204" pitchFamily="34" charset="0"/>
              </a:rPr>
              <a:t> CFU ha</a:t>
            </a:r>
            <a:r>
              <a:rPr lang="en-US" sz="2800" b="0" baseline="30000" dirty="0">
                <a:solidFill>
                  <a:schemeClr val="bg2"/>
                </a:solidFill>
                <a:latin typeface="Arial" panose="020B0604020202020204" pitchFamily="34" charset="0"/>
              </a:rPr>
              <a:t>-1</a:t>
            </a:r>
            <a:endParaRPr lang="en-US" sz="2800" b="0" dirty="0">
              <a:solidFill>
                <a:schemeClr val="bg2"/>
              </a:solidFill>
              <a:latin typeface="Arial" pitchFamily="34" charset="0"/>
            </a:endParaRPr>
          </a:p>
        </p:txBody>
      </p:sp>
      <p:pic>
        <p:nvPicPr>
          <p:cNvPr id="4" name="Picture 3" descr="Met 52 EC fungal insecticides bottle">
            <a:extLst>
              <a:ext uri="{FF2B5EF4-FFF2-40B4-BE49-F238E27FC236}">
                <a16:creationId xmlns:a16="http://schemas.microsoft.com/office/drawing/2014/main" id="{696FA371-64DB-4CFA-B8F5-9E27356F3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1308" y="0"/>
            <a:ext cx="1932692" cy="4267200"/>
          </a:xfrm>
          <a:prstGeom prst="rect">
            <a:avLst/>
          </a:prstGeom>
        </p:spPr>
      </p:pic>
      <p:pic>
        <p:nvPicPr>
          <p:cNvPr id="6" name="Picture 5" descr="microscope counting chamber with fungal spores">
            <a:extLst>
              <a:ext uri="{FF2B5EF4-FFF2-40B4-BE49-F238E27FC236}">
                <a16:creationId xmlns:a16="http://schemas.microsoft.com/office/drawing/2014/main" id="{8974252F-9DC5-4D97-ADF1-309078F8C8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69484" y="4232246"/>
            <a:ext cx="2274516" cy="2625754"/>
          </a:xfrm>
          <a:prstGeom prst="rect">
            <a:avLst/>
          </a:prstGeom>
        </p:spPr>
      </p:pic>
    </p:spTree>
    <p:extLst>
      <p:ext uri="{BB962C8B-B14F-4D97-AF65-F5344CB8AC3E}">
        <p14:creationId xmlns:p14="http://schemas.microsoft.com/office/powerpoint/2010/main" val="10091106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81000" y="76200"/>
            <a:ext cx="7772400"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Spring 2019 - field test</a:t>
            </a:r>
            <a:endParaRPr lang="en-US" altLang="en-US" dirty="0">
              <a:solidFill>
                <a:srgbClr val="C00000"/>
              </a:solidFill>
              <a:latin typeface="Arial" panose="020B0604020202020204" pitchFamily="34" charset="0"/>
            </a:endParaRPr>
          </a:p>
          <a:p>
            <a:pPr algn="ctr" eaLnBrk="1" hangingPunct="1"/>
            <a:r>
              <a:rPr lang="en-US" altLang="en-US" sz="2800" baseline="-25000" dirty="0" err="1">
                <a:solidFill>
                  <a:schemeClr val="bg2"/>
                </a:solidFill>
                <a:latin typeface="Arial" panose="020B0604020202020204" pitchFamily="34" charset="0"/>
              </a:rPr>
              <a:t>Mscl</a:t>
            </a:r>
            <a:r>
              <a:rPr lang="en-US" altLang="en-US" sz="2800" baseline="-25000" dirty="0">
                <a:solidFill>
                  <a:schemeClr val="bg2"/>
                </a:solidFill>
                <a:latin typeface="Arial" panose="020B0604020202020204" pitchFamily="34" charset="0"/>
              </a:rPr>
              <a:t> (50 kg/ha), </a:t>
            </a:r>
            <a:r>
              <a:rPr lang="en-US" altLang="en-US" sz="2800" baseline="-25000" dirty="0" err="1">
                <a:solidFill>
                  <a:schemeClr val="bg2"/>
                </a:solidFill>
                <a:latin typeface="Arial" panose="020B0604020202020204" pitchFamily="34" charset="0"/>
              </a:rPr>
              <a:t>imi</a:t>
            </a:r>
            <a:r>
              <a:rPr lang="en-US" altLang="en-US" sz="2800" baseline="-25000" dirty="0">
                <a:solidFill>
                  <a:schemeClr val="bg2"/>
                </a:solidFill>
                <a:latin typeface="Arial" panose="020B0604020202020204" pitchFamily="34" charset="0"/>
              </a:rPr>
              <a:t> (336 g ai/ha), Con-l / Con-h (9.6 / 19.2 kg/ha) </a:t>
            </a:r>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 Box 3">
            <a:extLst>
              <a:ext uri="{FF2B5EF4-FFF2-40B4-BE49-F238E27FC236}">
                <a16:creationId xmlns:a16="http://schemas.microsoft.com/office/drawing/2014/main" id="{F8129311-830A-4787-A6B5-BF80CD191790}"/>
              </a:ext>
            </a:extLst>
          </p:cNvPr>
          <p:cNvSpPr txBox="1">
            <a:spLocks noChangeArrowheads="1"/>
          </p:cNvSpPr>
          <p:nvPr/>
        </p:nvSpPr>
        <p:spPr bwMode="auto">
          <a:xfrm>
            <a:off x="914400" y="4752707"/>
            <a:ext cx="75438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182563" indent="-182563"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Aft>
                <a:spcPts val="600"/>
              </a:spcAft>
              <a:buClr>
                <a:srgbClr val="C00000"/>
              </a:buClr>
              <a:buFont typeface="Wingdings" panose="05000000000000000000" pitchFamily="2" charset="2"/>
              <a:buChar char="§"/>
            </a:pPr>
            <a:r>
              <a:rPr lang="en-US" altLang="en-US" b="1" dirty="0">
                <a:solidFill>
                  <a:srgbClr val="000000"/>
                </a:solidFill>
                <a:latin typeface="Arial" panose="020B0604020202020204" pitchFamily="34" charset="0"/>
              </a:rPr>
              <a:t> Microsclerotia (</a:t>
            </a:r>
            <a:r>
              <a:rPr lang="en-US" altLang="en-US" b="1" dirty="0" err="1">
                <a:solidFill>
                  <a:srgbClr val="000000"/>
                </a:solidFill>
                <a:latin typeface="Arial" panose="020B0604020202020204" pitchFamily="34" charset="0"/>
              </a:rPr>
              <a:t>Mscl</a:t>
            </a:r>
            <a:r>
              <a:rPr lang="en-US" altLang="en-US" b="1" dirty="0">
                <a:solidFill>
                  <a:srgbClr val="000000"/>
                </a:solidFill>
                <a:latin typeface="Arial" panose="020B0604020202020204" pitchFamily="34" charset="0"/>
              </a:rPr>
              <a:t>): ineffective</a:t>
            </a:r>
            <a:endParaRPr lang="en-US" altLang="en-US" b="1" i="1" dirty="0">
              <a:solidFill>
                <a:srgbClr val="000000"/>
              </a:solidFill>
              <a:latin typeface="Arial" panose="020B0604020202020204" pitchFamily="34" charset="0"/>
            </a:endParaRPr>
          </a:p>
          <a:p>
            <a:pPr eaLnBrk="1" hangingPunct="1">
              <a:spcAft>
                <a:spcPts val="600"/>
              </a:spcAft>
              <a:buClr>
                <a:srgbClr val="C00000"/>
              </a:buClr>
              <a:buFont typeface="Wingdings" panose="05000000000000000000" pitchFamily="2" charset="2"/>
              <a:buChar char="§"/>
            </a:pPr>
            <a:r>
              <a:rPr lang="en-US" altLang="en-US" dirty="0">
                <a:solidFill>
                  <a:srgbClr val="000000"/>
                </a:solidFill>
                <a:latin typeface="Arial" panose="020B0604020202020204" pitchFamily="34" charset="0"/>
              </a:rPr>
              <a:t> Imidacloprid (</a:t>
            </a:r>
            <a:r>
              <a:rPr lang="en-US" altLang="en-US" dirty="0" err="1">
                <a:solidFill>
                  <a:srgbClr val="000000"/>
                </a:solidFill>
                <a:latin typeface="Arial" panose="020B0604020202020204" pitchFamily="34" charset="0"/>
              </a:rPr>
              <a:t>imi</a:t>
            </a:r>
            <a:r>
              <a:rPr lang="en-US" altLang="en-US" dirty="0">
                <a:solidFill>
                  <a:srgbClr val="000000"/>
                </a:solidFill>
                <a:latin typeface="Arial" panose="020B0604020202020204" pitchFamily="34" charset="0"/>
              </a:rPr>
              <a:t>): low efficacy</a:t>
            </a:r>
            <a:endParaRPr lang="en-US" altLang="en-US" b="1" dirty="0">
              <a:solidFill>
                <a:srgbClr val="000000"/>
              </a:solidFill>
              <a:latin typeface="Arial" panose="020B0604020202020204" pitchFamily="34" charset="0"/>
            </a:endParaRPr>
          </a:p>
          <a:p>
            <a:pPr eaLnBrk="1" hangingPunct="1">
              <a:spcAft>
                <a:spcPts val="600"/>
              </a:spcAft>
              <a:buClr>
                <a:srgbClr val="C00000"/>
              </a:buClr>
              <a:buFont typeface="Wingdings" panose="05000000000000000000" pitchFamily="2" charset="2"/>
              <a:buChar char="§"/>
            </a:pPr>
            <a:r>
              <a:rPr lang="en-US" altLang="en-US" dirty="0">
                <a:solidFill>
                  <a:srgbClr val="000000"/>
                </a:solidFill>
                <a:latin typeface="Arial" panose="020B0604020202020204" pitchFamily="34" charset="0"/>
              </a:rPr>
              <a:t> Conidia (Con): low efficacy</a:t>
            </a:r>
          </a:p>
          <a:p>
            <a:pPr eaLnBrk="1" hangingPunct="1">
              <a:spcAft>
                <a:spcPts val="600"/>
              </a:spcAft>
              <a:buClr>
                <a:srgbClr val="C00000"/>
              </a:buClr>
              <a:buFont typeface="Wingdings" panose="05000000000000000000" pitchFamily="2" charset="2"/>
              <a:buChar char="§"/>
            </a:pPr>
            <a:r>
              <a:rPr lang="en-US" altLang="en-US" dirty="0">
                <a:solidFill>
                  <a:srgbClr val="000000"/>
                </a:solidFill>
                <a:latin typeface="Arial" panose="020B0604020202020204" pitchFamily="34" charset="0"/>
              </a:rPr>
              <a:t> Microsclerotia &amp; </a:t>
            </a:r>
            <a:r>
              <a:rPr lang="en-US" altLang="en-US" b="1" dirty="0">
                <a:solidFill>
                  <a:srgbClr val="000000"/>
                </a:solidFill>
                <a:latin typeface="Arial" panose="020B0604020202020204" pitchFamily="34" charset="0"/>
              </a:rPr>
              <a:t>Conidia + </a:t>
            </a:r>
            <a:r>
              <a:rPr lang="en-US" altLang="en-US" b="1" dirty="0" err="1">
                <a:solidFill>
                  <a:srgbClr val="000000"/>
                </a:solidFill>
                <a:latin typeface="Arial" panose="020B0604020202020204" pitchFamily="34" charset="0"/>
              </a:rPr>
              <a:t>imi</a:t>
            </a:r>
            <a:r>
              <a:rPr lang="en-US" altLang="en-US" b="1" dirty="0">
                <a:solidFill>
                  <a:srgbClr val="000000"/>
                </a:solidFill>
                <a:latin typeface="Arial" panose="020B0604020202020204" pitchFamily="34" charset="0"/>
              </a:rPr>
              <a:t>: additive mortality</a:t>
            </a:r>
          </a:p>
        </p:txBody>
      </p:sp>
      <p:pic>
        <p:nvPicPr>
          <p:cNvPr id="9" name="Picture 8" descr="Metarhizium infected ABW adult">
            <a:extLst>
              <a:ext uri="{FF2B5EF4-FFF2-40B4-BE49-F238E27FC236}">
                <a16:creationId xmlns:a16="http://schemas.microsoft.com/office/drawing/2014/main" id="{953284AD-B6F7-465D-9F40-7742D4A16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9987" y="111034"/>
            <a:ext cx="906410" cy="1412964"/>
          </a:xfrm>
          <a:prstGeom prst="rect">
            <a:avLst/>
          </a:prstGeom>
        </p:spPr>
      </p:pic>
      <p:graphicFrame>
        <p:nvGraphicFramePr>
          <p:cNvPr id="3" name="Object 2" descr="graph showing field efficacy of Metarhizium treatments, imidacloprid, and combinations of both">
            <a:extLst>
              <a:ext uri="{FF2B5EF4-FFF2-40B4-BE49-F238E27FC236}">
                <a16:creationId xmlns:a16="http://schemas.microsoft.com/office/drawing/2014/main" id="{FC0ED2C6-ACCE-4B34-A017-F3F5661D8F98}"/>
              </a:ext>
            </a:extLst>
          </p:cNvPr>
          <p:cNvGraphicFramePr>
            <a:graphicFrameLocks noChangeAspect="1"/>
          </p:cNvGraphicFramePr>
          <p:nvPr>
            <p:extLst>
              <p:ext uri="{D42A27DB-BD31-4B8C-83A1-F6EECF244321}">
                <p14:modId xmlns:p14="http://schemas.microsoft.com/office/powerpoint/2010/main" val="4188518072"/>
              </p:ext>
            </p:extLst>
          </p:nvPr>
        </p:nvGraphicFramePr>
        <p:xfrm>
          <a:off x="761998" y="838199"/>
          <a:ext cx="7696201" cy="4295289"/>
        </p:xfrm>
        <a:graphic>
          <a:graphicData uri="http://schemas.openxmlformats.org/presentationml/2006/ole">
            <mc:AlternateContent xmlns:mc="http://schemas.openxmlformats.org/markup-compatibility/2006">
              <mc:Choice xmlns:v="urn:schemas-microsoft-com:vml" Requires="v">
                <p:oleObj r:id="rId4" imgW="6433920" imgH="3591360" progId="">
                  <p:embed/>
                </p:oleObj>
              </mc:Choice>
              <mc:Fallback>
                <p:oleObj r:id="rId4" imgW="6433920" imgH="3591360" progId="">
                  <p:embed/>
                  <p:pic>
                    <p:nvPicPr>
                      <p:cNvPr id="3" name="Object 2">
                        <a:extLst>
                          <a:ext uri="{FF2B5EF4-FFF2-40B4-BE49-F238E27FC236}">
                            <a16:creationId xmlns:a16="http://schemas.microsoft.com/office/drawing/2014/main" id="{FC0ED2C6-ACCE-4B34-A017-F3F5661D8F98}"/>
                          </a:ext>
                        </a:extLst>
                      </p:cNvPr>
                      <p:cNvPicPr/>
                      <p:nvPr/>
                    </p:nvPicPr>
                    <p:blipFill>
                      <a:blip r:embed="rId5"/>
                      <a:stretch>
                        <a:fillRect/>
                      </a:stretch>
                    </p:blipFill>
                    <p:spPr>
                      <a:xfrm>
                        <a:off x="761998" y="838199"/>
                        <a:ext cx="7696201" cy="4295289"/>
                      </a:xfrm>
                      <a:prstGeom prst="rect">
                        <a:avLst/>
                      </a:prstGeom>
                    </p:spPr>
                  </p:pic>
                </p:oleObj>
              </mc:Fallback>
            </mc:AlternateContent>
          </a:graphicData>
        </a:graphic>
      </p:graphicFrame>
    </p:spTree>
    <p:extLst>
      <p:ext uri="{BB962C8B-B14F-4D97-AF65-F5344CB8AC3E}">
        <p14:creationId xmlns:p14="http://schemas.microsoft.com/office/powerpoint/2010/main" val="37221717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1828800" y="12192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i="1" u="sng">
                <a:solidFill>
                  <a:srgbClr val="C00000"/>
                </a:solidFill>
                <a:latin typeface="Arial" panose="020B0604020202020204" pitchFamily="34" charset="0"/>
              </a:rPr>
              <a:t>REMEMBER</a:t>
            </a:r>
          </a:p>
        </p:txBody>
      </p:sp>
      <p:sp>
        <p:nvSpPr>
          <p:cNvPr id="7" name="Rectangle 3"/>
          <p:cNvSpPr>
            <a:spLocks noChangeArrowheads="1"/>
          </p:cNvSpPr>
          <p:nvPr/>
        </p:nvSpPr>
        <p:spPr bwMode="auto">
          <a:xfrm>
            <a:off x="685800" y="1905000"/>
            <a:ext cx="7543800" cy="4724400"/>
          </a:xfrm>
          <a:prstGeom prst="rect">
            <a:avLst/>
          </a:prstGeom>
          <a:noFill/>
          <a:ln w="9525">
            <a:noFill/>
            <a:miter lim="800000"/>
            <a:headEnd/>
            <a:tailEnd/>
          </a:ln>
          <a:effectLst/>
        </p:spPr>
        <p:txBody>
          <a:bodyPr/>
          <a:lstStyle/>
          <a:p>
            <a:pPr marL="342900" indent="-342900">
              <a:spcBef>
                <a:spcPts val="1800"/>
              </a:spcBef>
              <a:buFontTx/>
              <a:buChar char="•"/>
              <a:defRPr/>
            </a:pPr>
            <a:r>
              <a:rPr lang="en-US" sz="3000" dirty="0">
                <a:solidFill>
                  <a:srgbClr val="3333FF"/>
                </a:solidFill>
                <a:latin typeface="Arial" charset="0"/>
                <a:cs typeface="+mn-cs"/>
              </a:rPr>
              <a:t>Intensive insecticide use is very likely to lead to ABW resistance.</a:t>
            </a:r>
          </a:p>
          <a:p>
            <a:pPr marL="342900" indent="-342900">
              <a:spcBef>
                <a:spcPts val="1800"/>
              </a:spcBef>
              <a:buFontTx/>
              <a:buChar char="•"/>
              <a:defRPr/>
            </a:pPr>
            <a:r>
              <a:rPr lang="en-US" sz="3000" dirty="0">
                <a:solidFill>
                  <a:srgbClr val="3333FF"/>
                </a:solidFill>
                <a:latin typeface="Arial" charset="0"/>
                <a:cs typeface="+mn-cs"/>
                <a:sym typeface="Wingdings" pitchFamily="2" charset="2"/>
              </a:rPr>
              <a:t>Getting on the pesticide treadmill with ABW is a 1-way road that over time gets ever uglier and harder to leave.</a:t>
            </a:r>
          </a:p>
          <a:p>
            <a:pPr marL="342900" indent="-342900">
              <a:spcBef>
                <a:spcPts val="1800"/>
              </a:spcBef>
              <a:buFontTx/>
              <a:buChar char="•"/>
              <a:defRPr/>
            </a:pPr>
            <a:r>
              <a:rPr lang="en-US" sz="3000" dirty="0">
                <a:solidFill>
                  <a:srgbClr val="3333FF"/>
                </a:solidFill>
                <a:latin typeface="Arial" charset="0"/>
                <a:cs typeface="+mn-cs"/>
              </a:rPr>
              <a:t>The sooner you leave the better !</a:t>
            </a:r>
          </a:p>
          <a:p>
            <a:pPr marL="342900" indent="-342900">
              <a:spcBef>
                <a:spcPts val="1800"/>
              </a:spcBef>
              <a:buFontTx/>
              <a:buChar char="•"/>
              <a:defRPr/>
            </a:pPr>
            <a:r>
              <a:rPr lang="en-US" sz="3000" dirty="0">
                <a:solidFill>
                  <a:srgbClr val="FF0000"/>
                </a:solidFill>
                <a:latin typeface="Arial" charset="0"/>
                <a:cs typeface="+mn-cs"/>
              </a:rPr>
              <a:t>Best not to get there in the first place !</a:t>
            </a:r>
          </a:p>
        </p:txBody>
      </p:sp>
      <p:sp>
        <p:nvSpPr>
          <p:cNvPr id="98308" name="Rectangle 3"/>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B43D-5822-A465-14A0-7B31AA7E5C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E620639-0BCA-E818-A068-A95E3FDE7381}"/>
              </a:ext>
            </a:extLst>
          </p:cNvPr>
          <p:cNvSpPr>
            <a:spLocks noChangeArrowheads="1"/>
          </p:cNvSpPr>
          <p:nvPr/>
        </p:nvSpPr>
        <p:spPr bwMode="auto">
          <a:xfrm>
            <a:off x="609600" y="1447800"/>
            <a:ext cx="8153400" cy="4891083"/>
          </a:xfrm>
          <a:prstGeom prst="rect">
            <a:avLst/>
          </a:prstGeom>
          <a:noFill/>
          <a:ln w="9525">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ts val="1800"/>
              </a:spcBef>
              <a:spcAft>
                <a:spcPct val="0"/>
              </a:spcAft>
              <a:buClrTx/>
              <a:buSzTx/>
              <a:buFont typeface="Arial" pitchFamily="34" charset="0"/>
              <a:buChar char="•"/>
              <a:tabLst/>
              <a:defRPr/>
            </a:pPr>
            <a:r>
              <a:rPr kumimoji="0" lang="en-US" sz="3000" b="1" i="0" u="none" strike="noStrike" kern="1200" cap="none" spc="0" normalizeH="0" baseline="0" noProof="0" dirty="0">
                <a:ln>
                  <a:noFill/>
                </a:ln>
                <a:solidFill>
                  <a:srgbClr val="848589">
                    <a:lumMod val="60000"/>
                    <a:lumOff val="40000"/>
                  </a:srgbClr>
                </a:solidFill>
                <a:effectLst/>
                <a:uLnTx/>
                <a:uFillTx/>
                <a:latin typeface="Arial" pitchFamily="34" charset="0"/>
                <a:ea typeface="+mn-ea"/>
                <a:cs typeface="Arial" panose="020B0604020202020204" pitchFamily="34" charset="0"/>
              </a:rPr>
              <a:t> Biology, ecology, damage</a:t>
            </a:r>
          </a:p>
          <a:p>
            <a:pPr marL="0" marR="0" lvl="0" indent="0" algn="l" defTabSz="914400" rtl="0" eaLnBrk="0" fontAlgn="base" latinLnBrk="0" hangingPunct="0">
              <a:lnSpc>
                <a:spcPct val="100000"/>
              </a:lnSpc>
              <a:spcBef>
                <a:spcPts val="1800"/>
              </a:spcBef>
              <a:spcAft>
                <a:spcPct val="0"/>
              </a:spcAft>
              <a:buClrTx/>
              <a:buSzTx/>
              <a:buFont typeface="Arial" pitchFamily="34" charset="0"/>
              <a:buChar char="•"/>
              <a:tabLst/>
              <a:defRPr/>
            </a:pPr>
            <a:r>
              <a:rPr kumimoji="0" lang="en-US" sz="3000" b="1" i="0" u="none" strike="noStrike" kern="1200" cap="none" spc="0" normalizeH="0" baseline="0" noProof="0" dirty="0">
                <a:ln>
                  <a:noFill/>
                </a:ln>
                <a:solidFill>
                  <a:srgbClr val="848589">
                    <a:lumMod val="60000"/>
                    <a:lumOff val="40000"/>
                  </a:srgbClr>
                </a:solidFill>
                <a:effectLst/>
                <a:uLnTx/>
                <a:uFillTx/>
                <a:latin typeface="Arial" pitchFamily="34" charset="0"/>
                <a:ea typeface="+mn-ea"/>
                <a:cs typeface="Arial" panose="020B0604020202020204" pitchFamily="34" charset="0"/>
              </a:rPr>
              <a:t> Monitoring</a:t>
            </a:r>
          </a:p>
          <a:p>
            <a:pPr marL="0" marR="0" lvl="0" indent="0" algn="l" defTabSz="914400" rtl="0" eaLnBrk="0" fontAlgn="base" latinLnBrk="0" hangingPunct="0">
              <a:lnSpc>
                <a:spcPct val="100000"/>
              </a:lnSpc>
              <a:spcBef>
                <a:spcPts val="1800"/>
              </a:spcBef>
              <a:spcAft>
                <a:spcPct val="0"/>
              </a:spcAft>
              <a:buClrTx/>
              <a:buSzTx/>
              <a:buFontTx/>
              <a:buChar char="•"/>
              <a:tabLst/>
              <a:defRPr/>
            </a:pPr>
            <a:r>
              <a:rPr kumimoji="0" lang="en-US" sz="3000" b="1" i="0" u="none" strike="noStrike" kern="1200" cap="none" spc="0" normalizeH="0" baseline="0" noProof="0" dirty="0">
                <a:ln>
                  <a:noFill/>
                </a:ln>
                <a:solidFill>
                  <a:srgbClr val="848589">
                    <a:lumMod val="60000"/>
                    <a:lumOff val="40000"/>
                  </a:srgbClr>
                </a:solidFill>
                <a:effectLst/>
                <a:uLnTx/>
                <a:uFillTx/>
                <a:latin typeface="Arial" pitchFamily="34" charset="0"/>
                <a:ea typeface="+mn-ea"/>
                <a:cs typeface="Arial" panose="020B0604020202020204" pitchFamily="34" charset="0"/>
              </a:rPr>
              <a:t> Insecticide resistance</a:t>
            </a:r>
          </a:p>
          <a:p>
            <a:pPr marL="0" marR="0" lvl="0" indent="0" algn="l" defTabSz="914400" rtl="0" eaLnBrk="0" fontAlgn="base" latinLnBrk="0" hangingPunct="0">
              <a:lnSpc>
                <a:spcPct val="100000"/>
              </a:lnSpc>
              <a:spcBef>
                <a:spcPts val="1800"/>
              </a:spcBef>
              <a:spcAft>
                <a:spcPct val="0"/>
              </a:spcAft>
              <a:buClrTx/>
              <a:buSzTx/>
              <a:buFontTx/>
              <a:buChar char="•"/>
              <a:tabLst/>
              <a:defRPr/>
            </a:pPr>
            <a:r>
              <a:rPr kumimoji="0" lang="en-US" sz="3000" b="1" i="0" u="none" strike="noStrike" kern="1200" cap="none" spc="0" normalizeH="0" baseline="0" noProof="0" dirty="0">
                <a:ln>
                  <a:noFill/>
                </a:ln>
                <a:solidFill>
                  <a:srgbClr val="848589">
                    <a:lumMod val="60000"/>
                    <a:lumOff val="40000"/>
                  </a:srgbClr>
                </a:solidFill>
                <a:effectLst/>
                <a:uLnTx/>
                <a:uFillTx/>
                <a:latin typeface="Arial" pitchFamily="34" charset="0"/>
                <a:ea typeface="+mn-ea"/>
                <a:cs typeface="Arial" panose="020B0604020202020204" pitchFamily="34" charset="0"/>
              </a:rPr>
              <a:t> Sustainable management: non-resistant</a:t>
            </a:r>
          </a:p>
          <a:p>
            <a:pPr marL="0" marR="0" lvl="0" indent="0" algn="l" defTabSz="914400" rtl="0" eaLnBrk="0" fontAlgn="base" latinLnBrk="0" hangingPunct="0">
              <a:lnSpc>
                <a:spcPct val="100000"/>
              </a:lnSpc>
              <a:spcBef>
                <a:spcPts val="1800"/>
              </a:spcBef>
              <a:spcAft>
                <a:spcPct val="0"/>
              </a:spcAft>
              <a:buClrTx/>
              <a:buSzTx/>
              <a:buFontTx/>
              <a:buChar char="•"/>
              <a:tabLst/>
              <a:defRPr/>
            </a:pPr>
            <a:r>
              <a:rPr kumimoji="0" lang="en-US" sz="3200" b="1" i="0" u="none" strike="noStrike" kern="1200" cap="none" spc="0" normalizeH="0" baseline="0" noProof="0" dirty="0">
                <a:ln>
                  <a:noFill/>
                </a:ln>
                <a:solidFill>
                  <a:srgbClr val="848589">
                    <a:lumMod val="60000"/>
                    <a:lumOff val="40000"/>
                  </a:srgbClr>
                </a:solidFill>
                <a:effectLst/>
                <a:uLnTx/>
                <a:uFillTx/>
                <a:latin typeface="Arial" pitchFamily="34" charset="0"/>
                <a:ea typeface="+mn-ea"/>
                <a:cs typeface="Arial" panose="020B0604020202020204" pitchFamily="34" charset="0"/>
              </a:rPr>
              <a:t> Sustainable management: resistant</a:t>
            </a:r>
          </a:p>
          <a:p>
            <a:pPr marL="0" marR="0" lvl="0" indent="0" algn="l" defTabSz="914400" rtl="0" eaLnBrk="0" fontAlgn="base" latinLnBrk="0" hangingPunct="0">
              <a:lnSpc>
                <a:spcPct val="100000"/>
              </a:lnSpc>
              <a:spcBef>
                <a:spcPts val="1800"/>
              </a:spcBef>
              <a:spcAft>
                <a:spcPct val="0"/>
              </a:spcAft>
              <a:buClrTx/>
              <a:buSzTx/>
              <a:buFontTx/>
              <a:buChar char="•"/>
              <a:tabLst/>
              <a:defRPr/>
            </a:pPr>
            <a:r>
              <a:rPr kumimoji="0" lang="en-US" sz="3200" b="1" i="0" u="none" strike="noStrike" kern="1200" cap="none" spc="0" normalizeH="0" baseline="0" noProof="0" dirty="0">
                <a:ln>
                  <a:noFill/>
                </a:ln>
                <a:solidFill>
                  <a:schemeClr val="tx1">
                    <a:lumMod val="60000"/>
                    <a:lumOff val="40000"/>
                  </a:schemeClr>
                </a:solidFill>
                <a:effectLst/>
                <a:uLnTx/>
                <a:uFillTx/>
                <a:latin typeface="Arial" pitchFamily="34" charset="0"/>
                <a:ea typeface="+mn-ea"/>
                <a:cs typeface="Arial" panose="020B0604020202020204" pitchFamily="34" charset="0"/>
              </a:rPr>
              <a:t> Biorationals</a:t>
            </a:r>
          </a:p>
          <a:p>
            <a:pPr marL="0" marR="0" lvl="0" indent="0" algn="l" defTabSz="914400" rtl="0" eaLnBrk="0" fontAlgn="base" latinLnBrk="0" hangingPunct="0">
              <a:lnSpc>
                <a:spcPct val="100000"/>
              </a:lnSpc>
              <a:spcBef>
                <a:spcPts val="600"/>
              </a:spcBef>
              <a:spcAft>
                <a:spcPct val="0"/>
              </a:spcAft>
              <a:buClrTx/>
              <a:buSzTx/>
              <a:buFontTx/>
              <a:buChar char="•"/>
              <a:tabLst/>
              <a:defRPr/>
            </a:pPr>
            <a:r>
              <a:rPr kumimoji="0" lang="en-US" sz="4000" b="1" i="0" u="none" strike="noStrike" kern="1200" cap="none" spc="0" normalizeH="0" baseline="0" noProof="0" dirty="0">
                <a:ln>
                  <a:noFill/>
                </a:ln>
                <a:solidFill>
                  <a:schemeClr val="tx2"/>
                </a:solidFill>
                <a:effectLst/>
                <a:uLnTx/>
                <a:uFillTx/>
                <a:latin typeface="Arial" pitchFamily="34" charset="0"/>
                <a:ea typeface="+mn-ea"/>
                <a:cs typeface="Arial" panose="020B0604020202020204" pitchFamily="34" charset="0"/>
              </a:rPr>
              <a:t>Turning ABW into an ally</a:t>
            </a:r>
          </a:p>
        </p:txBody>
      </p:sp>
      <p:sp>
        <p:nvSpPr>
          <p:cNvPr id="93187" name="Rectangle 3">
            <a:extLst>
              <a:ext uri="{FF2B5EF4-FFF2-40B4-BE49-F238E27FC236}">
                <a16:creationId xmlns:a16="http://schemas.microsoft.com/office/drawing/2014/main" id="{B0BCDAAE-1294-8668-B8A8-1C8EEA0B4273}"/>
              </a:ext>
            </a:extLst>
          </p:cNvPr>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FFFF99"/>
                </a:solidFill>
                <a:effectLst/>
                <a:uLnTx/>
                <a:uFillTx/>
                <a:latin typeface="Arial" panose="020B0604020202020204" pitchFamily="34" charset="0"/>
                <a:ea typeface="+mn-ea"/>
                <a:cs typeface="Arial" panose="020B0604020202020204" pitchFamily="34" charset="0"/>
              </a:rPr>
              <a:t>ABW Biology and Control</a:t>
            </a:r>
          </a:p>
        </p:txBody>
      </p:sp>
    </p:spTree>
    <p:extLst>
      <p:ext uri="{BB962C8B-B14F-4D97-AF65-F5344CB8AC3E}">
        <p14:creationId xmlns:p14="http://schemas.microsoft.com/office/powerpoint/2010/main" val="20187120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533400" y="242888"/>
            <a:ext cx="80010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dirty="0">
                <a:solidFill>
                  <a:srgbClr val="C00000"/>
                </a:solidFill>
                <a:latin typeface="Arial" panose="020B0604020202020204" pitchFamily="34" charset="0"/>
              </a:rPr>
              <a:t>Outlook: </a:t>
            </a: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Turning ABW into an ally</a:t>
            </a:r>
            <a:endPar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7347" name="Rectangle 3"/>
          <p:cNvSpPr>
            <a:spLocks noChangeArrowheads="1"/>
          </p:cNvSpPr>
          <p:nvPr/>
        </p:nvSpPr>
        <p:spPr bwMode="auto">
          <a:xfrm>
            <a:off x="304800" y="1219200"/>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342900" marR="0" lvl="0" indent="-342900" algn="l" defTabSz="914400" rtl="0" eaLnBrk="1" fontAlgn="base" latinLnBrk="0" hangingPunct="1">
              <a:lnSpc>
                <a:spcPct val="100000"/>
              </a:lnSpc>
              <a:spcBef>
                <a:spcPts val="2400"/>
              </a:spcBef>
              <a:spcAft>
                <a:spcPct val="0"/>
              </a:spcAft>
              <a:buClrTx/>
              <a:buSzTx/>
              <a:buFontTx/>
              <a:buChar char="•"/>
              <a:tabLst/>
              <a:defRPr/>
            </a:pPr>
            <a:r>
              <a:rPr kumimoji="0" lang="en-US" alt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mixed bentgrass-Poa annua fairways</a:t>
            </a:r>
          </a:p>
          <a:p>
            <a:pPr marL="342900" marR="0" lvl="0" indent="-342900" algn="l" defTabSz="914400" rtl="0" eaLnBrk="1" fontAlgn="base" latinLnBrk="0" hangingPunct="1">
              <a:lnSpc>
                <a:spcPct val="100000"/>
              </a:lnSpc>
              <a:spcBef>
                <a:spcPts val="2400"/>
              </a:spcBef>
              <a:spcAft>
                <a:spcPct val="0"/>
              </a:spcAft>
              <a:buClrTx/>
              <a:buSzTx/>
              <a:buFontTx/>
              <a:buChar char="•"/>
              <a:tabLst/>
              <a:defRPr/>
            </a:pPr>
            <a:r>
              <a:rPr kumimoji="0" lang="en-US" alt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Monthly applications of low rate paclobutrazol (6-12 </a:t>
            </a:r>
            <a:r>
              <a:rPr kumimoji="0" lang="en-US" altLang="en-US" sz="2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fl</a:t>
            </a:r>
            <a:r>
              <a:rPr kumimoji="0" lang="en-US" alt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oz</a:t>
            </a:r>
            <a:r>
              <a:rPr kumimoji="0" lang="en-US" alt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/acre) combined with ABW larvicides only when needed (threshold) dramatically reduce </a:t>
            </a:r>
            <a:r>
              <a:rPr kumimoji="0" lang="en-US" altLang="en-US" sz="29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Poa annua</a:t>
            </a:r>
            <a:r>
              <a:rPr kumimoji="0" lang="en-US" altLang="en-US" sz="2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with limited and short time negative effects on turf quality.</a:t>
            </a:r>
            <a:endParaRPr kumimoji="0" lang="en-US" altLang="en-US" sz="2900" b="0" i="0" u="none" strike="noStrike" kern="1200" cap="none" spc="0" normalizeH="0" baseline="0" noProof="0" dirty="0">
              <a:ln>
                <a:noFill/>
              </a:ln>
              <a:solidFill>
                <a:srgbClr val="FFFFFF">
                  <a:lumMod val="95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2400"/>
              </a:spcBef>
              <a:spcAft>
                <a:spcPct val="0"/>
              </a:spcAft>
              <a:buClr>
                <a:srgbClr val="FFFFFF">
                  <a:lumMod val="95000"/>
                </a:srgbClr>
              </a:buClr>
              <a:buSzTx/>
              <a:buFontTx/>
              <a:buChar char="•"/>
              <a:tabLst/>
              <a:defRPr/>
            </a:pPr>
            <a:r>
              <a:rPr kumimoji="0" lang="en-US" altLang="en-US" sz="29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altLang="en-US" sz="29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Ongoing research: at what Poa levels can ABW alone suppress Poa?</a:t>
            </a:r>
          </a:p>
        </p:txBody>
      </p:sp>
    </p:spTree>
    <p:extLst>
      <p:ext uri="{BB962C8B-B14F-4D97-AF65-F5344CB8AC3E}">
        <p14:creationId xmlns:p14="http://schemas.microsoft.com/office/powerpoint/2010/main" val="30016368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52400" y="212408"/>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ABW+Paclo</a:t>
            </a:r>
            <a:r>
              <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vs Poa  -  % Poa reduction in 1 year</a:t>
            </a:r>
          </a:p>
        </p:txBody>
      </p:sp>
      <p:graphicFrame>
        <p:nvGraphicFramePr>
          <p:cNvPr id="5" name="Table 4" descr="table showing annual reduction in Poa percentage in fairway turf using different rates of PGR paclobutrazol combined with different ABW insecticide programs"/>
          <p:cNvGraphicFramePr>
            <a:graphicFrameLocks noGrp="1"/>
          </p:cNvGraphicFramePr>
          <p:nvPr>
            <p:extLst>
              <p:ext uri="{D42A27DB-BD31-4B8C-83A1-F6EECF244321}">
                <p14:modId xmlns:p14="http://schemas.microsoft.com/office/powerpoint/2010/main" val="4059953346"/>
              </p:ext>
            </p:extLst>
          </p:nvPr>
        </p:nvGraphicFramePr>
        <p:xfrm>
          <a:off x="304800" y="883920"/>
          <a:ext cx="8534399" cy="4145280"/>
        </p:xfrm>
        <a:graphic>
          <a:graphicData uri="http://schemas.openxmlformats.org/drawingml/2006/table">
            <a:tbl>
              <a:tblPr firstRow="1" bandRow="1">
                <a:tableStyleId>{073A0DAA-6AF3-43AB-8588-CEC1D06C72B9}</a:tableStyleId>
              </a:tblPr>
              <a:tblGrid>
                <a:gridCol w="2438400">
                  <a:extLst>
                    <a:ext uri="{9D8B030D-6E8A-4147-A177-3AD203B41FA5}">
                      <a16:colId xmlns:a16="http://schemas.microsoft.com/office/drawing/2014/main" val="1423492253"/>
                    </a:ext>
                  </a:extLst>
                </a:gridCol>
                <a:gridCol w="2057400">
                  <a:extLst>
                    <a:ext uri="{9D8B030D-6E8A-4147-A177-3AD203B41FA5}">
                      <a16:colId xmlns:a16="http://schemas.microsoft.com/office/drawing/2014/main" val="2811345804"/>
                    </a:ext>
                  </a:extLst>
                </a:gridCol>
                <a:gridCol w="1905000">
                  <a:extLst>
                    <a:ext uri="{9D8B030D-6E8A-4147-A177-3AD203B41FA5}">
                      <a16:colId xmlns:a16="http://schemas.microsoft.com/office/drawing/2014/main" val="521868600"/>
                    </a:ext>
                  </a:extLst>
                </a:gridCol>
                <a:gridCol w="2133599">
                  <a:extLst>
                    <a:ext uri="{9D8B030D-6E8A-4147-A177-3AD203B41FA5}">
                      <a16:colId xmlns:a16="http://schemas.microsoft.com/office/drawing/2014/main" val="1100712932"/>
                    </a:ext>
                  </a:extLst>
                </a:gridCol>
              </a:tblGrid>
              <a:tr h="838200">
                <a:tc>
                  <a:txBody>
                    <a:bodyPr/>
                    <a:lstStyle/>
                    <a:p>
                      <a:pPr algn="ctr"/>
                      <a:r>
                        <a:rPr lang="en-US" sz="2500" dirty="0">
                          <a:latin typeface="Arial" panose="020B0604020202020204" pitchFamily="34" charset="0"/>
                          <a:cs typeface="Arial" panose="020B0604020202020204" pitchFamily="34" charset="0"/>
                        </a:rPr>
                        <a:t>Paclobutrazol</a:t>
                      </a:r>
                    </a:p>
                    <a:p>
                      <a:pPr algn="ctr"/>
                      <a:r>
                        <a:rPr lang="en-US" sz="2500" dirty="0">
                          <a:latin typeface="Arial" panose="020B0604020202020204" pitchFamily="34" charset="0"/>
                          <a:cs typeface="Arial" panose="020B0604020202020204" pitchFamily="34" charset="0"/>
                        </a:rPr>
                        <a:t>(</a:t>
                      </a:r>
                      <a:r>
                        <a:rPr lang="en-US" sz="2500" dirty="0" err="1">
                          <a:latin typeface="Arial" panose="020B0604020202020204" pitchFamily="34" charset="0"/>
                          <a:cs typeface="Arial" panose="020B0604020202020204" pitchFamily="34" charset="0"/>
                        </a:rPr>
                        <a:t>fl</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oz</a:t>
                      </a:r>
                      <a:r>
                        <a:rPr lang="en-US" sz="2500" dirty="0">
                          <a:latin typeface="Arial" panose="020B0604020202020204" pitchFamily="34" charset="0"/>
                          <a:cs typeface="Arial" panose="020B0604020202020204" pitchFamily="34" charset="0"/>
                        </a:rPr>
                        <a:t>/A)</a:t>
                      </a:r>
                    </a:p>
                  </a:txBody>
                  <a:tcPr/>
                </a:tc>
                <a:tc>
                  <a:txBody>
                    <a:bodyPr/>
                    <a:lstStyle/>
                    <a:p>
                      <a:pPr algn="ct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ABWcide</a:t>
                      </a:r>
                      <a:endParaRPr lang="en-US" sz="2500" dirty="0">
                        <a:latin typeface="Arial" panose="020B0604020202020204" pitchFamily="34" charset="0"/>
                        <a:cs typeface="Arial" panose="020B0604020202020204" pitchFamily="34" charset="0"/>
                      </a:endParaRPr>
                    </a:p>
                    <a:p>
                      <a:pPr algn="ctr"/>
                      <a:r>
                        <a:rPr lang="en-US" sz="2500" dirty="0">
                          <a:latin typeface="Arial" panose="020B0604020202020204" pitchFamily="34" charset="0"/>
                          <a:cs typeface="Arial" panose="020B0604020202020204" pitchFamily="34" charset="0"/>
                        </a:rPr>
                        <a:t>Preventive</a:t>
                      </a:r>
                    </a:p>
                  </a:txBody>
                  <a:tcPr>
                    <a:solidFill>
                      <a:srgbClr val="C00000"/>
                    </a:solidFill>
                  </a:tcPr>
                </a:tc>
                <a:tc>
                  <a:txBody>
                    <a:bodyPr/>
                    <a:lstStyle/>
                    <a:p>
                      <a:pPr algn="ct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ABWcide</a:t>
                      </a:r>
                      <a:endParaRPr lang="en-US" sz="2500" dirty="0">
                        <a:latin typeface="Arial" panose="020B0604020202020204" pitchFamily="34" charset="0"/>
                        <a:cs typeface="Arial" panose="020B0604020202020204" pitchFamily="34" charset="0"/>
                      </a:endParaRPr>
                    </a:p>
                    <a:p>
                      <a:pPr algn="ctr"/>
                      <a:r>
                        <a:rPr lang="en-US" sz="2500" dirty="0">
                          <a:latin typeface="Arial" panose="020B0604020202020204" pitchFamily="34" charset="0"/>
                          <a:cs typeface="Arial" panose="020B0604020202020204" pitchFamily="34" charset="0"/>
                        </a:rPr>
                        <a:t>Threshold</a:t>
                      </a:r>
                    </a:p>
                  </a:txBody>
                  <a:tcPr>
                    <a:solidFill>
                      <a:schemeClr val="bg1">
                        <a:lumMod val="60000"/>
                        <a:lumOff val="40000"/>
                      </a:schemeClr>
                    </a:solidFill>
                  </a:tcPr>
                </a:tc>
                <a:tc>
                  <a:txBody>
                    <a:bodyPr/>
                    <a:lstStyle/>
                    <a:p>
                      <a:pPr algn="ctr"/>
                      <a:r>
                        <a:rPr lang="en-US" sz="2500" dirty="0">
                          <a:latin typeface="Arial" panose="020B0604020202020204" pitchFamily="34" charset="0"/>
                          <a:cs typeface="Arial" panose="020B0604020202020204" pitchFamily="34" charset="0"/>
                        </a:rPr>
                        <a:t>+ No</a:t>
                      </a:r>
                    </a:p>
                    <a:p>
                      <a:pPr algn="ctr"/>
                      <a:r>
                        <a:rPr lang="en-US" sz="2500" dirty="0" err="1">
                          <a:latin typeface="Arial" panose="020B0604020202020204" pitchFamily="34" charset="0"/>
                          <a:cs typeface="Arial" panose="020B0604020202020204" pitchFamily="34" charset="0"/>
                        </a:rPr>
                        <a:t>ABWcides</a:t>
                      </a:r>
                      <a:endParaRPr lang="en-US" sz="250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88443532"/>
                  </a:ext>
                </a:extLst>
              </a:tr>
              <a:tr h="746760">
                <a:tc>
                  <a:txBody>
                    <a:bodyPr/>
                    <a:lstStyle/>
                    <a:p>
                      <a:pPr algn="ctr"/>
                      <a:r>
                        <a:rPr lang="en-US" sz="2500" dirty="0">
                          <a:latin typeface="Arial" panose="020B0604020202020204" pitchFamily="34" charset="0"/>
                          <a:cs typeface="Arial" panose="020B0604020202020204" pitchFamily="34" charset="0"/>
                        </a:rPr>
                        <a:t>0</a:t>
                      </a:r>
                    </a:p>
                  </a:txBody>
                  <a:tcPr>
                    <a:solidFill>
                      <a:schemeClr val="accent1">
                        <a:lumMod val="20000"/>
                        <a:lumOff val="80000"/>
                      </a:schemeClr>
                    </a:solidFill>
                  </a:tcPr>
                </a:tc>
                <a:tc>
                  <a:txBody>
                    <a:bodyPr/>
                    <a:lstStyle/>
                    <a:p>
                      <a:pPr algn="ctr"/>
                      <a:r>
                        <a:rPr lang="en-US" sz="2500" dirty="0">
                          <a:latin typeface="Arial" panose="020B0604020202020204" pitchFamily="34" charset="0"/>
                          <a:cs typeface="Arial" panose="020B0604020202020204" pitchFamily="34" charset="0"/>
                        </a:rPr>
                        <a:t>---</a:t>
                      </a:r>
                    </a:p>
                  </a:txBody>
                  <a:tcPr>
                    <a:solidFill>
                      <a:schemeClr val="tx1"/>
                    </a:solidFill>
                  </a:tcPr>
                </a:tc>
                <a:tc>
                  <a:txBody>
                    <a:bodyPr/>
                    <a:lstStyle/>
                    <a:p>
                      <a:pPr algn="ctr"/>
                      <a:r>
                        <a:rPr lang="en-US" sz="2500" b="1" dirty="0">
                          <a:latin typeface="Arial" panose="020B0604020202020204" pitchFamily="34" charset="0"/>
                          <a:cs typeface="Arial" panose="020B0604020202020204" pitchFamily="34" charset="0"/>
                        </a:rPr>
                        <a:t>28</a:t>
                      </a:r>
                    </a:p>
                    <a:p>
                      <a:pPr algn="ctr"/>
                      <a:r>
                        <a:rPr lang="en-US" sz="2300" dirty="0">
                          <a:latin typeface="Arial" panose="020B0604020202020204" pitchFamily="34" charset="0"/>
                          <a:cs typeface="Arial" panose="020B0604020202020204" pitchFamily="34" charset="0"/>
                        </a:rPr>
                        <a:t>(20-37)</a:t>
                      </a:r>
                    </a:p>
                  </a:txBody>
                  <a:tcPr>
                    <a:solidFill>
                      <a:schemeClr val="tx1">
                        <a:lumMod val="95000"/>
                      </a:schemeClr>
                    </a:solidFill>
                  </a:tcPr>
                </a:tc>
                <a:tc>
                  <a:txBody>
                    <a:bodyPr/>
                    <a:lstStyle/>
                    <a:p>
                      <a:pPr algn="ctr"/>
                      <a:r>
                        <a:rPr lang="en-US" sz="2500" b="1" dirty="0">
                          <a:latin typeface="Arial" panose="020B0604020202020204" pitchFamily="34" charset="0"/>
                          <a:cs typeface="Arial" panose="020B0604020202020204" pitchFamily="34" charset="0"/>
                        </a:rPr>
                        <a:t>44</a:t>
                      </a:r>
                    </a:p>
                    <a:p>
                      <a:pPr algn="ctr"/>
                      <a:r>
                        <a:rPr lang="en-US" sz="2300" dirty="0">
                          <a:latin typeface="Arial" panose="020B0604020202020204" pitchFamily="34" charset="0"/>
                          <a:cs typeface="Arial" panose="020B0604020202020204" pitchFamily="34" charset="0"/>
                        </a:rPr>
                        <a:t>(32-56)</a:t>
                      </a:r>
                    </a:p>
                  </a:txBody>
                  <a:tcPr>
                    <a:solidFill>
                      <a:schemeClr val="tx1">
                        <a:lumMod val="85000"/>
                      </a:schemeClr>
                    </a:solidFill>
                  </a:tcPr>
                </a:tc>
                <a:extLst>
                  <a:ext uri="{0D108BD9-81ED-4DB2-BD59-A6C34878D82A}">
                    <a16:rowId xmlns:a16="http://schemas.microsoft.com/office/drawing/2014/main" val="2249237547"/>
                  </a:ext>
                </a:extLst>
              </a:tr>
              <a:tr h="807720">
                <a:tc>
                  <a:txBody>
                    <a:bodyPr/>
                    <a:lstStyle/>
                    <a:p>
                      <a:pPr algn="ctr"/>
                      <a:r>
                        <a:rPr lang="en-US" sz="2500" dirty="0">
                          <a:latin typeface="Arial" panose="020B0604020202020204" pitchFamily="34" charset="0"/>
                          <a:cs typeface="Arial" panose="020B0604020202020204" pitchFamily="34" charset="0"/>
                        </a:rPr>
                        <a:t>4</a:t>
                      </a:r>
                    </a:p>
                  </a:txBody>
                  <a:tcPr>
                    <a:solidFill>
                      <a:schemeClr val="accent1">
                        <a:lumMod val="40000"/>
                        <a:lumOff val="60000"/>
                      </a:schemeClr>
                    </a:solidFill>
                  </a:tcPr>
                </a:tc>
                <a:tc>
                  <a:txBody>
                    <a:bodyPr/>
                    <a:lstStyle/>
                    <a:p>
                      <a:pPr algn="ctr"/>
                      <a:r>
                        <a:rPr lang="en-US" sz="2500" b="1" dirty="0">
                          <a:latin typeface="Arial" panose="020B0604020202020204" pitchFamily="34" charset="0"/>
                          <a:cs typeface="Arial" panose="020B0604020202020204" pitchFamily="34" charset="0"/>
                        </a:rPr>
                        <a:t>47</a:t>
                      </a:r>
                    </a:p>
                    <a:p>
                      <a:pPr algn="ctr"/>
                      <a:r>
                        <a:rPr lang="en-US" sz="2300" dirty="0">
                          <a:latin typeface="Arial" panose="020B0604020202020204" pitchFamily="34" charset="0"/>
                          <a:cs typeface="Arial" panose="020B0604020202020204" pitchFamily="34" charset="0"/>
                        </a:rPr>
                        <a:t>(33-61)</a:t>
                      </a:r>
                    </a:p>
                  </a:txBody>
                  <a:tcPr>
                    <a:solidFill>
                      <a:schemeClr val="tx1">
                        <a:lumMod val="85000"/>
                      </a:schemeClr>
                    </a:solidFill>
                  </a:tcPr>
                </a:tc>
                <a:tc>
                  <a:txBody>
                    <a:bodyPr/>
                    <a:lstStyle/>
                    <a:p>
                      <a:pPr algn="ctr"/>
                      <a:r>
                        <a:rPr lang="en-US" sz="2500" b="1" dirty="0">
                          <a:latin typeface="Arial" panose="020B0604020202020204" pitchFamily="34" charset="0"/>
                          <a:cs typeface="Arial" panose="020B0604020202020204" pitchFamily="34" charset="0"/>
                        </a:rPr>
                        <a:t>70</a:t>
                      </a:r>
                    </a:p>
                    <a:p>
                      <a:pPr algn="ctr"/>
                      <a:r>
                        <a:rPr lang="en-US" sz="2300" dirty="0">
                          <a:latin typeface="Arial" panose="020B0604020202020204" pitchFamily="34" charset="0"/>
                          <a:cs typeface="Arial" panose="020B0604020202020204" pitchFamily="34" charset="0"/>
                        </a:rPr>
                        <a:t>(57-83)</a:t>
                      </a:r>
                    </a:p>
                  </a:txBody>
                  <a:tcPr>
                    <a:solidFill>
                      <a:schemeClr val="tx1">
                        <a:lumMod val="75000"/>
                      </a:schemeClr>
                    </a:solidFill>
                  </a:tcPr>
                </a:tc>
                <a:tc>
                  <a:txBody>
                    <a:bodyPr/>
                    <a:lstStyle/>
                    <a:p>
                      <a:pPr algn="ctr"/>
                      <a:r>
                        <a:rPr lang="en-US" sz="2500" b="1" dirty="0">
                          <a:latin typeface="Arial" panose="020B0604020202020204" pitchFamily="34" charset="0"/>
                          <a:cs typeface="Arial" panose="020B0604020202020204" pitchFamily="34" charset="0"/>
                        </a:rPr>
                        <a:t>70</a:t>
                      </a:r>
                    </a:p>
                    <a:p>
                      <a:pPr algn="ctr"/>
                      <a:r>
                        <a:rPr lang="en-US" sz="2300" dirty="0">
                          <a:latin typeface="Arial" panose="020B0604020202020204" pitchFamily="34" charset="0"/>
                          <a:cs typeface="Arial" panose="020B0604020202020204" pitchFamily="34" charset="0"/>
                        </a:rPr>
                        <a:t>(56-79)</a:t>
                      </a:r>
                    </a:p>
                  </a:txBody>
                  <a:tcPr>
                    <a:solidFill>
                      <a:schemeClr val="tx1">
                        <a:lumMod val="75000"/>
                      </a:schemeClr>
                    </a:solidFill>
                  </a:tcPr>
                </a:tc>
                <a:extLst>
                  <a:ext uri="{0D108BD9-81ED-4DB2-BD59-A6C34878D82A}">
                    <a16:rowId xmlns:a16="http://schemas.microsoft.com/office/drawing/2014/main" val="3372445907"/>
                  </a:ext>
                </a:extLst>
              </a:tr>
              <a:tr h="792480">
                <a:tc>
                  <a:txBody>
                    <a:bodyPr/>
                    <a:lstStyle/>
                    <a:p>
                      <a:pPr algn="ctr"/>
                      <a:r>
                        <a:rPr lang="en-US" sz="2500" dirty="0">
                          <a:latin typeface="Arial" panose="020B0604020202020204" pitchFamily="34" charset="0"/>
                          <a:cs typeface="Arial" panose="020B0604020202020204" pitchFamily="34" charset="0"/>
                        </a:rPr>
                        <a:t>6</a:t>
                      </a:r>
                    </a:p>
                  </a:txBody>
                  <a:tcPr>
                    <a:solidFill>
                      <a:schemeClr val="accent1">
                        <a:lumMod val="60000"/>
                        <a:lumOff val="40000"/>
                      </a:schemeClr>
                    </a:solidFill>
                  </a:tcPr>
                </a:tc>
                <a:tc>
                  <a:txBody>
                    <a:bodyPr/>
                    <a:lstStyle/>
                    <a:p>
                      <a:pPr algn="ctr"/>
                      <a:r>
                        <a:rPr lang="en-US" sz="2500" b="1" dirty="0">
                          <a:latin typeface="Arial" panose="020B0604020202020204" pitchFamily="34" charset="0"/>
                          <a:cs typeface="Arial" panose="020B0604020202020204" pitchFamily="34" charset="0"/>
                        </a:rPr>
                        <a:t>55</a:t>
                      </a:r>
                    </a:p>
                    <a:p>
                      <a:pPr algn="ctr"/>
                      <a:r>
                        <a:rPr lang="en-US" sz="2300" dirty="0">
                          <a:latin typeface="Arial" panose="020B0604020202020204" pitchFamily="34" charset="0"/>
                          <a:cs typeface="Arial" panose="020B0604020202020204" pitchFamily="34" charset="0"/>
                        </a:rPr>
                        <a:t>(46-63)</a:t>
                      </a:r>
                    </a:p>
                  </a:txBody>
                  <a:tcPr>
                    <a:solidFill>
                      <a:schemeClr val="tx1">
                        <a:lumMod val="85000"/>
                      </a:schemeClr>
                    </a:solidFill>
                  </a:tcPr>
                </a:tc>
                <a:tc>
                  <a:txBody>
                    <a:bodyPr/>
                    <a:lstStyle/>
                    <a:p>
                      <a:pPr algn="ctr"/>
                      <a:r>
                        <a:rPr lang="en-US" sz="2500" b="1" dirty="0">
                          <a:latin typeface="Arial" panose="020B0604020202020204" pitchFamily="34" charset="0"/>
                          <a:cs typeface="Arial" panose="020B0604020202020204" pitchFamily="34" charset="0"/>
                        </a:rPr>
                        <a:t>82</a:t>
                      </a:r>
                    </a:p>
                    <a:p>
                      <a:pPr algn="ctr"/>
                      <a:r>
                        <a:rPr lang="en-US" sz="2300" dirty="0">
                          <a:latin typeface="Arial" panose="020B0604020202020204" pitchFamily="34" charset="0"/>
                          <a:cs typeface="Arial" panose="020B0604020202020204" pitchFamily="34" charset="0"/>
                        </a:rPr>
                        <a:t>(72-92)</a:t>
                      </a:r>
                    </a:p>
                  </a:txBody>
                  <a:tcPr>
                    <a:solidFill>
                      <a:schemeClr val="tx1">
                        <a:lumMod val="50000"/>
                      </a:schemeClr>
                    </a:solidFill>
                  </a:tcPr>
                </a:tc>
                <a:tc>
                  <a:txBody>
                    <a:bodyPr/>
                    <a:lstStyle/>
                    <a:p>
                      <a:pPr algn="ctr"/>
                      <a:r>
                        <a:rPr lang="en-US" sz="2500" b="1" dirty="0">
                          <a:latin typeface="Arial" panose="020B0604020202020204" pitchFamily="34" charset="0"/>
                          <a:cs typeface="Arial" panose="020B0604020202020204" pitchFamily="34" charset="0"/>
                        </a:rPr>
                        <a:t>82</a:t>
                      </a:r>
                    </a:p>
                    <a:p>
                      <a:pPr algn="ctr"/>
                      <a:r>
                        <a:rPr lang="en-US" sz="2300" dirty="0">
                          <a:latin typeface="Arial" panose="020B0604020202020204" pitchFamily="34" charset="0"/>
                          <a:cs typeface="Arial" panose="020B0604020202020204" pitchFamily="34" charset="0"/>
                        </a:rPr>
                        <a:t>(77-87)</a:t>
                      </a:r>
                    </a:p>
                  </a:txBody>
                  <a:tcPr>
                    <a:solidFill>
                      <a:schemeClr val="tx1">
                        <a:lumMod val="50000"/>
                      </a:schemeClr>
                    </a:solidFill>
                  </a:tcPr>
                </a:tc>
                <a:extLst>
                  <a:ext uri="{0D108BD9-81ED-4DB2-BD59-A6C34878D82A}">
                    <a16:rowId xmlns:a16="http://schemas.microsoft.com/office/drawing/2014/main" val="4203959877"/>
                  </a:ext>
                </a:extLst>
              </a:tr>
              <a:tr h="777240">
                <a:tc>
                  <a:txBody>
                    <a:bodyPr/>
                    <a:lstStyle/>
                    <a:p>
                      <a:pPr algn="ctr"/>
                      <a:r>
                        <a:rPr lang="en-US" sz="2500" dirty="0">
                          <a:latin typeface="Arial" panose="020B0604020202020204" pitchFamily="34" charset="0"/>
                          <a:cs typeface="Arial" panose="020B0604020202020204" pitchFamily="34" charset="0"/>
                        </a:rPr>
                        <a:t>12</a:t>
                      </a:r>
                    </a:p>
                  </a:txBody>
                  <a:tcPr>
                    <a:solidFill>
                      <a:schemeClr val="accent1">
                        <a:lumMod val="75000"/>
                      </a:schemeClr>
                    </a:solidFill>
                  </a:tcPr>
                </a:tc>
                <a:tc>
                  <a:txBody>
                    <a:bodyPr/>
                    <a:lstStyle/>
                    <a:p>
                      <a:pPr algn="ctr"/>
                      <a:r>
                        <a:rPr lang="en-US" sz="2500" b="1" dirty="0">
                          <a:latin typeface="Arial" panose="020B0604020202020204" pitchFamily="34" charset="0"/>
                          <a:cs typeface="Arial" panose="020B0604020202020204" pitchFamily="34" charset="0"/>
                        </a:rPr>
                        <a:t>88</a:t>
                      </a:r>
                    </a:p>
                    <a:p>
                      <a:pPr algn="ctr"/>
                      <a:r>
                        <a:rPr lang="en-US" sz="2300" dirty="0">
                          <a:latin typeface="Arial" panose="020B0604020202020204" pitchFamily="34" charset="0"/>
                          <a:cs typeface="Arial" panose="020B0604020202020204" pitchFamily="34" charset="0"/>
                        </a:rPr>
                        <a:t>(84-93)</a:t>
                      </a:r>
                    </a:p>
                  </a:txBody>
                  <a:tcPr>
                    <a:solidFill>
                      <a:schemeClr val="bg2">
                        <a:lumMod val="65000"/>
                        <a:lumOff val="35000"/>
                      </a:schemeClr>
                    </a:solidFill>
                  </a:tcPr>
                </a:tc>
                <a:tc>
                  <a:txBody>
                    <a:bodyPr/>
                    <a:lstStyle/>
                    <a:p>
                      <a:pPr algn="ctr"/>
                      <a:r>
                        <a:rPr lang="en-US" sz="2500" b="1" dirty="0">
                          <a:latin typeface="Arial" panose="020B0604020202020204" pitchFamily="34" charset="0"/>
                          <a:cs typeface="Arial" panose="020B0604020202020204" pitchFamily="34" charset="0"/>
                        </a:rPr>
                        <a:t>78</a:t>
                      </a:r>
                    </a:p>
                    <a:p>
                      <a:pPr algn="ctr"/>
                      <a:r>
                        <a:rPr lang="en-US" sz="2300" dirty="0">
                          <a:latin typeface="Arial" panose="020B0604020202020204" pitchFamily="34" charset="0"/>
                          <a:cs typeface="Arial" panose="020B0604020202020204" pitchFamily="34" charset="0"/>
                        </a:rPr>
                        <a:t>(68-87)</a:t>
                      </a:r>
                    </a:p>
                  </a:txBody>
                  <a:tcPr>
                    <a:solidFill>
                      <a:schemeClr val="tx1">
                        <a:lumMod val="50000"/>
                      </a:schemeClr>
                    </a:solidFill>
                  </a:tcPr>
                </a:tc>
                <a:tc>
                  <a:txBody>
                    <a:bodyPr/>
                    <a:lstStyle/>
                    <a:p>
                      <a:pPr algn="ctr"/>
                      <a:r>
                        <a:rPr lang="en-US" sz="2500" b="1" dirty="0">
                          <a:latin typeface="Arial" panose="020B0604020202020204" pitchFamily="34" charset="0"/>
                          <a:cs typeface="Arial" panose="020B0604020202020204" pitchFamily="34" charset="0"/>
                        </a:rPr>
                        <a:t>88</a:t>
                      </a:r>
                    </a:p>
                    <a:p>
                      <a:pPr algn="ctr"/>
                      <a:r>
                        <a:rPr lang="en-US" sz="2300" dirty="0">
                          <a:latin typeface="Arial" panose="020B0604020202020204" pitchFamily="34" charset="0"/>
                          <a:cs typeface="Arial" panose="020B0604020202020204" pitchFamily="34" charset="0"/>
                        </a:rPr>
                        <a:t>(87-90)</a:t>
                      </a:r>
                    </a:p>
                  </a:txBody>
                  <a:tcPr>
                    <a:solidFill>
                      <a:schemeClr val="bg2">
                        <a:lumMod val="65000"/>
                        <a:lumOff val="35000"/>
                      </a:schemeClr>
                    </a:solidFill>
                  </a:tcPr>
                </a:tc>
                <a:extLst>
                  <a:ext uri="{0D108BD9-81ED-4DB2-BD59-A6C34878D82A}">
                    <a16:rowId xmlns:a16="http://schemas.microsoft.com/office/drawing/2014/main" val="1594068070"/>
                  </a:ext>
                </a:extLst>
              </a:tr>
            </a:tbl>
          </a:graphicData>
        </a:graphic>
      </p:graphicFrame>
      <p:sp>
        <p:nvSpPr>
          <p:cNvPr id="6" name="Rectangle 5"/>
          <p:cNvSpPr>
            <a:spLocks noChangeArrowheads="1"/>
          </p:cNvSpPr>
          <p:nvPr/>
        </p:nvSpPr>
        <p:spPr bwMode="auto">
          <a:xfrm>
            <a:off x="304800" y="5105400"/>
            <a:ext cx="868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182880" marR="0" lvl="0" indent="-182880" algn="l" defTabSz="914400" rtl="0" eaLnBrk="1" fontAlgn="base" latinLnBrk="0" hangingPunct="1">
              <a:lnSpc>
                <a:spcPct val="100000"/>
              </a:lnSpc>
              <a:spcBef>
                <a:spcPts val="0"/>
              </a:spcBef>
              <a:spcAft>
                <a:spcPts val="60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High rate of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Paclo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most effective </a:t>
            </a:r>
          </a:p>
          <a:p>
            <a:pPr marL="182880" marR="0" lvl="0" indent="-182880" algn="l" defTabSz="914400" rtl="0" eaLnBrk="1" fontAlgn="base" latinLnBrk="0" hangingPunct="1">
              <a:lnSpc>
                <a:spcPct val="100000"/>
              </a:lnSpc>
              <a:spcBef>
                <a:spcPts val="0"/>
              </a:spcBef>
              <a:spcAft>
                <a:spcPts val="60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½ rate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Paclo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with Threshold or No-Insecticides similar</a:t>
            </a:r>
          </a:p>
          <a:p>
            <a:pPr marL="182880" marR="0" lvl="0" indent="-182880" algn="l" defTabSz="914400" rtl="0" eaLnBrk="1" fontAlgn="base" latinLnBrk="0" hangingPunct="1">
              <a:lnSpc>
                <a:spcPct val="100000"/>
              </a:lnSpc>
              <a:spcBef>
                <a:spcPts val="0"/>
              </a:spcBef>
              <a:spcAft>
                <a:spcPts val="60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 rate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Paclo</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 Threshold or No-Insecticides quite effective</a:t>
            </a:r>
          </a:p>
        </p:txBody>
      </p:sp>
    </p:spTree>
    <p:extLst>
      <p:ext uri="{BB962C8B-B14F-4D97-AF65-F5344CB8AC3E}">
        <p14:creationId xmlns:p14="http://schemas.microsoft.com/office/powerpoint/2010/main" val="4578306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12192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endParaRPr lang="en-US" altLang="en-US" sz="3200" i="1">
              <a:solidFill>
                <a:srgbClr val="FFFF99"/>
              </a:solidFill>
              <a:latin typeface="Arial" panose="020B0604020202020204" pitchFamily="34" charset="0"/>
            </a:endParaRPr>
          </a:p>
        </p:txBody>
      </p:sp>
      <p:sp>
        <p:nvSpPr>
          <p:cNvPr id="99331" name="Rectangle 3"/>
          <p:cNvSpPr>
            <a:spLocks noChangeArrowheads="1"/>
          </p:cNvSpPr>
          <p:nvPr/>
        </p:nvSpPr>
        <p:spPr bwMode="auto">
          <a:xfrm>
            <a:off x="533400" y="2133600"/>
            <a:ext cx="7467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900">
                <a:solidFill>
                  <a:schemeClr val="tx2"/>
                </a:solidFill>
                <a:latin typeface="Arial" panose="020B0604020202020204" pitchFamily="34" charset="0"/>
              </a:rPr>
              <a:t>My Rutgers Entomology Webpage:</a:t>
            </a:r>
          </a:p>
          <a:p>
            <a:pPr eaLnBrk="1" hangingPunct="1"/>
            <a:endParaRPr lang="en-US" altLang="en-US" sz="2900">
              <a:solidFill>
                <a:schemeClr val="tx2"/>
              </a:solidFill>
              <a:latin typeface="Arial" panose="020B0604020202020204" pitchFamily="34" charset="0"/>
            </a:endParaRPr>
          </a:p>
          <a:p>
            <a:pPr eaLnBrk="1" hangingPunct="1"/>
            <a:r>
              <a:rPr lang="en-US" altLang="en-US" sz="2900">
                <a:solidFill>
                  <a:srgbClr val="3333FF"/>
                </a:solidFill>
                <a:latin typeface="Arial" panose="020B0604020202020204" pitchFamily="34" charset="0"/>
              </a:rPr>
              <a:t>http://entomology.rutgers.edu/personnel/albrecht-koppenhofer/</a:t>
            </a:r>
          </a:p>
          <a:p>
            <a:pPr eaLnBrk="1" hangingPunct="1"/>
            <a:endParaRPr lang="en-US" altLang="en-US" sz="2900">
              <a:solidFill>
                <a:srgbClr val="0000FF"/>
              </a:solidFill>
              <a:latin typeface="Arial" panose="020B0604020202020204" pitchFamily="34" charset="0"/>
            </a:endParaRPr>
          </a:p>
          <a:p>
            <a:pPr eaLnBrk="1" hangingPunct="1">
              <a:buFont typeface="Wingdings" panose="05000000000000000000" pitchFamily="2" charset="2"/>
              <a:buChar char="à"/>
            </a:pPr>
            <a:r>
              <a:rPr lang="en-US" altLang="en-US" sz="2900">
                <a:solidFill>
                  <a:schemeClr val="tx2"/>
                </a:solidFill>
                <a:latin typeface="Arial" panose="020B0604020202020204" pitchFamily="34" charset="0"/>
                <a:sym typeface="Wingdings" panose="05000000000000000000" pitchFamily="2" charset="2"/>
              </a:rPr>
              <a:t> Extension presentations</a:t>
            </a:r>
          </a:p>
          <a:p>
            <a:pPr eaLnBrk="1" hangingPunct="1">
              <a:buFont typeface="Wingdings" panose="05000000000000000000" pitchFamily="2" charset="2"/>
              <a:buChar char="à"/>
            </a:pPr>
            <a:endParaRPr lang="en-US" altLang="en-US" sz="2900">
              <a:solidFill>
                <a:schemeClr val="tx2"/>
              </a:solidFill>
              <a:latin typeface="Arial" panose="020B0604020202020204" pitchFamily="34" charset="0"/>
              <a:sym typeface="Wingdings" panose="05000000000000000000" pitchFamily="2" charset="2"/>
            </a:endParaRPr>
          </a:p>
          <a:p>
            <a:pPr eaLnBrk="1" hangingPunct="1">
              <a:buFont typeface="Wingdings" panose="05000000000000000000" pitchFamily="2" charset="2"/>
              <a:buChar char="à"/>
            </a:pPr>
            <a:r>
              <a:rPr lang="en-US" altLang="en-US" sz="2900">
                <a:solidFill>
                  <a:schemeClr val="tx2"/>
                </a:solidFill>
                <a:latin typeface="Arial" panose="020B0604020202020204" pitchFamily="34" charset="0"/>
                <a:sym typeface="Wingdings" panose="05000000000000000000" pitchFamily="2" charset="2"/>
              </a:rPr>
              <a:t> Extension publications</a:t>
            </a:r>
            <a:endParaRPr lang="en-US" altLang="en-US" sz="2900">
              <a:solidFill>
                <a:schemeClr val="tx2"/>
              </a:solidFill>
              <a:latin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579063" y="1066800"/>
            <a:ext cx="574553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r>
              <a:rPr lang="en-US" altLang="en-US" sz="2600" u="sng" dirty="0">
                <a:solidFill>
                  <a:srgbClr val="292929"/>
                </a:solidFill>
                <a:latin typeface="Arial" panose="020B0604020202020204" pitchFamily="34" charset="0"/>
              </a:rPr>
              <a:t>Funding:</a:t>
            </a:r>
            <a:endParaRPr lang="en-US" altLang="en-US" sz="2600" dirty="0">
              <a:solidFill>
                <a:srgbClr val="292929"/>
              </a:solidFill>
              <a:latin typeface="Arial" panose="020B0604020202020204" pitchFamily="34" charset="0"/>
            </a:endParaRPr>
          </a:p>
          <a:p>
            <a:r>
              <a:rPr lang="en-US" altLang="en-US" sz="2600" dirty="0">
                <a:solidFill>
                  <a:srgbClr val="292929"/>
                </a:solidFill>
                <a:latin typeface="Arial" panose="020B0604020202020204" pitchFamily="34" charset="0"/>
              </a:rPr>
              <a:t>Rutgers Ctr f. Turfgrass Sci.,</a:t>
            </a:r>
          </a:p>
          <a:p>
            <a:r>
              <a:rPr lang="en-US" altLang="en-US" sz="2600" dirty="0">
                <a:solidFill>
                  <a:srgbClr val="292929"/>
                </a:solidFill>
                <a:latin typeface="Arial" panose="020B0604020202020204" pitchFamily="34" charset="0"/>
              </a:rPr>
              <a:t>GCSAA + chapters, NJTA, NYSTA,</a:t>
            </a:r>
          </a:p>
          <a:p>
            <a:r>
              <a:rPr lang="en-US" altLang="en-US" sz="2600" dirty="0">
                <a:solidFill>
                  <a:srgbClr val="292929"/>
                </a:solidFill>
                <a:latin typeface="Arial" panose="020B0604020202020204" pitchFamily="34" charset="0"/>
              </a:rPr>
              <a:t>OJ </a:t>
            </a:r>
            <a:r>
              <a:rPr lang="en-US" altLang="en-US" sz="2600" dirty="0" err="1">
                <a:solidFill>
                  <a:srgbClr val="292929"/>
                </a:solidFill>
                <a:latin typeface="Arial" panose="020B0604020202020204" pitchFamily="34" charset="0"/>
              </a:rPr>
              <a:t>Noer</a:t>
            </a:r>
            <a:r>
              <a:rPr lang="en-US" altLang="en-US" sz="2600" dirty="0">
                <a:solidFill>
                  <a:srgbClr val="292929"/>
                </a:solidFill>
                <a:latin typeface="Arial" panose="020B0604020202020204" pitchFamily="34" charset="0"/>
              </a:rPr>
              <a:t>, Tri-State, USGA, USDA-NIFA </a:t>
            </a:r>
          </a:p>
        </p:txBody>
      </p:sp>
      <p:pic>
        <p:nvPicPr>
          <p:cNvPr id="66564" name="Picture 11" descr="csrees symb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5151438"/>
            <a:ext cx="120967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2" descr="usga symb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53200" y="1371600"/>
            <a:ext cx="2366963"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13" descr="NJTA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40338"/>
            <a:ext cx="24003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New York State turf association symbol">
            <a:extLst>
              <a:ext uri="{FF2B5EF4-FFF2-40B4-BE49-F238E27FC236}">
                <a16:creationId xmlns:a16="http://schemas.microsoft.com/office/drawing/2014/main" id="{CE1B6790-E542-4DC9-83DA-495F803463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63792" y="3527705"/>
            <a:ext cx="1905000" cy="1806999"/>
          </a:xfrm>
          <a:prstGeom prst="rect">
            <a:avLst/>
          </a:prstGeom>
        </p:spPr>
      </p:pic>
      <p:pic>
        <p:nvPicPr>
          <p:cNvPr id="5" name="Picture 4" descr="EIFG symbol">
            <a:extLst>
              <a:ext uri="{FF2B5EF4-FFF2-40B4-BE49-F238E27FC236}">
                <a16:creationId xmlns:a16="http://schemas.microsoft.com/office/drawing/2014/main" id="{0E898B09-A18A-4356-8AC8-E297AF52A7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870887" y="3276600"/>
            <a:ext cx="1600200" cy="914400"/>
          </a:xfrm>
          <a:prstGeom prst="rect">
            <a:avLst/>
          </a:prstGeom>
        </p:spPr>
      </p:pic>
      <p:pic>
        <p:nvPicPr>
          <p:cNvPr id="9" name="Picture 8" descr="GCSAA symbol">
            <a:extLst>
              <a:ext uri="{FF2B5EF4-FFF2-40B4-BE49-F238E27FC236}">
                <a16:creationId xmlns:a16="http://schemas.microsoft.com/office/drawing/2014/main" id="{487463DF-EB0C-44EF-A364-DCC5EB9A2D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055" b="34898"/>
          <a:stretch/>
        </p:blipFill>
        <p:spPr>
          <a:xfrm>
            <a:off x="6234112" y="2514599"/>
            <a:ext cx="2828925" cy="745629"/>
          </a:xfrm>
          <a:prstGeom prst="rect">
            <a:avLst/>
          </a:prstGeom>
        </p:spPr>
      </p:pic>
      <p:pic>
        <p:nvPicPr>
          <p:cNvPr id="11" name="Picture 10" descr="Tristate symbol">
            <a:extLst>
              <a:ext uri="{FF2B5EF4-FFF2-40B4-BE49-F238E27FC236}">
                <a16:creationId xmlns:a16="http://schemas.microsoft.com/office/drawing/2014/main" id="{D9A528A4-9A90-43EF-B449-2749DE9022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29200" y="3657600"/>
            <a:ext cx="1970150" cy="1416379"/>
          </a:xfrm>
          <a:prstGeom prst="rect">
            <a:avLst/>
          </a:prstGeom>
        </p:spPr>
      </p:pic>
      <p:pic>
        <p:nvPicPr>
          <p:cNvPr id="13" name="Picture 12" descr="OJ Noer symbol">
            <a:extLst>
              <a:ext uri="{FF2B5EF4-FFF2-40B4-BE49-F238E27FC236}">
                <a16:creationId xmlns:a16="http://schemas.microsoft.com/office/drawing/2014/main" id="{C023325B-E7CC-4126-A982-F5CF1DFF4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962400" y="5686266"/>
            <a:ext cx="2629476" cy="657734"/>
          </a:xfrm>
          <a:prstGeom prst="rect">
            <a:avLst/>
          </a:prstGeom>
        </p:spPr>
      </p:pic>
      <p:pic>
        <p:nvPicPr>
          <p:cNvPr id="19" name="Picture 5" descr="Rutgers symbol">
            <a:extLst>
              <a:ext uri="{FF2B5EF4-FFF2-40B4-BE49-F238E27FC236}">
                <a16:creationId xmlns:a16="http://schemas.microsoft.com/office/drawing/2014/main" id="{19C81300-7F00-4841-8C63-BFAB99EC99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555" y="3194063"/>
            <a:ext cx="2574967" cy="7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DF3C51A-066B-4787-9F7F-72C47C1F518E}"/>
              </a:ext>
            </a:extLst>
          </p:cNvPr>
          <p:cNvSpPr txBox="1"/>
          <p:nvPr/>
        </p:nvSpPr>
        <p:spPr>
          <a:xfrm>
            <a:off x="3276600" y="253425"/>
            <a:ext cx="3804247" cy="584775"/>
          </a:xfrm>
          <a:prstGeom prst="rect">
            <a:avLst/>
          </a:prstGeom>
          <a:noFill/>
        </p:spPr>
        <p:txBody>
          <a:bodyPr wrap="none" rtlCol="0">
            <a:spAutoFit/>
          </a:bodyPr>
          <a:lstStyle/>
          <a:p>
            <a:r>
              <a:rPr lang="en-US" altLang="en-US" sz="3200" dirty="0">
                <a:solidFill>
                  <a:srgbClr val="FFFF00"/>
                </a:solidFill>
                <a:latin typeface="Arial" panose="020B0604020202020204" pitchFamily="34" charset="0"/>
              </a:rPr>
              <a:t>Acknowledgments</a:t>
            </a:r>
            <a:endParaRPr lang="en-US" dirty="0">
              <a:solidFill>
                <a:srgbClr val="FFFF00"/>
              </a:solidFill>
            </a:endParaRPr>
          </a:p>
        </p:txBody>
      </p:sp>
    </p:spTree>
    <p:extLst>
      <p:ext uri="{BB962C8B-B14F-4D97-AF65-F5344CB8AC3E}">
        <p14:creationId xmlns:p14="http://schemas.microsoft.com/office/powerpoint/2010/main" val="418147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airway with early larval da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6019" name="Rectangle 3"/>
          <p:cNvSpPr>
            <a:spLocks noChangeArrowheads="1"/>
          </p:cNvSpPr>
          <p:nvPr/>
        </p:nvSpPr>
        <p:spPr bwMode="auto">
          <a:xfrm>
            <a:off x="228600" y="304800"/>
            <a:ext cx="8534400" cy="800100"/>
          </a:xfrm>
          <a:prstGeom prst="rect">
            <a:avLst/>
          </a:prstGeom>
          <a:noFill/>
          <a:ln w="9525">
            <a:noFill/>
            <a:miter lim="800000"/>
            <a:headEnd/>
            <a:tailEnd/>
          </a:ln>
          <a:effectLst/>
        </p:spPr>
        <p:txBody>
          <a:bodyPr>
            <a:spAutoFit/>
          </a:bodyPr>
          <a:lstStyle/>
          <a:p>
            <a:pPr algn="ctr" eaLnBrk="0" hangingPunct="0">
              <a:defRPr/>
            </a:pPr>
            <a:r>
              <a:rPr lang="en-US" sz="3000" dirty="0">
                <a:solidFill>
                  <a:srgbClr val="FFFF00"/>
                </a:solidFill>
                <a:effectLst>
                  <a:outerShdw blurRad="38100" dist="38100" dir="2700000" algn="tl">
                    <a:srgbClr val="000000">
                      <a:alpha val="43137"/>
                    </a:srgbClr>
                  </a:outerShdw>
                </a:effectLst>
                <a:latin typeface="Arial" charset="0"/>
                <a:cs typeface="Arial" charset="0"/>
              </a:rPr>
              <a:t>1</a:t>
            </a:r>
            <a:r>
              <a:rPr lang="en-US" sz="3000" baseline="30000" dirty="0">
                <a:solidFill>
                  <a:srgbClr val="FFFF00"/>
                </a:solidFill>
                <a:effectLst>
                  <a:outerShdw blurRad="38100" dist="38100" dir="2700000" algn="tl">
                    <a:srgbClr val="000000">
                      <a:alpha val="43137"/>
                    </a:srgbClr>
                  </a:outerShdw>
                </a:effectLst>
                <a:latin typeface="Arial" charset="0"/>
                <a:cs typeface="Arial" charset="0"/>
              </a:rPr>
              <a:t>st</a:t>
            </a:r>
            <a:r>
              <a:rPr lang="en-US" sz="3000" dirty="0">
                <a:solidFill>
                  <a:srgbClr val="FFFF00"/>
                </a:solidFill>
                <a:effectLst>
                  <a:outerShdw blurRad="38100" dist="38100" dir="2700000" algn="tl">
                    <a:srgbClr val="000000">
                      <a:alpha val="43137"/>
                    </a:srgbClr>
                  </a:outerShdw>
                </a:effectLst>
                <a:latin typeface="Arial" charset="0"/>
                <a:cs typeface="Arial" charset="0"/>
              </a:rPr>
              <a:t> Signs of Larval Feeding Damage (late May)</a:t>
            </a:r>
          </a:p>
          <a:p>
            <a:pPr eaLnBrk="0" hangingPunct="0">
              <a:defRPr/>
            </a:pPr>
            <a:endParaRPr lang="en-US" sz="1600" dirty="0">
              <a:solidFill>
                <a:srgbClr val="FFFF00"/>
              </a:solidFill>
              <a:effectLst>
                <a:outerShdw blurRad="38100" dist="38100" dir="2700000" algn="tl">
                  <a:srgbClr val="000000"/>
                </a:outerShdw>
              </a:effectLst>
              <a:latin typeface="Arial" charset="0"/>
              <a:cs typeface="Arial" charset="0"/>
            </a:endParaRPr>
          </a:p>
        </p:txBody>
      </p:sp>
      <p:sp>
        <p:nvSpPr>
          <p:cNvPr id="4" name="Rectangle 3"/>
          <p:cNvSpPr>
            <a:spLocks noChangeArrowheads="1"/>
          </p:cNvSpPr>
          <p:nvPr/>
        </p:nvSpPr>
        <p:spPr bwMode="auto">
          <a:xfrm>
            <a:off x="228600" y="990600"/>
            <a:ext cx="8839200" cy="3810000"/>
          </a:xfrm>
          <a:prstGeom prst="rect">
            <a:avLst/>
          </a:prstGeom>
          <a:noFill/>
          <a:ln w="9525">
            <a:noFill/>
            <a:miter lim="800000"/>
            <a:headEnd/>
            <a:tailEnd/>
          </a:ln>
          <a:effectLst/>
        </p:spPr>
        <p:txBody>
          <a:bodyPr/>
          <a:lstStyle/>
          <a:p>
            <a:pPr marL="342900" indent="-342900">
              <a:spcBef>
                <a:spcPts val="1200"/>
              </a:spcBef>
              <a:buFontTx/>
              <a:buChar char="•"/>
              <a:defRPr/>
            </a:pPr>
            <a:r>
              <a:rPr lang="en-US" sz="2900" b="0" dirty="0">
                <a:effectLst>
                  <a:outerShdw blurRad="38100" dist="38100" dir="2700000" algn="tl">
                    <a:srgbClr val="000000"/>
                  </a:outerShdw>
                </a:effectLst>
                <a:latin typeface="Arial" charset="0"/>
                <a:cs typeface="+mn-cs"/>
              </a:rPr>
              <a:t>Usually starts at edges of fairways, greens, tees.</a:t>
            </a:r>
          </a:p>
          <a:p>
            <a:pPr marL="342900" indent="-342900">
              <a:spcBef>
                <a:spcPts val="1200"/>
              </a:spcBef>
              <a:buFontTx/>
              <a:buChar char="•"/>
              <a:defRPr/>
            </a:pPr>
            <a:r>
              <a:rPr lang="en-US" sz="2900" b="0" dirty="0">
                <a:effectLst>
                  <a:outerShdw blurRad="38100" dist="38100" dir="2700000" algn="tl">
                    <a:srgbClr val="000000"/>
                  </a:outerShdw>
                </a:effectLst>
                <a:latin typeface="Arial" charset="0"/>
                <a:cs typeface="+mn-cs"/>
              </a:rPr>
              <a:t>Small, yellowish-brown spots</a:t>
            </a:r>
          </a:p>
          <a:p>
            <a:pPr marL="342900" indent="-342900">
              <a:spcBef>
                <a:spcPts val="1200"/>
              </a:spcBef>
              <a:buFontTx/>
              <a:buChar char="•"/>
              <a:defRPr/>
            </a:pPr>
            <a:r>
              <a:rPr lang="en-US" sz="2900" b="0" dirty="0">
                <a:effectLst>
                  <a:outerShdw blurRad="38100" dist="38100" dir="2700000" algn="tl">
                    <a:srgbClr val="000000"/>
                  </a:outerShdw>
                </a:effectLst>
                <a:latin typeface="Arial" charset="0"/>
                <a:cs typeface="+mn-cs"/>
              </a:rPr>
              <a:t>Scattered dead spots grow together.</a:t>
            </a:r>
          </a:p>
          <a:p>
            <a:pPr marL="342900" indent="-342900">
              <a:spcBef>
                <a:spcPts val="1200"/>
              </a:spcBef>
              <a:buFontTx/>
              <a:buChar char="•"/>
              <a:defRPr/>
            </a:pPr>
            <a:r>
              <a:rPr lang="en-US" sz="2900" b="0" dirty="0">
                <a:effectLst>
                  <a:outerShdw blurRad="38100" dist="38100" dir="2700000" algn="tl">
                    <a:srgbClr val="000000"/>
                  </a:outerShdw>
                </a:effectLst>
                <a:latin typeface="Arial" charset="0"/>
                <a:cs typeface="+mn-cs"/>
              </a:rPr>
              <a:t>Tunneled stems break off at crown.</a:t>
            </a:r>
          </a:p>
        </p:txBody>
      </p:sp>
      <p:sp>
        <p:nvSpPr>
          <p:cNvPr id="32773" name="TextBox 19"/>
          <p:cNvSpPr txBox="1">
            <a:spLocks noChangeArrowheads="1"/>
          </p:cNvSpPr>
          <p:nvPr/>
        </p:nvSpPr>
        <p:spPr bwMode="auto">
          <a:xfrm rot="-5400000">
            <a:off x="8389938" y="6088062"/>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B</a:t>
            </a:r>
            <a:r>
              <a:rPr lang="en-US" altLang="en-US" sz="1400" b="0" i="1">
                <a:solidFill>
                  <a:schemeClr val="bg2"/>
                </a:solidFill>
                <a:latin typeface="Arial" panose="020B0604020202020204" pitchFamily="34" charset="0"/>
              </a:rPr>
              <a:t>. McGraw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airway with late extensive ABW da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304800" y="795338"/>
            <a:ext cx="8763000" cy="800219"/>
          </a:xfrm>
          <a:prstGeom prst="rect">
            <a:avLst/>
          </a:prstGeom>
          <a:noFill/>
          <a:ln w="9525">
            <a:noFill/>
            <a:miter lim="800000"/>
            <a:headEnd/>
            <a:tailEnd/>
          </a:ln>
          <a:effectLst/>
        </p:spPr>
        <p:txBody>
          <a:bodyPr>
            <a:spAutoFit/>
          </a:bodyPr>
          <a:lstStyle/>
          <a:p>
            <a:pPr eaLnBrk="0" hangingPunct="0">
              <a:defRPr/>
            </a:pPr>
            <a:r>
              <a:rPr lang="en-US" sz="3000" dirty="0">
                <a:solidFill>
                  <a:srgbClr val="FFFF00"/>
                </a:solidFill>
                <a:effectLst>
                  <a:outerShdw blurRad="38100" dist="38100" dir="2700000" algn="tl">
                    <a:srgbClr val="000000">
                      <a:alpha val="43137"/>
                    </a:srgbClr>
                  </a:outerShdw>
                </a:effectLst>
                <a:latin typeface="Arial" charset="0"/>
                <a:cs typeface="Arial" charset="0"/>
              </a:rPr>
              <a:t>Extensive Larval Feeding Damage</a:t>
            </a:r>
          </a:p>
          <a:p>
            <a:pPr eaLnBrk="0" hangingPunct="0">
              <a:defRPr/>
            </a:pPr>
            <a:endParaRPr lang="en-US" sz="1600" dirty="0">
              <a:solidFill>
                <a:srgbClr val="FFFF00"/>
              </a:solidFill>
              <a:effectLst>
                <a:outerShdw blurRad="38100" dist="38100" dir="2700000" algn="tl">
                  <a:srgbClr val="000000"/>
                </a:outerShdw>
              </a:effectLst>
              <a:latin typeface="Arial" charset="0"/>
              <a:cs typeface="Arial" charset="0"/>
            </a:endParaRPr>
          </a:p>
        </p:txBody>
      </p:sp>
      <p:sp>
        <p:nvSpPr>
          <p:cNvPr id="4" name="Rectangle 3"/>
          <p:cNvSpPr>
            <a:spLocks noChangeArrowheads="1"/>
          </p:cNvSpPr>
          <p:nvPr/>
        </p:nvSpPr>
        <p:spPr bwMode="auto">
          <a:xfrm>
            <a:off x="228600" y="1371600"/>
            <a:ext cx="8534400" cy="1981200"/>
          </a:xfrm>
          <a:prstGeom prst="rect">
            <a:avLst/>
          </a:prstGeom>
          <a:noFill/>
          <a:ln w="9525">
            <a:noFill/>
            <a:miter lim="800000"/>
            <a:headEnd/>
            <a:tailEnd/>
          </a:ln>
          <a:effectLst/>
        </p:spPr>
        <p:txBody>
          <a:bodyPr/>
          <a:lstStyle/>
          <a:p>
            <a:pPr marL="342900" indent="-342900">
              <a:spcBef>
                <a:spcPts val="1200"/>
              </a:spcBef>
              <a:buFontTx/>
              <a:buChar char="•"/>
              <a:defRPr/>
            </a:pPr>
            <a:r>
              <a:rPr lang="en-US" sz="2900" b="0" dirty="0">
                <a:effectLst>
                  <a:outerShdw blurRad="38100" dist="38100" dir="2700000" algn="tl">
                    <a:srgbClr val="000000"/>
                  </a:outerShdw>
                </a:effectLst>
                <a:latin typeface="Arial" charset="0"/>
                <a:cs typeface="+mn-cs"/>
              </a:rPr>
              <a:t>Worst damage early to mid-June (1</a:t>
            </a:r>
            <a:r>
              <a:rPr lang="en-US" sz="2900" b="0" baseline="30000" dirty="0">
                <a:effectLst>
                  <a:outerShdw blurRad="38100" dist="38100" dir="2700000" algn="tl">
                    <a:srgbClr val="000000"/>
                  </a:outerShdw>
                </a:effectLst>
                <a:latin typeface="Arial" charset="0"/>
                <a:cs typeface="+mn-cs"/>
              </a:rPr>
              <a:t>st</a:t>
            </a:r>
            <a:r>
              <a:rPr lang="en-US" sz="2900" b="0" dirty="0">
                <a:effectLst>
                  <a:outerShdw blurRad="38100" dist="38100" dir="2700000" algn="tl">
                    <a:srgbClr val="000000"/>
                  </a:outerShdw>
                </a:effectLst>
                <a:latin typeface="Arial" charset="0"/>
                <a:cs typeface="+mn-cs"/>
              </a:rPr>
              <a:t> gen.).</a:t>
            </a:r>
          </a:p>
          <a:p>
            <a:pPr marL="342900" indent="-342900">
              <a:spcBef>
                <a:spcPts val="1200"/>
              </a:spcBef>
              <a:buFontTx/>
              <a:buChar char="•"/>
              <a:defRPr/>
            </a:pPr>
            <a:r>
              <a:rPr lang="en-US" sz="2900" b="0" dirty="0">
                <a:effectLst>
                  <a:outerShdw blurRad="38100" dist="38100" dir="2700000" algn="tl">
                    <a:srgbClr val="000000"/>
                  </a:outerShdw>
                </a:effectLst>
                <a:latin typeface="Arial" charset="0"/>
                <a:cs typeface="+mn-cs"/>
              </a:rPr>
              <a:t>Usually less damage in late July/early August (2</a:t>
            </a:r>
            <a:r>
              <a:rPr lang="en-US" sz="2900" b="0" baseline="30000" dirty="0">
                <a:effectLst>
                  <a:outerShdw blurRad="38100" dist="38100" dir="2700000" algn="tl">
                    <a:srgbClr val="000000"/>
                  </a:outerShdw>
                </a:effectLst>
                <a:latin typeface="Arial" charset="0"/>
                <a:cs typeface="+mn-cs"/>
              </a:rPr>
              <a:t>nd</a:t>
            </a:r>
            <a:r>
              <a:rPr lang="en-US" sz="2900" b="0" dirty="0">
                <a:effectLst>
                  <a:outerShdw blurRad="38100" dist="38100" dir="2700000" algn="tl">
                    <a:srgbClr val="000000"/>
                  </a:outerShdw>
                </a:effectLst>
                <a:latin typeface="Arial" charset="0"/>
                <a:cs typeface="+mn-cs"/>
              </a:rPr>
              <a:t> gen.).</a:t>
            </a:r>
          </a:p>
        </p:txBody>
      </p:sp>
      <p:sp>
        <p:nvSpPr>
          <p:cNvPr id="33797" name="TextBox 19"/>
          <p:cNvSpPr txBox="1">
            <a:spLocks noChangeArrowheads="1"/>
          </p:cNvSpPr>
          <p:nvPr/>
        </p:nvSpPr>
        <p:spPr bwMode="auto">
          <a:xfrm rot="-5400000">
            <a:off x="8389938" y="6011862"/>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B</a:t>
            </a:r>
            <a:r>
              <a:rPr lang="en-US" altLang="en-US" sz="1400" b="0" i="1">
                <a:solidFill>
                  <a:schemeClr val="bg2"/>
                </a:solidFill>
                <a:latin typeface="Arial" panose="020B0604020202020204" pitchFamily="34" charset="0"/>
              </a:rPr>
              <a:t>. McGraw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4818" name="Picture 2" descr="late extensive ABW damage on fair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6858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ABW damage to collar of a g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81425"/>
            <a:ext cx="42672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selection damage to Poa in bentgras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7057" y="3835400"/>
            <a:ext cx="4191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0901" name="Text Box 5"/>
          <p:cNvSpPr txBox="1">
            <a:spLocks noChangeArrowheads="1"/>
          </p:cNvSpPr>
          <p:nvPr/>
        </p:nvSpPr>
        <p:spPr bwMode="auto">
          <a:xfrm>
            <a:off x="2819400" y="4267200"/>
            <a:ext cx="1371600" cy="695325"/>
          </a:xfrm>
          <a:prstGeom prst="rect">
            <a:avLst/>
          </a:prstGeom>
          <a:noFill/>
          <a:ln w="9525">
            <a:noFill/>
            <a:miter lim="800000"/>
            <a:headEnd/>
            <a:tailEnd/>
          </a:ln>
          <a:effectLst/>
        </p:spPr>
        <p:txBody>
          <a:bodyPr>
            <a:spAutoFit/>
          </a:bodyPr>
          <a:lstStyle/>
          <a:p>
            <a:pPr algn="r">
              <a:lnSpc>
                <a:spcPct val="90000"/>
              </a:lnSpc>
              <a:defRPr/>
            </a:pPr>
            <a:r>
              <a:rPr lang="en-US" sz="2200" b="0" dirty="0">
                <a:solidFill>
                  <a:schemeClr val="bg2"/>
                </a:solidFill>
                <a:effectLst>
                  <a:outerShdw blurRad="38100" dist="38100" dir="2700000" algn="tl">
                    <a:srgbClr val="FFFFFF"/>
                  </a:outerShdw>
                </a:effectLst>
                <a:latin typeface="Arial" charset="0"/>
                <a:cs typeface="Arial" charset="0"/>
              </a:rPr>
              <a:t>Damage</a:t>
            </a:r>
          </a:p>
          <a:p>
            <a:pPr algn="r">
              <a:lnSpc>
                <a:spcPct val="90000"/>
              </a:lnSpc>
              <a:defRPr/>
            </a:pPr>
            <a:r>
              <a:rPr lang="en-US" sz="2200" b="0" dirty="0">
                <a:solidFill>
                  <a:schemeClr val="bg2"/>
                </a:solidFill>
                <a:effectLst>
                  <a:outerShdw blurRad="38100" dist="38100" dir="2700000" algn="tl">
                    <a:srgbClr val="FFFFFF"/>
                  </a:outerShdw>
                </a:effectLst>
                <a:latin typeface="Arial" charset="0"/>
                <a:cs typeface="Arial" charset="0"/>
              </a:rPr>
              <a:t> to collar</a:t>
            </a:r>
          </a:p>
        </p:txBody>
      </p:sp>
      <p:sp>
        <p:nvSpPr>
          <p:cNvPr id="1360902" name="Text Box 6"/>
          <p:cNvSpPr txBox="1">
            <a:spLocks noChangeArrowheads="1"/>
          </p:cNvSpPr>
          <p:nvPr/>
        </p:nvSpPr>
        <p:spPr bwMode="auto">
          <a:xfrm>
            <a:off x="5105400" y="3886200"/>
            <a:ext cx="3962400" cy="695325"/>
          </a:xfrm>
          <a:prstGeom prst="rect">
            <a:avLst/>
          </a:prstGeom>
          <a:noFill/>
          <a:ln w="9525">
            <a:noFill/>
            <a:miter lim="800000"/>
            <a:headEnd/>
            <a:tailEnd/>
          </a:ln>
          <a:effectLst/>
        </p:spPr>
        <p:txBody>
          <a:bodyPr>
            <a:spAutoFit/>
          </a:bodyPr>
          <a:lstStyle/>
          <a:p>
            <a:pPr algn="ctr">
              <a:lnSpc>
                <a:spcPct val="90000"/>
              </a:lnSpc>
              <a:defRPr/>
            </a:pPr>
            <a:r>
              <a:rPr lang="en-US" sz="2200" b="0" dirty="0">
                <a:solidFill>
                  <a:schemeClr val="bg2"/>
                </a:solidFill>
                <a:effectLst>
                  <a:outerShdw blurRad="38100" dist="38100" dir="2700000" algn="tl">
                    <a:srgbClr val="FFFFFF"/>
                  </a:outerShdw>
                </a:effectLst>
                <a:latin typeface="Arial" charset="0"/>
                <a:cs typeface="Arial" charset="0"/>
              </a:rPr>
              <a:t>Damaged Poa surrounded by undamaged bentgrass</a:t>
            </a:r>
          </a:p>
        </p:txBody>
      </p:sp>
      <p:pic>
        <p:nvPicPr>
          <p:cNvPr id="34823" name="Picture 7" descr="grass leaves with notching by ABW adul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4400"/>
            <a:ext cx="35814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0904" name="Text Box 8"/>
          <p:cNvSpPr txBox="1">
            <a:spLocks noChangeArrowheads="1"/>
          </p:cNvSpPr>
          <p:nvPr/>
        </p:nvSpPr>
        <p:spPr bwMode="auto">
          <a:xfrm>
            <a:off x="152400" y="3200400"/>
            <a:ext cx="3352800" cy="427038"/>
          </a:xfrm>
          <a:prstGeom prst="rect">
            <a:avLst/>
          </a:prstGeom>
          <a:noFill/>
          <a:ln w="9525">
            <a:noFill/>
            <a:miter lim="800000"/>
            <a:headEnd/>
            <a:tailEnd/>
          </a:ln>
          <a:effectLst/>
        </p:spPr>
        <p:txBody>
          <a:bodyPr>
            <a:spAutoFit/>
          </a:bodyPr>
          <a:lstStyle/>
          <a:p>
            <a:pPr algn="r">
              <a:defRPr/>
            </a:pPr>
            <a:r>
              <a:rPr lang="en-US" sz="2200" b="0" dirty="0">
                <a:solidFill>
                  <a:schemeClr val="bg2"/>
                </a:solidFill>
                <a:effectLst>
                  <a:outerShdw blurRad="38100" dist="38100" dir="2700000" algn="tl">
                    <a:srgbClr val="FFFFFF"/>
                  </a:outerShdw>
                </a:effectLst>
                <a:latin typeface="Arial" charset="0"/>
                <a:cs typeface="Arial" charset="0"/>
              </a:rPr>
              <a:t>Leaf notching by adults</a:t>
            </a:r>
          </a:p>
        </p:txBody>
      </p:sp>
      <p:sp>
        <p:nvSpPr>
          <p:cNvPr id="34825" name="Rectangle 9"/>
          <p:cNvSpPr>
            <a:spLocks noChangeArrowheads="1"/>
          </p:cNvSpPr>
          <p:nvPr/>
        </p:nvSpPr>
        <p:spPr bwMode="auto">
          <a:xfrm>
            <a:off x="1447800" y="762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000">
                <a:solidFill>
                  <a:srgbClr val="FF0000"/>
                </a:solidFill>
                <a:latin typeface="Arial" panose="020B0604020202020204" pitchFamily="34" charset="0"/>
              </a:rPr>
              <a:t>Injury</a:t>
            </a:r>
          </a:p>
        </p:txBody>
      </p:sp>
      <p:sp>
        <p:nvSpPr>
          <p:cNvPr id="1360906" name="Text Box 10"/>
          <p:cNvSpPr txBox="1">
            <a:spLocks noChangeArrowheads="1"/>
          </p:cNvSpPr>
          <p:nvPr/>
        </p:nvSpPr>
        <p:spPr bwMode="auto">
          <a:xfrm>
            <a:off x="5486400" y="1079500"/>
            <a:ext cx="3429000" cy="695325"/>
          </a:xfrm>
          <a:prstGeom prst="rect">
            <a:avLst/>
          </a:prstGeom>
          <a:noFill/>
          <a:ln w="9525">
            <a:noFill/>
            <a:miter lim="800000"/>
            <a:headEnd/>
            <a:tailEnd/>
          </a:ln>
          <a:effectLst/>
        </p:spPr>
        <p:txBody>
          <a:bodyPr>
            <a:spAutoFit/>
          </a:bodyPr>
          <a:lstStyle/>
          <a:p>
            <a:pPr algn="ctr">
              <a:lnSpc>
                <a:spcPct val="90000"/>
              </a:lnSpc>
              <a:defRPr/>
            </a:pPr>
            <a:r>
              <a:rPr lang="en-US" sz="2200" b="0" dirty="0">
                <a:effectLst>
                  <a:outerShdw blurRad="38100" dist="38100" dir="2700000" algn="tl">
                    <a:srgbClr val="000000"/>
                  </a:outerShdw>
                </a:effectLst>
                <a:latin typeface="Arial" charset="0"/>
                <a:cs typeface="Arial" charset="0"/>
              </a:rPr>
              <a:t>Early summer damage</a:t>
            </a:r>
          </a:p>
          <a:p>
            <a:pPr algn="ctr">
              <a:lnSpc>
                <a:spcPct val="90000"/>
              </a:lnSpc>
              <a:defRPr/>
            </a:pPr>
            <a:r>
              <a:rPr lang="en-US" sz="2200" b="0" dirty="0">
                <a:effectLst>
                  <a:outerShdw blurRad="38100" dist="38100" dir="2700000" algn="tl">
                    <a:srgbClr val="000000"/>
                  </a:outerShdw>
                </a:effectLst>
                <a:latin typeface="Arial" charset="0"/>
                <a:cs typeface="Arial" charset="0"/>
              </a:rPr>
              <a:t>along edge of fairway</a:t>
            </a:r>
          </a:p>
        </p:txBody>
      </p:sp>
      <p:sp>
        <p:nvSpPr>
          <p:cNvPr id="34827" name="Text Box 11"/>
          <p:cNvSpPr txBox="1">
            <a:spLocks noChangeArrowheads="1"/>
          </p:cNvSpPr>
          <p:nvPr/>
        </p:nvSpPr>
        <p:spPr bwMode="auto">
          <a:xfrm>
            <a:off x="76200" y="76200"/>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chemeClr val="bg2"/>
                </a:solidFill>
                <a:latin typeface="Arial" panose="020B0604020202020204" pitchFamily="34" charset="0"/>
              </a:rPr>
              <a:t>ABW</a:t>
            </a:r>
          </a:p>
        </p:txBody>
      </p:sp>
      <p:sp>
        <p:nvSpPr>
          <p:cNvPr id="34828" name="TextBox 19"/>
          <p:cNvSpPr txBox="1">
            <a:spLocks noChangeArrowheads="1"/>
          </p:cNvSpPr>
          <p:nvPr/>
        </p:nvSpPr>
        <p:spPr bwMode="auto">
          <a:xfrm rot="-5400000">
            <a:off x="3594894" y="6082506"/>
            <a:ext cx="1011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R. Cameron</a:t>
            </a:r>
          </a:p>
        </p:txBody>
      </p:sp>
      <p:sp>
        <p:nvSpPr>
          <p:cNvPr id="34829" name="TextBox 19"/>
          <p:cNvSpPr txBox="1">
            <a:spLocks noChangeArrowheads="1"/>
          </p:cNvSpPr>
          <p:nvPr/>
        </p:nvSpPr>
        <p:spPr bwMode="auto">
          <a:xfrm rot="-5400000">
            <a:off x="8478044" y="6138069"/>
            <a:ext cx="877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H. Tashiro</a:t>
            </a:r>
          </a:p>
        </p:txBody>
      </p:sp>
      <p:sp>
        <p:nvSpPr>
          <p:cNvPr id="34830" name="TextBox 19"/>
          <p:cNvSpPr txBox="1">
            <a:spLocks noChangeArrowheads="1"/>
          </p:cNvSpPr>
          <p:nvPr/>
        </p:nvSpPr>
        <p:spPr bwMode="auto">
          <a:xfrm rot="-5400000">
            <a:off x="8443913" y="3035300"/>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B. McGraw</a:t>
            </a:r>
          </a:p>
        </p:txBody>
      </p:sp>
      <p:sp>
        <p:nvSpPr>
          <p:cNvPr id="34831" name="TextBox 6"/>
          <p:cNvSpPr txBox="1">
            <a:spLocks noChangeArrowheads="1"/>
          </p:cNvSpPr>
          <p:nvPr/>
        </p:nvSpPr>
        <p:spPr bwMode="auto">
          <a:xfrm rot="-5400000">
            <a:off x="-210344" y="3105944"/>
            <a:ext cx="696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200" b="0" i="1">
                <a:solidFill>
                  <a:schemeClr val="bg2"/>
                </a:solidFill>
                <a:latin typeface="Arial" panose="020B0604020202020204" pitchFamily="34" charset="0"/>
              </a:rPr>
              <a:t>NYAES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609600" y="228600"/>
            <a:ext cx="78835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ABW Seasonal Life-cycle</a:t>
            </a:r>
            <a:endParaRPr lang="en-US" altLang="en-US" sz="2200">
              <a:solidFill>
                <a:srgbClr val="C00000"/>
              </a:solidFill>
              <a:latin typeface="Arial" panose="020B0604020202020204" pitchFamily="34" charset="0"/>
            </a:endParaRPr>
          </a:p>
          <a:p>
            <a:pPr algn="ctr" eaLnBrk="1" hangingPunct="1"/>
            <a:r>
              <a:rPr lang="en-US" altLang="en-US" sz="2200">
                <a:latin typeface="Arial" panose="020B0604020202020204" pitchFamily="34" charset="0"/>
              </a:rPr>
              <a:t> </a:t>
            </a:r>
            <a:r>
              <a:rPr lang="en-US" altLang="en-US" sz="2200">
                <a:solidFill>
                  <a:schemeClr val="bg2"/>
                </a:solidFill>
                <a:latin typeface="Arial" panose="020B0604020202020204" pitchFamily="34" charset="0"/>
              </a:rPr>
              <a:t>(average timing for NY metropolitan area)</a:t>
            </a:r>
          </a:p>
        </p:txBody>
      </p:sp>
      <p:graphicFrame>
        <p:nvGraphicFramePr>
          <p:cNvPr id="2050" name="Object 22" descr="Seasonal phenology of ABW adults, young larvae, old larvae, and damage"/>
          <p:cNvGraphicFramePr>
            <a:graphicFrameLocks noChangeAspect="1"/>
          </p:cNvGraphicFramePr>
          <p:nvPr>
            <p:extLst>
              <p:ext uri="{D42A27DB-BD31-4B8C-83A1-F6EECF244321}">
                <p14:modId xmlns:p14="http://schemas.microsoft.com/office/powerpoint/2010/main" val="85419849"/>
              </p:ext>
            </p:extLst>
          </p:nvPr>
        </p:nvGraphicFramePr>
        <p:xfrm>
          <a:off x="228600" y="1371600"/>
          <a:ext cx="8686800" cy="4687888"/>
        </p:xfrm>
        <a:graphic>
          <a:graphicData uri="http://schemas.openxmlformats.org/presentationml/2006/ole">
            <mc:AlternateContent xmlns:mc="http://schemas.openxmlformats.org/markup-compatibility/2006">
              <mc:Choice xmlns:v="urn:schemas-microsoft-com:vml" Requires="v">
                <p:oleObj name="SPW 11.0 Graph" r:id="rId3" imgW="7128360" imgH="3846240" progId="SigmaPlotGraphicObject.10">
                  <p:embed/>
                </p:oleObj>
              </mc:Choice>
              <mc:Fallback>
                <p:oleObj name="SPW 11.0 Graph" r:id="rId3" imgW="7128360" imgH="3846240" progId="SigmaPlotGraphicObject.10">
                  <p:embed/>
                  <p:pic>
                    <p:nvPicPr>
                      <p:cNvPr id="0"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1600"/>
                        <a:ext cx="8686800"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Box 19"/>
          <p:cNvSpPr txBox="1">
            <a:spLocks noChangeArrowheads="1"/>
          </p:cNvSpPr>
          <p:nvPr/>
        </p:nvSpPr>
        <p:spPr bwMode="auto">
          <a:xfrm>
            <a:off x="152400" y="6096000"/>
            <a:ext cx="5734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0">
                <a:solidFill>
                  <a:schemeClr val="bg2"/>
                </a:solidFill>
                <a:latin typeface="Arial" panose="020B0604020202020204" pitchFamily="34" charset="0"/>
              </a:rPr>
              <a:t>*L1-3 = 1</a:t>
            </a:r>
            <a:r>
              <a:rPr lang="en-US" altLang="en-US" sz="1600" b="0" baseline="30000">
                <a:solidFill>
                  <a:schemeClr val="bg2"/>
                </a:solidFill>
                <a:latin typeface="Arial" panose="020B0604020202020204" pitchFamily="34" charset="0"/>
              </a:rPr>
              <a:t>st</a:t>
            </a:r>
            <a:r>
              <a:rPr lang="en-US" altLang="en-US" sz="1600" b="0">
                <a:solidFill>
                  <a:schemeClr val="bg2"/>
                </a:solidFill>
                <a:latin typeface="Arial" panose="020B0604020202020204" pitchFamily="34" charset="0"/>
              </a:rPr>
              <a:t> thru 3</a:t>
            </a:r>
            <a:r>
              <a:rPr lang="en-US" altLang="en-US" sz="1600" b="0" baseline="30000">
                <a:solidFill>
                  <a:schemeClr val="bg2"/>
                </a:solidFill>
                <a:latin typeface="Arial" panose="020B0604020202020204" pitchFamily="34" charset="0"/>
              </a:rPr>
              <a:t>rd</a:t>
            </a:r>
            <a:r>
              <a:rPr lang="en-US" altLang="en-US" sz="1600" b="0">
                <a:solidFill>
                  <a:schemeClr val="bg2"/>
                </a:solidFill>
                <a:latin typeface="Arial" panose="020B0604020202020204" pitchFamily="34" charset="0"/>
              </a:rPr>
              <a:t> larval stage; L4-5 = 4</a:t>
            </a:r>
            <a:r>
              <a:rPr lang="en-US" altLang="en-US" sz="1600" b="0" baseline="30000">
                <a:solidFill>
                  <a:schemeClr val="bg2"/>
                </a:solidFill>
                <a:latin typeface="Arial" panose="020B0604020202020204" pitchFamily="34" charset="0"/>
              </a:rPr>
              <a:t>th</a:t>
            </a:r>
            <a:r>
              <a:rPr lang="en-US" altLang="en-US" sz="1600" b="0">
                <a:solidFill>
                  <a:schemeClr val="bg2"/>
                </a:solidFill>
                <a:latin typeface="Arial" panose="020B0604020202020204" pitchFamily="34" charset="0"/>
              </a:rPr>
              <a:t> thru 5</a:t>
            </a:r>
            <a:r>
              <a:rPr lang="en-US" altLang="en-US" sz="1600" b="0" baseline="30000">
                <a:solidFill>
                  <a:schemeClr val="bg2"/>
                </a:solidFill>
                <a:latin typeface="Arial" panose="020B0604020202020204" pitchFamily="34" charset="0"/>
              </a:rPr>
              <a:t>th</a:t>
            </a:r>
            <a:r>
              <a:rPr lang="en-US" altLang="en-US" sz="1600" b="0">
                <a:solidFill>
                  <a:schemeClr val="bg2"/>
                </a:solidFill>
                <a:latin typeface="Arial" panose="020B0604020202020204" pitchFamily="34" charset="0"/>
              </a:rPr>
              <a:t> larval stage</a:t>
            </a:r>
          </a:p>
        </p:txBody>
      </p:sp>
      <p:sp>
        <p:nvSpPr>
          <p:cNvPr id="2054" name="TextBox 19"/>
          <p:cNvSpPr txBox="1">
            <a:spLocks noChangeArrowheads="1"/>
          </p:cNvSpPr>
          <p:nvPr/>
        </p:nvSpPr>
        <p:spPr bwMode="auto">
          <a:xfrm>
            <a:off x="6705600" y="6400800"/>
            <a:ext cx="2266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From: Koppenhöfer et al. 2012</a:t>
            </a:r>
            <a:endParaRPr lang="en-US" altLang="en-US" sz="1400" b="0" i="1">
              <a:solidFill>
                <a:schemeClr val="bg2"/>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68291" name="Rectangle 3"/>
          <p:cNvSpPr>
            <a:spLocks noChangeArrowheads="1"/>
          </p:cNvSpPr>
          <p:nvPr/>
        </p:nvSpPr>
        <p:spPr bwMode="auto">
          <a:xfrm>
            <a:off x="457200" y="228600"/>
            <a:ext cx="8534400" cy="6096000"/>
          </a:xfrm>
          <a:prstGeom prst="rect">
            <a:avLst/>
          </a:prstGeom>
          <a:noFill/>
          <a:ln w="9525">
            <a:noFill/>
            <a:miter lim="800000"/>
            <a:headEnd/>
            <a:tailEnd/>
          </a:ln>
          <a:effectLst/>
        </p:spPr>
        <p:txBody>
          <a:bodyPr/>
          <a:lstStyle/>
          <a:p>
            <a:pPr marL="342900" indent="-342900" algn="ctr">
              <a:spcBef>
                <a:spcPct val="30000"/>
              </a:spcBef>
              <a:defRPr/>
            </a:pPr>
            <a:r>
              <a:rPr lang="en-US" sz="3000" dirty="0">
                <a:solidFill>
                  <a:srgbClr val="C00000"/>
                </a:solidFill>
                <a:latin typeface="Arial" charset="0"/>
                <a:cs typeface="Arial" charset="0"/>
                <a:sym typeface="Wingdings" pitchFamily="2" charset="2"/>
              </a:rPr>
              <a:t>Host plant resistance for ABW management</a:t>
            </a:r>
          </a:p>
          <a:p>
            <a:pPr marL="342900" indent="-342900" algn="ctr">
              <a:spcBef>
                <a:spcPct val="30000"/>
              </a:spcBef>
              <a:defRPr/>
            </a:pPr>
            <a:endParaRPr lang="en-US" sz="800" b="0" dirty="0">
              <a:solidFill>
                <a:schemeClr val="bg2"/>
              </a:solidFill>
              <a:effectLst>
                <a:outerShdw blurRad="38100" dist="38100" dir="2700000" algn="tl">
                  <a:srgbClr val="000000"/>
                </a:outerShdw>
              </a:effectLst>
              <a:latin typeface="Arial" charset="0"/>
              <a:cs typeface="Arial" charset="0"/>
              <a:sym typeface="Wingdings" pitchFamily="2" charset="2"/>
            </a:endParaRPr>
          </a:p>
          <a:p>
            <a:pPr marL="342900" indent="-342900">
              <a:spcBef>
                <a:spcPts val="1200"/>
              </a:spcBef>
              <a:buSzPct val="100000"/>
              <a:buFont typeface="Arial" pitchFamily="34" charset="0"/>
              <a:buChar char="•"/>
              <a:defRPr/>
            </a:pPr>
            <a:r>
              <a:rPr lang="en-US" sz="2900" b="0" dirty="0">
                <a:solidFill>
                  <a:schemeClr val="bg2"/>
                </a:solidFill>
                <a:latin typeface="Arial" charset="0"/>
                <a:cs typeface="Arial" charset="0"/>
                <a:sym typeface="Wingdings" pitchFamily="2" charset="2"/>
              </a:rPr>
              <a:t>Low cost</a:t>
            </a:r>
          </a:p>
          <a:p>
            <a:pPr marL="342900" indent="-342900">
              <a:spcBef>
                <a:spcPts val="1200"/>
              </a:spcBef>
              <a:buSzPct val="100000"/>
              <a:buFont typeface="Arial" pitchFamily="34" charset="0"/>
              <a:buChar char="•"/>
              <a:defRPr/>
            </a:pPr>
            <a:r>
              <a:rPr lang="en-US" sz="2900" b="0" dirty="0">
                <a:solidFill>
                  <a:schemeClr val="bg2"/>
                </a:solidFill>
                <a:latin typeface="Arial" charset="0"/>
                <a:cs typeface="Arial" charset="0"/>
                <a:sym typeface="Wingdings" pitchFamily="2" charset="2"/>
              </a:rPr>
              <a:t>Highly compatible with other tactics</a:t>
            </a:r>
          </a:p>
          <a:p>
            <a:pPr marL="342900" indent="-342900">
              <a:spcBef>
                <a:spcPts val="1200"/>
              </a:spcBef>
              <a:buSzPct val="100000"/>
              <a:buFont typeface="Arial" pitchFamily="34" charset="0"/>
              <a:buChar char="•"/>
              <a:defRPr/>
            </a:pPr>
            <a:r>
              <a:rPr lang="en-US" sz="2900" b="0" dirty="0">
                <a:solidFill>
                  <a:schemeClr val="bg2"/>
                </a:solidFill>
                <a:latin typeface="Arial" charset="0"/>
                <a:cs typeface="Arial" charset="0"/>
                <a:sym typeface="Wingdings" pitchFamily="2" charset="2"/>
              </a:rPr>
              <a:t>Long lasting </a:t>
            </a:r>
          </a:p>
          <a:p>
            <a:pPr marL="342900" indent="-342900">
              <a:spcBef>
                <a:spcPts val="1200"/>
              </a:spcBef>
              <a:buSzPct val="100000"/>
              <a:buFont typeface="Arial" pitchFamily="34" charset="0"/>
              <a:buChar char="•"/>
              <a:defRPr/>
            </a:pPr>
            <a:r>
              <a:rPr lang="en-US" sz="2900" b="0" dirty="0">
                <a:solidFill>
                  <a:schemeClr val="bg2"/>
                </a:solidFill>
                <a:latin typeface="Arial" charset="0"/>
                <a:cs typeface="Arial" charset="0"/>
                <a:sym typeface="Wingdings" pitchFamily="2" charset="2"/>
              </a:rPr>
              <a:t>Environmentally sound</a:t>
            </a:r>
          </a:p>
          <a:p>
            <a:pPr marL="342900" indent="-342900">
              <a:spcBef>
                <a:spcPts val="2400"/>
              </a:spcBef>
              <a:defRPr/>
            </a:pPr>
            <a:r>
              <a:rPr lang="en-US" sz="2900" b="0" dirty="0">
                <a:solidFill>
                  <a:schemeClr val="bg2"/>
                </a:solidFill>
                <a:latin typeface="Arial" charset="0"/>
                <a:cs typeface="Arial" charset="0"/>
                <a:sym typeface="Wingdings" pitchFamily="2" charset="2"/>
              </a:rPr>
              <a:t>Host plant resistance components:</a:t>
            </a:r>
          </a:p>
          <a:p>
            <a:pPr marL="342900" indent="-342900">
              <a:spcBef>
                <a:spcPts val="1200"/>
              </a:spcBef>
              <a:defRPr/>
            </a:pPr>
            <a:r>
              <a:rPr lang="en-US" sz="2900" b="0" dirty="0">
                <a:solidFill>
                  <a:schemeClr val="bg2"/>
                </a:solidFill>
                <a:latin typeface="Arial" charset="0"/>
                <a:cs typeface="Arial" charset="0"/>
                <a:sym typeface="Wingdings" pitchFamily="2" charset="2"/>
              </a:rPr>
              <a:t> </a:t>
            </a:r>
            <a:r>
              <a:rPr lang="en-US" sz="2900" b="0" dirty="0">
                <a:solidFill>
                  <a:schemeClr val="bg1"/>
                </a:solidFill>
                <a:latin typeface="Arial" charset="0"/>
                <a:cs typeface="Arial" charset="0"/>
                <a:sym typeface="Wingdings" pitchFamily="2" charset="2"/>
              </a:rPr>
              <a:t>Tolerance</a:t>
            </a:r>
            <a:r>
              <a:rPr lang="en-US" sz="2900" b="0" dirty="0">
                <a:solidFill>
                  <a:schemeClr val="bg2"/>
                </a:solidFill>
                <a:latin typeface="Arial" charset="0"/>
                <a:cs typeface="Arial" charset="0"/>
                <a:sym typeface="Wingdings" pitchFamily="2" charset="2"/>
              </a:rPr>
              <a:t>: plant</a:t>
            </a:r>
            <a:r>
              <a:rPr lang="en-US" sz="2900" b="0" dirty="0">
                <a:solidFill>
                  <a:schemeClr val="bg2"/>
                </a:solidFill>
                <a:latin typeface="Arial" charset="0"/>
                <a:cs typeface="Arial" charset="0"/>
              </a:rPr>
              <a:t> tolerates feeding better, but may support high pest density</a:t>
            </a:r>
            <a:endParaRPr lang="en-US" sz="2900" b="0" dirty="0">
              <a:solidFill>
                <a:schemeClr val="bg2"/>
              </a:solidFill>
              <a:latin typeface="Arial" charset="0"/>
              <a:cs typeface="Arial" charset="0"/>
              <a:sym typeface="Wingdings" pitchFamily="2" charset="2"/>
            </a:endParaRPr>
          </a:p>
          <a:p>
            <a:pPr marL="342900" indent="-342900">
              <a:spcBef>
                <a:spcPts val="1200"/>
              </a:spcBef>
              <a:defRPr/>
            </a:pPr>
            <a:r>
              <a:rPr lang="en-US" sz="2900" b="0" dirty="0">
                <a:solidFill>
                  <a:schemeClr val="bg2"/>
                </a:solidFill>
                <a:latin typeface="Arial" charset="0"/>
                <a:cs typeface="Arial" charset="0"/>
                <a:sym typeface="Wingdings" pitchFamily="2" charset="2"/>
              </a:rPr>
              <a:t> </a:t>
            </a:r>
            <a:r>
              <a:rPr lang="en-US" sz="2900" b="0" dirty="0">
                <a:solidFill>
                  <a:schemeClr val="bg1"/>
                </a:solidFill>
                <a:latin typeface="Arial" charset="0"/>
                <a:cs typeface="Arial" charset="0"/>
                <a:sym typeface="Wingdings" pitchFamily="2" charset="2"/>
              </a:rPr>
              <a:t>Resistance</a:t>
            </a:r>
            <a:r>
              <a:rPr lang="en-US" sz="2900" b="0" dirty="0">
                <a:solidFill>
                  <a:schemeClr val="bg2"/>
                </a:solidFill>
                <a:latin typeface="Arial" charset="0"/>
                <a:cs typeface="Arial" charset="0"/>
                <a:sym typeface="Wingdings" pitchFamily="2" charset="2"/>
              </a:rPr>
              <a:t>:</a:t>
            </a:r>
            <a:r>
              <a:rPr lang="en-US" sz="2900" b="0" dirty="0">
                <a:solidFill>
                  <a:schemeClr val="bg2"/>
                </a:solidFill>
                <a:latin typeface="Arial" charset="0"/>
                <a:cs typeface="Arial" charset="0"/>
              </a:rPr>
              <a:t> detrimental for pest development and reproduction </a:t>
            </a:r>
            <a:r>
              <a:rPr lang="en-US" sz="2900" b="0" dirty="0">
                <a:solidFill>
                  <a:schemeClr val="bg2"/>
                </a:solidFill>
                <a:latin typeface="Arial" charset="0"/>
                <a:cs typeface="Arial" charset="0"/>
                <a:sym typeface="Wingdings" pitchFamily="2" charset="2"/>
              </a:rPr>
              <a:t></a:t>
            </a:r>
            <a:r>
              <a:rPr lang="en-US" sz="2900" b="0" dirty="0">
                <a:solidFill>
                  <a:schemeClr val="bg2"/>
                </a:solidFill>
                <a:latin typeface="Arial" charset="0"/>
                <a:cs typeface="Arial" charset="0"/>
              </a:rPr>
              <a:t> fewer/no pests</a:t>
            </a:r>
            <a:endParaRPr lang="en-US" sz="2900" b="0" dirty="0">
              <a:solidFill>
                <a:schemeClr val="bg2"/>
              </a:solidFill>
              <a:latin typeface="Arial" charset="0"/>
              <a:cs typeface="Arial" charset="0"/>
              <a:sym typeface="Wingdings" pitchFamily="2" charset="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04800"/>
            <a:ext cx="8302625" cy="762000"/>
          </a:xfrm>
        </p:spPr>
        <p:txBody>
          <a:bodyPr/>
          <a:lstStyle/>
          <a:p>
            <a:pPr>
              <a:lnSpc>
                <a:spcPct val="95000"/>
              </a:lnSpc>
            </a:pPr>
            <a:r>
              <a:rPr lang="en-US" altLang="en-US" sz="3600" b="1" i="1">
                <a:solidFill>
                  <a:srgbClr val="C00000"/>
                </a:solidFill>
                <a:latin typeface="Arial" panose="020B0604020202020204" pitchFamily="34" charset="0"/>
                <a:cs typeface="Arial" panose="020B0604020202020204" pitchFamily="34" charset="0"/>
              </a:rPr>
              <a:t> </a:t>
            </a:r>
            <a:r>
              <a:rPr lang="en-US" altLang="en-US" sz="3000" b="1">
                <a:solidFill>
                  <a:srgbClr val="C00000"/>
                </a:solidFill>
                <a:latin typeface="Arial" panose="020B0604020202020204" pitchFamily="34" charset="0"/>
                <a:cs typeface="Arial" panose="020B0604020202020204" pitchFamily="34" charset="0"/>
              </a:rPr>
              <a:t>Host Plant Resistance to ABW</a:t>
            </a:r>
            <a:endParaRPr lang="en-US" altLang="en-US" sz="2900">
              <a:solidFill>
                <a:srgbClr val="C00000"/>
              </a:solidFill>
              <a:latin typeface="Arial" panose="020B0604020202020204" pitchFamily="34" charset="0"/>
              <a:cs typeface="Arial" panose="020B0604020202020204" pitchFamily="34" charset="0"/>
            </a:endParaRPr>
          </a:p>
        </p:txBody>
      </p:sp>
      <p:sp>
        <p:nvSpPr>
          <p:cNvPr id="36867" name="Content Placeholder 2"/>
          <p:cNvSpPr>
            <a:spLocks noGrp="1"/>
          </p:cNvSpPr>
          <p:nvPr>
            <p:ph sz="quarter" idx="1"/>
          </p:nvPr>
        </p:nvSpPr>
        <p:spPr>
          <a:xfrm>
            <a:off x="304800" y="1295400"/>
            <a:ext cx="8686800" cy="5334000"/>
          </a:xfrm>
        </p:spPr>
        <p:txBody>
          <a:bodyPr/>
          <a:lstStyle/>
          <a:p>
            <a:pPr marL="319088" lvl="2" indent="-319088">
              <a:spcBef>
                <a:spcPts val="1200"/>
              </a:spcBef>
            </a:pPr>
            <a:r>
              <a:rPr lang="en-US" altLang="en-US" sz="2600" dirty="0">
                <a:solidFill>
                  <a:schemeClr val="bg2"/>
                </a:solidFill>
                <a:latin typeface="Arial" panose="020B0604020202020204" pitchFamily="34" charset="0"/>
                <a:cs typeface="Arial" panose="020B0604020202020204" pitchFamily="34" charset="0"/>
              </a:rPr>
              <a:t>Severe damage typically in areas with high </a:t>
            </a:r>
            <a:r>
              <a:rPr lang="en-US" altLang="en-US" sz="2600" i="1" dirty="0">
                <a:solidFill>
                  <a:schemeClr val="bg2"/>
                </a:solidFill>
                <a:latin typeface="Arial" panose="020B0604020202020204" pitchFamily="34" charset="0"/>
                <a:cs typeface="Arial" panose="020B0604020202020204" pitchFamily="34" charset="0"/>
              </a:rPr>
              <a:t>P. annua </a:t>
            </a:r>
            <a:r>
              <a:rPr lang="en-US" altLang="en-US" sz="2600" dirty="0">
                <a:solidFill>
                  <a:schemeClr val="bg2"/>
                </a:solidFill>
                <a:latin typeface="Arial" panose="020B0604020202020204" pitchFamily="34" charset="0"/>
                <a:cs typeface="Arial" panose="020B0604020202020204" pitchFamily="34" charset="0"/>
              </a:rPr>
              <a:t>percentage</a:t>
            </a:r>
          </a:p>
          <a:p>
            <a:pPr>
              <a:spcBef>
                <a:spcPts val="1200"/>
              </a:spcBef>
            </a:pPr>
            <a:r>
              <a:rPr lang="en-US" altLang="en-US" sz="2600" dirty="0">
                <a:solidFill>
                  <a:schemeClr val="bg2"/>
                </a:solidFill>
                <a:latin typeface="Arial" panose="020B0604020202020204" pitchFamily="34" charset="0"/>
                <a:cs typeface="Arial" panose="020B0604020202020204" pitchFamily="34" charset="0"/>
              </a:rPr>
              <a:t>But damage to bentgrass possible</a:t>
            </a:r>
          </a:p>
          <a:p>
            <a:endParaRPr lang="en-US" altLang="en-US" sz="1400" dirty="0">
              <a:solidFill>
                <a:schemeClr val="bg2"/>
              </a:solidFill>
              <a:latin typeface="Arial" panose="020B0604020202020204" pitchFamily="34" charset="0"/>
              <a:cs typeface="Arial" panose="020B0604020202020204" pitchFamily="34" charset="0"/>
            </a:endParaRPr>
          </a:p>
          <a:p>
            <a:pPr>
              <a:buFontTx/>
              <a:buNone/>
            </a:pPr>
            <a:r>
              <a:rPr lang="en-US" altLang="en-US" sz="2600" dirty="0">
                <a:solidFill>
                  <a:schemeClr val="bg2"/>
                </a:solidFill>
                <a:latin typeface="Arial" panose="020B0604020202020204" pitchFamily="34" charset="0"/>
                <a:cs typeface="Arial" panose="020B0604020202020204" pitchFamily="34" charset="0"/>
              </a:rPr>
              <a:t>Limited previous experimental data suggest:</a:t>
            </a:r>
          </a:p>
          <a:p>
            <a:pPr marL="319088" lvl="2" indent="-319088">
              <a:spcBef>
                <a:spcPts val="1200"/>
              </a:spcBef>
              <a:spcAft>
                <a:spcPts val="600"/>
              </a:spcAft>
            </a:pPr>
            <a:r>
              <a:rPr lang="en-US" altLang="en-US" sz="2600" dirty="0">
                <a:solidFill>
                  <a:schemeClr val="bg2"/>
                </a:solidFill>
                <a:latin typeface="Arial" panose="020B0604020202020204" pitchFamily="34" charset="0"/>
                <a:ea typeface="Times New Roman" panose="02020603050405020304" pitchFamily="18" charset="0"/>
                <a:cs typeface="Arial" panose="020B0604020202020204" pitchFamily="34" charset="0"/>
              </a:rPr>
              <a:t>Same larval density in </a:t>
            </a:r>
            <a:r>
              <a:rPr lang="en-US" altLang="en-US" sz="2600" i="1" dirty="0">
                <a:solidFill>
                  <a:schemeClr val="bg2"/>
                </a:solidFill>
                <a:latin typeface="Arial" panose="020B0604020202020204" pitchFamily="34" charset="0"/>
                <a:ea typeface="Times New Roman" panose="02020603050405020304" pitchFamily="18" charset="0"/>
                <a:cs typeface="Arial" panose="020B0604020202020204" pitchFamily="34" charset="0"/>
              </a:rPr>
              <a:t>P. annua</a:t>
            </a:r>
            <a:r>
              <a:rPr lang="en-US" altLang="en-US" sz="2600" dirty="0">
                <a:solidFill>
                  <a:schemeClr val="bg2"/>
                </a:solidFill>
                <a:latin typeface="Arial" panose="020B0604020202020204" pitchFamily="34" charset="0"/>
                <a:ea typeface="Times New Roman" panose="02020603050405020304" pitchFamily="18" charset="0"/>
                <a:cs typeface="Arial" panose="020B0604020202020204" pitchFamily="34" charset="0"/>
              </a:rPr>
              <a:t> and CBG </a:t>
            </a:r>
            <a:r>
              <a:rPr lang="en-US" altLang="en-US" sz="2200" dirty="0">
                <a:solidFill>
                  <a:schemeClr val="bg2"/>
                </a:solidFill>
                <a:latin typeface="Arial" panose="020B0604020202020204" pitchFamily="34" charset="0"/>
                <a:ea typeface="Times New Roman" panose="02020603050405020304" pitchFamily="18" charset="0"/>
                <a:cs typeface="Arial" panose="020B0604020202020204" pitchFamily="34" charset="0"/>
              </a:rPr>
              <a:t>(Rothwell 2003)</a:t>
            </a:r>
          </a:p>
          <a:p>
            <a:pPr marL="319088" lvl="2" indent="-319088">
              <a:spcBef>
                <a:spcPts val="1200"/>
              </a:spcBef>
              <a:spcAft>
                <a:spcPts val="600"/>
              </a:spcAft>
            </a:pPr>
            <a:r>
              <a:rPr lang="en-US" altLang="en-US" sz="2600" dirty="0">
                <a:solidFill>
                  <a:schemeClr val="bg2"/>
                </a:solidFill>
                <a:latin typeface="Arial" panose="020B0604020202020204" pitchFamily="34" charset="0"/>
                <a:ea typeface="Times New Roman" panose="02020603050405020304" pitchFamily="18" charset="0"/>
                <a:cs typeface="Arial" panose="020B0604020202020204" pitchFamily="34" charset="0"/>
              </a:rPr>
              <a:t>No effect of host species on spring adult and larval distribution </a:t>
            </a:r>
            <a:r>
              <a:rPr lang="en-US" altLang="en-US" sz="2200" dirty="0">
                <a:solidFill>
                  <a:schemeClr val="bg2"/>
                </a:solidFill>
                <a:latin typeface="Arial" panose="020B0604020202020204" pitchFamily="34" charset="0"/>
                <a:ea typeface="Times New Roman" panose="02020603050405020304" pitchFamily="18" charset="0"/>
                <a:cs typeface="Arial" panose="020B0604020202020204" pitchFamily="34" charset="0"/>
              </a:rPr>
              <a:t>(McGraw &amp; Koppenhöfer 2010)</a:t>
            </a:r>
          </a:p>
          <a:p>
            <a:pPr marL="319088" lvl="2" indent="-319088">
              <a:spcBef>
                <a:spcPts val="1200"/>
              </a:spcBef>
              <a:spcAft>
                <a:spcPts val="600"/>
              </a:spcAft>
            </a:pPr>
            <a:r>
              <a:rPr lang="en-US" altLang="en-US" sz="2600" dirty="0">
                <a:solidFill>
                  <a:schemeClr val="bg2"/>
                </a:solidFill>
                <a:latin typeface="Arial" panose="020B0604020202020204" pitchFamily="34" charset="0"/>
                <a:ea typeface="Times New Roman" panose="02020603050405020304" pitchFamily="18" charset="0"/>
                <a:cs typeface="Arial" panose="020B0604020202020204" pitchFamily="34" charset="0"/>
              </a:rPr>
              <a:t>Higher ABW tolerance of pure CBG vs. mixed stands of CBG + </a:t>
            </a:r>
            <a:r>
              <a:rPr lang="en-US" altLang="en-US" sz="2600" i="1" dirty="0">
                <a:solidFill>
                  <a:schemeClr val="bg2"/>
                </a:solidFill>
                <a:latin typeface="Arial" panose="020B0604020202020204" pitchFamily="34" charset="0"/>
                <a:ea typeface="Times New Roman" panose="02020603050405020304" pitchFamily="18" charset="0"/>
                <a:cs typeface="Arial" panose="020B0604020202020204" pitchFamily="34" charset="0"/>
              </a:rPr>
              <a:t>P. annua</a:t>
            </a:r>
            <a:r>
              <a:rPr lang="en-US" altLang="en-US" sz="2600" dirty="0">
                <a:solidFill>
                  <a:schemeClr val="bg2"/>
                </a:solidFill>
                <a:latin typeface="Arial" panose="020B0604020202020204" pitchFamily="34" charset="0"/>
                <a:ea typeface="Times New Roman" panose="02020603050405020304" pitchFamily="18" charset="0"/>
                <a:cs typeface="Arial" panose="020B0604020202020204" pitchFamily="34" charset="0"/>
              </a:rPr>
              <a:t> </a:t>
            </a:r>
            <a:r>
              <a:rPr lang="en-US" altLang="en-US" sz="2200" dirty="0">
                <a:solidFill>
                  <a:schemeClr val="bg2"/>
                </a:solidFill>
                <a:latin typeface="Arial" panose="020B0604020202020204" pitchFamily="34" charset="0"/>
                <a:ea typeface="Times New Roman" panose="02020603050405020304" pitchFamily="18" charset="0"/>
                <a:cs typeface="Arial" panose="020B0604020202020204" pitchFamily="34" charset="0"/>
              </a:rPr>
              <a:t>(McGraw &amp; Koppenhöfer 2009) </a:t>
            </a:r>
            <a:endParaRPr lang="en-US" altLang="en-US" sz="2200"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37890" name="Picture 2" descr="graph showing relationship between percentage of Poa in fairway and ABW larval density necessary to cause 10% turf l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8" y="1354138"/>
            <a:ext cx="8380412"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3962400" y="4840288"/>
            <a:ext cx="335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a:solidFill>
                  <a:srgbClr val="000000"/>
                </a:solidFill>
                <a:latin typeface="Arial" panose="020B0604020202020204" pitchFamily="34" charset="0"/>
              </a:rPr>
              <a:t>… as few as 10 larvae per ft</a:t>
            </a:r>
            <a:r>
              <a:rPr lang="en-US" altLang="en-US" sz="1800" baseline="30000">
                <a:solidFill>
                  <a:srgbClr val="000000"/>
                </a:solidFill>
                <a:latin typeface="Arial" panose="020B0604020202020204" pitchFamily="34" charset="0"/>
              </a:rPr>
              <a:t>2</a:t>
            </a:r>
            <a:r>
              <a:rPr lang="en-US" altLang="en-US" sz="1800">
                <a:solidFill>
                  <a:srgbClr val="000000"/>
                </a:solidFill>
                <a:latin typeface="Arial" panose="020B0604020202020204" pitchFamily="34" charset="0"/>
              </a:rPr>
              <a:t> </a:t>
            </a:r>
          </a:p>
          <a:p>
            <a:pPr eaLnBrk="1" hangingPunct="1"/>
            <a:r>
              <a:rPr lang="en-US" altLang="en-US" sz="1800">
                <a:solidFill>
                  <a:srgbClr val="000000"/>
                </a:solidFill>
                <a:latin typeface="Arial" panose="020B0604020202020204" pitchFamily="34" charset="0"/>
              </a:rPr>
              <a:t>        in pure </a:t>
            </a:r>
            <a:r>
              <a:rPr lang="en-US" altLang="en-US" sz="1800" i="1">
                <a:solidFill>
                  <a:srgbClr val="000000"/>
                </a:solidFill>
                <a:latin typeface="Arial" panose="020B0604020202020204" pitchFamily="34" charset="0"/>
              </a:rPr>
              <a:t>Poa</a:t>
            </a:r>
          </a:p>
        </p:txBody>
      </p:sp>
      <p:sp>
        <p:nvSpPr>
          <p:cNvPr id="37892" name="TextBox 4"/>
          <p:cNvSpPr txBox="1">
            <a:spLocks noChangeArrowheads="1"/>
          </p:cNvSpPr>
          <p:nvPr/>
        </p:nvSpPr>
        <p:spPr bwMode="auto">
          <a:xfrm>
            <a:off x="2286000" y="25146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dirty="0">
                <a:solidFill>
                  <a:srgbClr val="000000"/>
                </a:solidFill>
                <a:latin typeface="Arial" panose="020B0604020202020204" pitchFamily="34" charset="0"/>
              </a:rPr>
              <a:t>Data suggest, to cause damage it takes: </a:t>
            </a:r>
          </a:p>
          <a:p>
            <a:pPr eaLnBrk="1" hangingPunct="1"/>
            <a:endParaRPr lang="en-US" altLang="en-US" sz="1800" dirty="0">
              <a:solidFill>
                <a:srgbClr val="000000"/>
              </a:solidFill>
              <a:latin typeface="Arial" panose="020B0604020202020204" pitchFamily="34" charset="0"/>
            </a:endParaRPr>
          </a:p>
          <a:p>
            <a:pPr eaLnBrk="1" hangingPunct="1"/>
            <a:r>
              <a:rPr lang="en-US" altLang="en-US" sz="1800" dirty="0">
                <a:solidFill>
                  <a:srgbClr val="000000"/>
                </a:solidFill>
                <a:latin typeface="Arial" panose="020B0604020202020204" pitchFamily="34" charset="0"/>
              </a:rPr>
              <a:t>    up to 160 larvae per ft</a:t>
            </a:r>
            <a:r>
              <a:rPr lang="en-US" altLang="en-US" sz="1800" baseline="30000" dirty="0">
                <a:solidFill>
                  <a:srgbClr val="000000"/>
                </a:solidFill>
                <a:latin typeface="Arial" panose="020B0604020202020204" pitchFamily="34" charset="0"/>
              </a:rPr>
              <a:t>2</a:t>
            </a:r>
            <a:r>
              <a:rPr lang="en-US" altLang="en-US" sz="1800" dirty="0">
                <a:solidFill>
                  <a:srgbClr val="000000"/>
                </a:solidFill>
                <a:latin typeface="Arial" panose="020B0604020202020204" pitchFamily="34" charset="0"/>
              </a:rPr>
              <a:t> in</a:t>
            </a:r>
          </a:p>
          <a:p>
            <a:pPr eaLnBrk="1" hangingPunct="1"/>
            <a:r>
              <a:rPr lang="en-US" altLang="en-US" sz="1800" dirty="0">
                <a:solidFill>
                  <a:srgbClr val="000000"/>
                </a:solidFill>
                <a:latin typeface="Arial" panose="020B0604020202020204" pitchFamily="34" charset="0"/>
              </a:rPr>
              <a:t>           pure creeping bentgrass …. </a:t>
            </a:r>
          </a:p>
        </p:txBody>
      </p:sp>
      <p:sp>
        <p:nvSpPr>
          <p:cNvPr id="37893" name="Title 1"/>
          <p:cNvSpPr>
            <a:spLocks noGrp="1"/>
          </p:cNvSpPr>
          <p:nvPr>
            <p:ph type="title"/>
          </p:nvPr>
        </p:nvSpPr>
        <p:spPr>
          <a:xfrm>
            <a:off x="685800" y="152400"/>
            <a:ext cx="7772400" cy="1143000"/>
          </a:xfrm>
        </p:spPr>
        <p:txBody>
          <a:bodyPr/>
          <a:lstStyle/>
          <a:p>
            <a:pPr eaLnBrk="1" hangingPunct="1"/>
            <a:r>
              <a:rPr lang="en-US" altLang="en-US" sz="2900" b="1">
                <a:solidFill>
                  <a:srgbClr val="C00000"/>
                </a:solidFill>
                <a:latin typeface="Arial" panose="020B0604020202020204" pitchFamily="34" charset="0"/>
                <a:cs typeface="Arial" panose="020B0604020202020204" pitchFamily="34" charset="0"/>
              </a:rPr>
              <a:t>Larval density and damage in</a:t>
            </a:r>
            <a:br>
              <a:rPr lang="en-US" altLang="en-US" sz="2900" b="1">
                <a:solidFill>
                  <a:srgbClr val="C00000"/>
                </a:solidFill>
                <a:latin typeface="Arial" panose="020B0604020202020204" pitchFamily="34" charset="0"/>
                <a:cs typeface="Arial" panose="020B0604020202020204" pitchFamily="34" charset="0"/>
              </a:rPr>
            </a:br>
            <a:r>
              <a:rPr lang="en-US" altLang="en-US" sz="2900" b="1">
                <a:solidFill>
                  <a:srgbClr val="C00000"/>
                </a:solidFill>
                <a:latin typeface="Arial" panose="020B0604020202020204" pitchFamily="34" charset="0"/>
                <a:cs typeface="Arial" panose="020B0604020202020204" pitchFamily="34" charset="0"/>
              </a:rPr>
              <a:t>mixed </a:t>
            </a:r>
            <a:r>
              <a:rPr lang="en-US" altLang="en-US" sz="2900" b="1" i="1">
                <a:solidFill>
                  <a:srgbClr val="C00000"/>
                </a:solidFill>
                <a:latin typeface="Arial" panose="020B0604020202020204" pitchFamily="34" charset="0"/>
                <a:cs typeface="Arial" panose="020B0604020202020204" pitchFamily="34" charset="0"/>
              </a:rPr>
              <a:t>Poa</a:t>
            </a:r>
            <a:r>
              <a:rPr lang="en-US" altLang="en-US" sz="2900" b="1">
                <a:solidFill>
                  <a:srgbClr val="C00000"/>
                </a:solidFill>
                <a:latin typeface="Arial" panose="020B0604020202020204" pitchFamily="34" charset="0"/>
                <a:cs typeface="Arial" panose="020B0604020202020204" pitchFamily="34" charset="0"/>
              </a:rPr>
              <a:t> – creeping bentgrass stands</a:t>
            </a:r>
          </a:p>
        </p:txBody>
      </p:sp>
      <p:sp>
        <p:nvSpPr>
          <p:cNvPr id="37894" name="Rectangle 6"/>
          <p:cNvSpPr>
            <a:spLocks noChangeArrowheads="1"/>
          </p:cNvSpPr>
          <p:nvPr/>
        </p:nvSpPr>
        <p:spPr bwMode="auto">
          <a:xfrm rot="16200000">
            <a:off x="7186285" y="4879280"/>
            <a:ext cx="26613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b="0" i="1" dirty="0">
                <a:solidFill>
                  <a:schemeClr val="bg2"/>
                </a:solidFill>
                <a:latin typeface="Arial" panose="020B0604020202020204" pitchFamily="34" charset="0"/>
                <a:cs typeface="Times New Roman" panose="02020603050405020304" pitchFamily="18" charset="0"/>
              </a:rPr>
              <a:t>McGraw &amp; Koppenhöfer (2009)</a:t>
            </a:r>
            <a:endParaRPr lang="en-US" altLang="en-US" sz="1400" b="0" i="1" dirty="0">
              <a:solidFill>
                <a:schemeClr val="bg2"/>
              </a:solidFill>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57200" y="1308919"/>
            <a:ext cx="8458200" cy="516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spcBef>
                <a:spcPts val="1200"/>
              </a:spcBef>
              <a:buFont typeface="Arial" panose="020B0604020202020204" pitchFamily="34" charset="0"/>
              <a:buChar char="•"/>
            </a:pPr>
            <a:r>
              <a:rPr lang="en-US" altLang="en-US" sz="3000" dirty="0">
                <a:solidFill>
                  <a:schemeClr val="tx2"/>
                </a:solidFill>
                <a:latin typeface="Arial" panose="020B0604020202020204" pitchFamily="34" charset="0"/>
              </a:rPr>
              <a:t> Biology, ecology, damage (3-24)</a:t>
            </a:r>
          </a:p>
          <a:p>
            <a:pPr>
              <a:spcBef>
                <a:spcPts val="1800"/>
              </a:spcBef>
              <a:buFont typeface="Arial" panose="020B0604020202020204" pitchFamily="34" charset="0"/>
              <a:buChar char="•"/>
            </a:pPr>
            <a:r>
              <a:rPr lang="en-US" altLang="en-US" sz="3000" dirty="0">
                <a:solidFill>
                  <a:schemeClr val="tx2"/>
                </a:solidFill>
                <a:latin typeface="Arial" panose="020B0604020202020204" pitchFamily="34" charset="0"/>
              </a:rPr>
              <a:t> Monitoring (25-41)</a:t>
            </a:r>
          </a:p>
          <a:p>
            <a:pPr>
              <a:spcBef>
                <a:spcPts val="1800"/>
              </a:spcBef>
              <a:buFont typeface="Arial" panose="020B0604020202020204" pitchFamily="34" charset="0"/>
              <a:buChar char="•"/>
            </a:pPr>
            <a:r>
              <a:rPr lang="en-US" altLang="en-US" sz="3000" dirty="0">
                <a:solidFill>
                  <a:schemeClr val="tx2"/>
                </a:solidFill>
                <a:latin typeface="Arial" panose="020B0604020202020204" pitchFamily="34" charset="0"/>
              </a:rPr>
              <a:t> Insecticide resistance (42-79)</a:t>
            </a:r>
          </a:p>
          <a:p>
            <a:pPr>
              <a:spcBef>
                <a:spcPts val="1800"/>
              </a:spcBef>
              <a:buFontTx/>
              <a:buChar char="•"/>
            </a:pPr>
            <a:r>
              <a:rPr lang="en-US" altLang="en-US" sz="3000" dirty="0">
                <a:solidFill>
                  <a:schemeClr val="tx2"/>
                </a:solidFill>
                <a:latin typeface="Arial" panose="020B0604020202020204" pitchFamily="34" charset="0"/>
              </a:rPr>
              <a:t> Sustainable management:</a:t>
            </a:r>
          </a:p>
          <a:p>
            <a:pPr>
              <a:spcBef>
                <a:spcPts val="0"/>
              </a:spcBef>
            </a:pPr>
            <a:r>
              <a:rPr lang="en-US" altLang="en-US" sz="3000" dirty="0">
                <a:solidFill>
                  <a:schemeClr val="tx2"/>
                </a:solidFill>
                <a:latin typeface="Arial" panose="020B0604020202020204" pitchFamily="34" charset="0"/>
              </a:rPr>
              <a:t>   non-resistant (80-97)</a:t>
            </a:r>
          </a:p>
          <a:p>
            <a:pPr>
              <a:spcBef>
                <a:spcPts val="1800"/>
              </a:spcBef>
              <a:buFontTx/>
              <a:buChar char="•"/>
            </a:pPr>
            <a:r>
              <a:rPr lang="en-US" altLang="en-US" sz="3000" dirty="0">
                <a:solidFill>
                  <a:schemeClr val="tx2"/>
                </a:solidFill>
                <a:latin typeface="Arial" panose="020B0604020202020204" pitchFamily="34" charset="0"/>
              </a:rPr>
              <a:t> Sustainable management: resistant (98-106)</a:t>
            </a:r>
          </a:p>
          <a:p>
            <a:pPr>
              <a:spcBef>
                <a:spcPts val="1800"/>
              </a:spcBef>
              <a:buFontTx/>
              <a:buChar char="•"/>
            </a:pPr>
            <a:r>
              <a:rPr lang="en-US" altLang="en-US" sz="3000" dirty="0">
                <a:solidFill>
                  <a:schemeClr val="tx2"/>
                </a:solidFill>
                <a:latin typeface="Arial" panose="020B0604020202020204" pitchFamily="34" charset="0"/>
              </a:rPr>
              <a:t> Biorationals (107-124)</a:t>
            </a:r>
          </a:p>
          <a:p>
            <a:pPr>
              <a:spcBef>
                <a:spcPts val="1800"/>
              </a:spcBef>
              <a:buFontTx/>
              <a:buChar char="•"/>
            </a:pPr>
            <a:r>
              <a:rPr lang="en-US" altLang="en-US" sz="3000" dirty="0">
                <a:solidFill>
                  <a:schemeClr val="tx2"/>
                </a:solidFill>
                <a:latin typeface="Arial" panose="020B0604020202020204" pitchFamily="34" charset="0"/>
              </a:rPr>
              <a:t> Turning ABW into an ally (125-127)</a:t>
            </a:r>
          </a:p>
        </p:txBody>
      </p:sp>
      <p:sp>
        <p:nvSpPr>
          <p:cNvPr id="21507" name="Rectangle 3"/>
          <p:cNvSpPr>
            <a:spLocks noChangeArrowheads="1"/>
          </p:cNvSpPr>
          <p:nvPr/>
        </p:nvSpPr>
        <p:spPr bwMode="auto">
          <a:xfrm>
            <a:off x="22860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pic>
        <p:nvPicPr>
          <p:cNvPr id="38914" name="Picture 6" descr="graph comparing number of eggs laid in different bentgrass cultivars and P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8263"/>
            <a:ext cx="8812213"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04800" y="152400"/>
            <a:ext cx="5943600" cy="914400"/>
          </a:xfrm>
          <a:prstGeom prst="rect">
            <a:avLst/>
          </a:prstGeom>
          <a:noFill/>
          <a:ln w="9525">
            <a:noFill/>
            <a:miter lim="800000"/>
            <a:headEnd/>
            <a:tailEnd/>
          </a:ln>
        </p:spPr>
        <p:txBody>
          <a:bodyPr anchor="ctr"/>
          <a:lstStyle/>
          <a:p>
            <a:pPr algn="ctr">
              <a:spcBef>
                <a:spcPts val="0"/>
              </a:spcBef>
              <a:spcAft>
                <a:spcPts val="0"/>
              </a:spcAft>
              <a:defRPr/>
            </a:pPr>
            <a:r>
              <a:rPr lang="en-US" sz="2800" kern="0" dirty="0">
                <a:solidFill>
                  <a:srgbClr val="C00000"/>
                </a:solidFill>
                <a:latin typeface="Arial" charset="0"/>
                <a:ea typeface="+mj-ea"/>
                <a:cs typeface="Arial" charset="0"/>
              </a:rPr>
              <a:t>Egg-laying</a:t>
            </a:r>
            <a:r>
              <a:rPr lang="en-US" sz="2800" kern="0" dirty="0">
                <a:solidFill>
                  <a:schemeClr val="tx2"/>
                </a:solidFill>
                <a:effectLst>
                  <a:outerShdw blurRad="38100" dist="38100" dir="2700000" algn="tl">
                    <a:srgbClr val="000000">
                      <a:alpha val="43137"/>
                    </a:srgbClr>
                  </a:outerShdw>
                </a:effectLst>
                <a:latin typeface="Arial" charset="0"/>
                <a:ea typeface="+mj-ea"/>
                <a:cs typeface="Arial" charset="0"/>
              </a:rPr>
              <a:t> </a:t>
            </a:r>
            <a:r>
              <a:rPr lang="en-US" sz="2600" kern="0" dirty="0">
                <a:solidFill>
                  <a:schemeClr val="bg2"/>
                </a:solidFill>
                <a:latin typeface="Arial" charset="0"/>
                <a:ea typeface="+mj-ea"/>
                <a:cs typeface="Arial" charset="0"/>
              </a:rPr>
              <a:t>– 4-choice field arenas</a:t>
            </a:r>
          </a:p>
          <a:p>
            <a:pPr algn="ctr">
              <a:spcBef>
                <a:spcPts val="0"/>
              </a:spcBef>
              <a:spcAft>
                <a:spcPts val="0"/>
              </a:spcAft>
              <a:defRPr/>
            </a:pPr>
            <a:r>
              <a:rPr lang="en-US" b="0" kern="0" dirty="0">
                <a:solidFill>
                  <a:schemeClr val="bg2"/>
                </a:solidFill>
                <a:latin typeface="Arial" charset="0"/>
                <a:ea typeface="+mj-ea"/>
                <a:cs typeface="Arial" charset="0"/>
              </a:rPr>
              <a:t>10 females + 10 males for </a:t>
            </a:r>
            <a:r>
              <a:rPr lang="en-US" kern="0" dirty="0">
                <a:solidFill>
                  <a:schemeClr val="bg2"/>
                </a:solidFill>
                <a:latin typeface="Arial" charset="0"/>
                <a:ea typeface="+mj-ea"/>
                <a:cs typeface="Arial" charset="0"/>
              </a:rPr>
              <a:t>1 wk</a:t>
            </a:r>
            <a:r>
              <a:rPr lang="en-US" sz="2500" kern="0" dirty="0">
                <a:solidFill>
                  <a:schemeClr val="bg2"/>
                </a:solidFill>
                <a:latin typeface="Arial" charset="0"/>
                <a:ea typeface="+mj-ea"/>
                <a:cs typeface="Arial" charset="0"/>
              </a:rPr>
              <a:t> </a:t>
            </a:r>
          </a:p>
        </p:txBody>
      </p:sp>
      <p:sp>
        <p:nvSpPr>
          <p:cNvPr id="38916" name="TextBox 3"/>
          <p:cNvSpPr txBox="1">
            <a:spLocks noChangeArrowheads="1"/>
          </p:cNvSpPr>
          <p:nvPr/>
        </p:nvSpPr>
        <p:spPr bwMode="auto">
          <a:xfrm>
            <a:off x="457200" y="5538788"/>
            <a:ext cx="70104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buFont typeface="Wingdings" panose="05000000000000000000" pitchFamily="2" charset="2"/>
              <a:buChar char="à"/>
            </a:pPr>
            <a:r>
              <a:rPr lang="en-US" altLang="en-US" sz="2500" b="0" i="1">
                <a:solidFill>
                  <a:schemeClr val="bg2"/>
                </a:solidFill>
                <a:latin typeface="Arial" panose="020B0604020202020204" pitchFamily="34" charset="0"/>
              </a:rPr>
              <a:t> P. annua</a:t>
            </a:r>
            <a:r>
              <a:rPr lang="en-US" altLang="en-US" sz="2500" b="0">
                <a:solidFill>
                  <a:schemeClr val="bg2"/>
                </a:solidFill>
                <a:latin typeface="Arial" panose="020B0604020202020204" pitchFamily="34" charset="0"/>
              </a:rPr>
              <a:t> preferred for oviposition.</a:t>
            </a:r>
          </a:p>
          <a:p>
            <a:pPr eaLnBrk="1" hangingPunct="1">
              <a:buFont typeface="Wingdings" panose="05000000000000000000" pitchFamily="2" charset="2"/>
              <a:buChar char="à"/>
            </a:pPr>
            <a:r>
              <a:rPr lang="en-US" altLang="en-US" sz="2500" b="0">
                <a:solidFill>
                  <a:schemeClr val="bg2"/>
                </a:solidFill>
                <a:latin typeface="Arial" panose="020B0604020202020204" pitchFamily="34" charset="0"/>
              </a:rPr>
              <a:t> No clear differences among bentgrasses</a:t>
            </a:r>
          </a:p>
        </p:txBody>
      </p:sp>
      <p:sp>
        <p:nvSpPr>
          <p:cNvPr id="38917" name="TextBox 19"/>
          <p:cNvSpPr txBox="1">
            <a:spLocks noChangeArrowheads="1"/>
          </p:cNvSpPr>
          <p:nvPr/>
        </p:nvSpPr>
        <p:spPr bwMode="auto">
          <a:xfrm>
            <a:off x="1724025" y="5148263"/>
            <a:ext cx="279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sz="1600" i="1">
                <a:solidFill>
                  <a:schemeClr val="bg2"/>
                </a:solidFill>
                <a:latin typeface="Arial" panose="020B0604020202020204" pitchFamily="34" charset="0"/>
              </a:rPr>
              <a:t>Creeping bents         Velvet</a:t>
            </a:r>
          </a:p>
        </p:txBody>
      </p:sp>
      <p:sp>
        <p:nvSpPr>
          <p:cNvPr id="38918" name="TextBox 19"/>
          <p:cNvSpPr txBox="1">
            <a:spLocks noChangeArrowheads="1"/>
          </p:cNvSpPr>
          <p:nvPr/>
        </p:nvSpPr>
        <p:spPr bwMode="auto">
          <a:xfrm>
            <a:off x="6121400" y="5148263"/>
            <a:ext cx="271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sz="1600" i="1">
                <a:solidFill>
                  <a:schemeClr val="bg2"/>
                </a:solidFill>
                <a:latin typeface="Arial" panose="020B0604020202020204" pitchFamily="34" charset="0"/>
              </a:rPr>
              <a:t>Creeping bents    Colonial</a:t>
            </a:r>
          </a:p>
        </p:txBody>
      </p:sp>
      <p:pic>
        <p:nvPicPr>
          <p:cNvPr id="38919" name="Picture 2" descr="4-choice field arena for testing of ABW egg-laying prefere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637" y="0"/>
            <a:ext cx="281305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9"/>
          <p:cNvSpPr>
            <a:spLocks noChangeArrowheads="1"/>
          </p:cNvSpPr>
          <p:nvPr/>
        </p:nvSpPr>
        <p:spPr bwMode="auto">
          <a:xfrm>
            <a:off x="7218363" y="6181725"/>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400" b="0" i="1" dirty="0">
                <a:solidFill>
                  <a:schemeClr val="bg2"/>
                </a:solidFill>
                <a:latin typeface="Arial" panose="020B0604020202020204" pitchFamily="34" charset="0"/>
                <a:cs typeface="Times New Roman" panose="02020603050405020304" pitchFamily="18" charset="0"/>
              </a:rPr>
              <a:t>Kostromytska &amp;</a:t>
            </a:r>
          </a:p>
          <a:p>
            <a:pPr algn="ctr" eaLnBrk="1" hangingPunct="1"/>
            <a:r>
              <a:rPr lang="en-US" altLang="en-US" sz="1400" b="0" i="1" dirty="0">
                <a:solidFill>
                  <a:schemeClr val="bg2"/>
                </a:solidFill>
                <a:latin typeface="Arial" panose="020B0604020202020204" pitchFamily="34" charset="0"/>
                <a:cs typeface="Times New Roman" panose="02020603050405020304" pitchFamily="18" charset="0"/>
              </a:rPr>
              <a:t>Koppenhöfer (2014)</a:t>
            </a:r>
            <a:endParaRPr lang="en-US" altLang="en-US" sz="1400" b="0" i="1" dirty="0">
              <a:solidFill>
                <a:schemeClr val="bg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pic>
        <p:nvPicPr>
          <p:cNvPr id="39938" name="Picture 2" descr="graph showing number of ABW larvae and pupae found in Poa and different bentgrass cultivar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114800" y="76200"/>
            <a:ext cx="4876800" cy="6705600"/>
          </a:xfrm>
        </p:spPr>
      </p:pic>
      <p:sp>
        <p:nvSpPr>
          <p:cNvPr id="6" name="TextBox 5"/>
          <p:cNvSpPr txBox="1"/>
          <p:nvPr/>
        </p:nvSpPr>
        <p:spPr>
          <a:xfrm>
            <a:off x="7162800" y="0"/>
            <a:ext cx="914400" cy="461963"/>
          </a:xfrm>
          <a:prstGeom prst="rect">
            <a:avLst/>
          </a:prstGeom>
          <a:noFill/>
        </p:spPr>
        <p:txBody>
          <a:bodyPr>
            <a:spAutoFit/>
          </a:bodyPr>
          <a:lstStyle/>
          <a:p>
            <a:pPr>
              <a:defRPr/>
            </a:pPr>
            <a:r>
              <a:rPr lang="en-US" dirty="0">
                <a:solidFill>
                  <a:schemeClr val="accent1">
                    <a:lumMod val="75000"/>
                  </a:schemeClr>
                </a:solidFill>
                <a:latin typeface="Arial" pitchFamily="34" charset="0"/>
              </a:rPr>
              <a:t>2011</a:t>
            </a:r>
          </a:p>
        </p:txBody>
      </p:sp>
      <p:sp>
        <p:nvSpPr>
          <p:cNvPr id="7" name="TextBox 6"/>
          <p:cNvSpPr txBox="1"/>
          <p:nvPr/>
        </p:nvSpPr>
        <p:spPr>
          <a:xfrm>
            <a:off x="7239000" y="4186238"/>
            <a:ext cx="1295400" cy="461962"/>
          </a:xfrm>
          <a:prstGeom prst="rect">
            <a:avLst/>
          </a:prstGeom>
          <a:noFill/>
        </p:spPr>
        <p:txBody>
          <a:bodyPr>
            <a:spAutoFit/>
          </a:bodyPr>
          <a:lstStyle/>
          <a:p>
            <a:pPr>
              <a:defRPr/>
            </a:pPr>
            <a:r>
              <a:rPr lang="en-US" dirty="0">
                <a:solidFill>
                  <a:schemeClr val="accent1">
                    <a:lumMod val="75000"/>
                  </a:schemeClr>
                </a:solidFill>
                <a:latin typeface="Arial" pitchFamily="34" charset="0"/>
              </a:rPr>
              <a:t>2012</a:t>
            </a:r>
          </a:p>
        </p:txBody>
      </p:sp>
      <p:sp>
        <p:nvSpPr>
          <p:cNvPr id="39941" name="Rectangle 7"/>
          <p:cNvSpPr>
            <a:spLocks noChangeArrowheads="1"/>
          </p:cNvSpPr>
          <p:nvPr/>
        </p:nvSpPr>
        <p:spPr bwMode="auto">
          <a:xfrm>
            <a:off x="304800" y="3784699"/>
            <a:ext cx="37338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spcAft>
                <a:spcPts val="600"/>
              </a:spcAft>
              <a:buSzPct val="100000"/>
              <a:buFont typeface="Arial" panose="020B0604020202020204" pitchFamily="34" charset="0"/>
              <a:buChar char="•"/>
            </a:pPr>
            <a:r>
              <a:rPr lang="en-US" altLang="en-US" b="0" dirty="0">
                <a:solidFill>
                  <a:schemeClr val="bg2"/>
                </a:solidFill>
                <a:latin typeface="Arial" panose="020B0604020202020204" pitchFamily="34" charset="0"/>
              </a:rPr>
              <a:t>More stages in </a:t>
            </a:r>
            <a:r>
              <a:rPr lang="en-US" altLang="en-US" b="0" i="1" dirty="0">
                <a:solidFill>
                  <a:schemeClr val="bg2"/>
                </a:solidFill>
                <a:latin typeface="Arial" panose="020B0604020202020204" pitchFamily="34" charset="0"/>
              </a:rPr>
              <a:t>P. annua </a:t>
            </a:r>
            <a:r>
              <a:rPr lang="en-US" altLang="en-US" b="0" dirty="0">
                <a:solidFill>
                  <a:schemeClr val="bg2"/>
                </a:solidFill>
                <a:latin typeface="Arial" panose="020B0604020202020204" pitchFamily="34" charset="0"/>
              </a:rPr>
              <a:t>than in bentgrasses</a:t>
            </a:r>
          </a:p>
          <a:p>
            <a:pPr eaLnBrk="1" hangingPunct="1">
              <a:spcBef>
                <a:spcPts val="600"/>
              </a:spcBef>
              <a:spcAft>
                <a:spcPts val="600"/>
              </a:spcAft>
              <a:buSzPct val="100000"/>
              <a:buFont typeface="Arial" panose="020B0604020202020204" pitchFamily="34" charset="0"/>
              <a:buChar char="•"/>
            </a:pPr>
            <a:r>
              <a:rPr lang="en-US" altLang="en-US" b="0" dirty="0">
                <a:solidFill>
                  <a:schemeClr val="bg2"/>
                </a:solidFill>
                <a:latin typeface="Arial" panose="020B0604020202020204" pitchFamily="34" charset="0"/>
              </a:rPr>
              <a:t>Creeping bentgrasses have the fewest larvae.</a:t>
            </a:r>
          </a:p>
          <a:p>
            <a:pPr eaLnBrk="1" hangingPunct="1">
              <a:spcBef>
                <a:spcPts val="600"/>
              </a:spcBef>
              <a:spcAft>
                <a:spcPts val="600"/>
              </a:spcAft>
              <a:buSzPct val="100000"/>
              <a:buFont typeface="Arial" panose="020B0604020202020204" pitchFamily="34" charset="0"/>
              <a:buChar char="•"/>
            </a:pPr>
            <a:r>
              <a:rPr lang="en-US" altLang="en-US" b="0" dirty="0">
                <a:solidFill>
                  <a:schemeClr val="bg2"/>
                </a:solidFill>
                <a:latin typeface="Arial" panose="020B0604020202020204" pitchFamily="34" charset="0"/>
              </a:rPr>
              <a:t>BUT: ABW fully develops in all bentgrasses</a:t>
            </a:r>
          </a:p>
        </p:txBody>
      </p:sp>
      <p:sp>
        <p:nvSpPr>
          <p:cNvPr id="11" name="Title 1"/>
          <p:cNvSpPr txBox="1">
            <a:spLocks/>
          </p:cNvSpPr>
          <p:nvPr/>
        </p:nvSpPr>
        <p:spPr bwMode="auto">
          <a:xfrm>
            <a:off x="76200" y="76200"/>
            <a:ext cx="4114800" cy="2133600"/>
          </a:xfrm>
          <a:prstGeom prst="rect">
            <a:avLst/>
          </a:prstGeom>
          <a:noFill/>
          <a:ln w="9525">
            <a:noFill/>
            <a:miter lim="800000"/>
            <a:headEnd/>
            <a:tailEnd/>
          </a:ln>
        </p:spPr>
        <p:txBody>
          <a:bodyPr anchor="ctr"/>
          <a:lstStyle/>
          <a:p>
            <a:pPr algn="ctr">
              <a:spcBef>
                <a:spcPts val="600"/>
              </a:spcBef>
              <a:spcAft>
                <a:spcPts val="0"/>
              </a:spcAft>
              <a:defRPr/>
            </a:pPr>
            <a:r>
              <a:rPr lang="en-US" sz="2700" kern="0" dirty="0">
                <a:solidFill>
                  <a:srgbClr val="C00000"/>
                </a:solidFill>
                <a:latin typeface="Arial" charset="0"/>
                <a:ea typeface="+mj-ea"/>
                <a:cs typeface="Arial" charset="0"/>
              </a:rPr>
              <a:t>Egg-laying + Larval Development</a:t>
            </a:r>
          </a:p>
          <a:p>
            <a:pPr algn="ctr">
              <a:spcBef>
                <a:spcPts val="600"/>
              </a:spcBef>
              <a:spcAft>
                <a:spcPts val="0"/>
              </a:spcAft>
              <a:defRPr/>
            </a:pPr>
            <a:r>
              <a:rPr lang="en-US" sz="2300" kern="0" dirty="0">
                <a:solidFill>
                  <a:schemeClr val="bg2"/>
                </a:solidFill>
                <a:latin typeface="Arial" charset="0"/>
                <a:ea typeface="+mj-ea"/>
                <a:cs typeface="Arial" charset="0"/>
              </a:rPr>
              <a:t>No-choice greenhouse test</a:t>
            </a:r>
          </a:p>
          <a:p>
            <a:pPr algn="ctr">
              <a:spcBef>
                <a:spcPts val="0"/>
              </a:spcBef>
              <a:spcAft>
                <a:spcPts val="0"/>
              </a:spcAft>
              <a:defRPr/>
            </a:pPr>
            <a:r>
              <a:rPr lang="en-US" sz="2200" b="0" kern="0" dirty="0">
                <a:solidFill>
                  <a:schemeClr val="bg2"/>
                </a:solidFill>
                <a:latin typeface="Arial" charset="0"/>
                <a:cs typeface="Arial" charset="0"/>
              </a:rPr>
              <a:t>5 fem. + 5 males for 1 wk</a:t>
            </a:r>
          </a:p>
          <a:p>
            <a:pPr algn="ctr">
              <a:spcBef>
                <a:spcPts val="0"/>
              </a:spcBef>
              <a:spcAft>
                <a:spcPts val="0"/>
              </a:spcAft>
              <a:defRPr/>
            </a:pPr>
            <a:r>
              <a:rPr lang="en-US" sz="2200" b="0" kern="0" dirty="0">
                <a:solidFill>
                  <a:schemeClr val="bg2"/>
                </a:solidFill>
                <a:latin typeface="Arial" charset="0"/>
                <a:cs typeface="Arial" charset="0"/>
                <a:sym typeface="Wingdings" pitchFamily="2" charset="2"/>
              </a:rPr>
              <a:t> </a:t>
            </a:r>
            <a:r>
              <a:rPr lang="en-US" sz="2200" b="0" kern="0" dirty="0">
                <a:solidFill>
                  <a:schemeClr val="bg2"/>
                </a:solidFill>
                <a:latin typeface="Arial" charset="0"/>
                <a:cs typeface="Arial" charset="0"/>
              </a:rPr>
              <a:t>Stages after 5 wk</a:t>
            </a:r>
            <a:endParaRPr lang="en-US" sz="2700" b="0" kern="0" dirty="0">
              <a:solidFill>
                <a:schemeClr val="bg2"/>
              </a:solidFill>
              <a:latin typeface="Arial" charset="0"/>
              <a:ea typeface="+mj-ea"/>
              <a:cs typeface="Arial" charset="0"/>
            </a:endParaRPr>
          </a:p>
        </p:txBody>
      </p:sp>
      <p:sp>
        <p:nvSpPr>
          <p:cNvPr id="39943" name="TextBox 19"/>
          <p:cNvSpPr txBox="1">
            <a:spLocks noChangeArrowheads="1"/>
          </p:cNvSpPr>
          <p:nvPr/>
        </p:nvSpPr>
        <p:spPr bwMode="auto">
          <a:xfrm>
            <a:off x="5070475" y="3548063"/>
            <a:ext cx="3768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sz="1600">
                <a:solidFill>
                  <a:schemeClr val="bg2"/>
                </a:solidFill>
                <a:latin typeface="Arial" panose="020B0604020202020204" pitchFamily="34" charset="0"/>
              </a:rPr>
              <a:t>Creeping bents     Colonials  Velvets</a:t>
            </a:r>
          </a:p>
        </p:txBody>
      </p:sp>
      <p:sp>
        <p:nvSpPr>
          <p:cNvPr id="39944" name="Rectangle 9"/>
          <p:cNvSpPr>
            <a:spLocks noChangeArrowheads="1"/>
          </p:cNvSpPr>
          <p:nvPr/>
        </p:nvSpPr>
        <p:spPr bwMode="auto">
          <a:xfrm>
            <a:off x="990600" y="6413212"/>
            <a:ext cx="299561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300" b="0" i="1" dirty="0">
                <a:solidFill>
                  <a:schemeClr val="bg2"/>
                </a:solidFill>
                <a:latin typeface="Arial" panose="020B0604020202020204" pitchFamily="34" charset="0"/>
                <a:cs typeface="Times New Roman" panose="02020603050405020304" pitchFamily="18" charset="0"/>
              </a:rPr>
              <a:t>Kostromytska &amp; Koppenhöfer (2014)</a:t>
            </a:r>
            <a:endParaRPr lang="en-US" altLang="en-US" sz="1400" b="0" i="1" dirty="0">
              <a:solidFill>
                <a:schemeClr val="bg2"/>
              </a:solidFill>
            </a:endParaRPr>
          </a:p>
        </p:txBody>
      </p:sp>
      <p:pic>
        <p:nvPicPr>
          <p:cNvPr id="9" name="Picture 2" descr="no-choice arenas to test ABW egg-laying in different bentgrass cultivars and P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109639"/>
            <a:ext cx="1828800" cy="170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40962" name="TextBox 5"/>
          <p:cNvSpPr txBox="1">
            <a:spLocks noChangeArrowheads="1"/>
          </p:cNvSpPr>
          <p:nvPr/>
        </p:nvSpPr>
        <p:spPr bwMode="auto">
          <a:xfrm>
            <a:off x="685800" y="5181600"/>
            <a:ext cx="83058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300"/>
              </a:spcBef>
              <a:buFont typeface="Arial" panose="020B0604020202020204" pitchFamily="34" charset="0"/>
              <a:buChar char="•"/>
            </a:pPr>
            <a:r>
              <a:rPr lang="en-US" altLang="en-US" sz="2300" b="0" i="1">
                <a:solidFill>
                  <a:schemeClr val="bg2"/>
                </a:solidFill>
                <a:latin typeface="Arial" panose="020B0604020202020204" pitchFamily="34" charset="0"/>
              </a:rPr>
              <a:t> P. annua</a:t>
            </a:r>
            <a:r>
              <a:rPr lang="en-US" altLang="en-US" sz="2300" b="0">
                <a:solidFill>
                  <a:schemeClr val="bg2"/>
                </a:solidFill>
                <a:latin typeface="Arial" panose="020B0604020202020204" pitchFamily="34" charset="0"/>
              </a:rPr>
              <a:t> most susceptible</a:t>
            </a:r>
          </a:p>
          <a:p>
            <a:pPr eaLnBrk="1" hangingPunct="1">
              <a:spcBef>
                <a:spcPts val="300"/>
              </a:spcBef>
              <a:buFont typeface="Arial" panose="020B0604020202020204" pitchFamily="34" charset="0"/>
              <a:buChar char="•"/>
            </a:pPr>
            <a:r>
              <a:rPr lang="en-US" altLang="en-US" sz="2300" b="0">
                <a:solidFill>
                  <a:schemeClr val="bg2"/>
                </a:solidFill>
                <a:latin typeface="Arial" panose="020B0604020202020204" pitchFamily="34" charset="0"/>
              </a:rPr>
              <a:t> ‘Capri’</a:t>
            </a:r>
            <a:r>
              <a:rPr lang="en-US" altLang="en-US" sz="2100" b="0">
                <a:solidFill>
                  <a:schemeClr val="bg2"/>
                </a:solidFill>
                <a:latin typeface="Arial" panose="020B0604020202020204" pitchFamily="34" charset="0"/>
              </a:rPr>
              <a:t> (Colonial)</a:t>
            </a:r>
            <a:r>
              <a:rPr lang="en-US" altLang="en-US" sz="2300" b="0">
                <a:solidFill>
                  <a:schemeClr val="bg2"/>
                </a:solidFill>
                <a:latin typeface="Arial" panose="020B0604020202020204" pitchFamily="34" charset="0"/>
              </a:rPr>
              <a:t>, ‘Villa’</a:t>
            </a:r>
            <a:r>
              <a:rPr lang="en-US" altLang="en-US" sz="2100" b="0">
                <a:solidFill>
                  <a:schemeClr val="bg2"/>
                </a:solidFill>
                <a:latin typeface="Arial" panose="020B0604020202020204" pitchFamily="34" charset="0"/>
              </a:rPr>
              <a:t> (Velvet) </a:t>
            </a:r>
            <a:r>
              <a:rPr lang="en-US" altLang="en-US" sz="2300" b="0">
                <a:solidFill>
                  <a:schemeClr val="bg2"/>
                </a:solidFill>
                <a:latin typeface="Arial" panose="020B0604020202020204" pitchFamily="34" charset="0"/>
              </a:rPr>
              <a:t>most susceptible bentgrasses</a:t>
            </a:r>
          </a:p>
          <a:p>
            <a:pPr eaLnBrk="1" hangingPunct="1">
              <a:spcBef>
                <a:spcPts val="300"/>
              </a:spcBef>
              <a:buFont typeface="Arial" panose="020B0604020202020204" pitchFamily="34" charset="0"/>
              <a:buChar char="•"/>
            </a:pPr>
            <a:r>
              <a:rPr lang="en-US" altLang="en-US" sz="2300" b="0">
                <a:solidFill>
                  <a:schemeClr val="bg2"/>
                </a:solidFill>
                <a:latin typeface="Arial" panose="020B0604020202020204" pitchFamily="34" charset="0"/>
              </a:rPr>
              <a:t> No significant difference among creeping bentgrasses</a:t>
            </a:r>
          </a:p>
        </p:txBody>
      </p:sp>
      <p:pic>
        <p:nvPicPr>
          <p:cNvPr id="40963" name="Picture 3" descr="graph showing damage cause to Poa and different bentgrass cultivars by different densities of medium size ABW larv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12838"/>
            <a:ext cx="7086600"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76200" y="76200"/>
            <a:ext cx="8991600" cy="1066800"/>
          </a:xfrm>
          <a:prstGeom prst="rect">
            <a:avLst/>
          </a:prstGeom>
          <a:noFill/>
          <a:ln w="9525">
            <a:noFill/>
            <a:miter lim="800000"/>
            <a:headEnd/>
            <a:tailEnd/>
          </a:ln>
        </p:spPr>
        <p:txBody>
          <a:bodyPr anchor="ctr"/>
          <a:lstStyle/>
          <a:p>
            <a:pPr algn="ctr">
              <a:spcBef>
                <a:spcPts val="0"/>
              </a:spcBef>
              <a:spcAft>
                <a:spcPts val="300"/>
              </a:spcAft>
              <a:defRPr/>
            </a:pPr>
            <a:r>
              <a:rPr lang="en-US" sz="2800" kern="0" dirty="0">
                <a:solidFill>
                  <a:srgbClr val="C00000"/>
                </a:solidFill>
                <a:latin typeface="Arial" charset="0"/>
                <a:ea typeface="+mj-ea"/>
                <a:cs typeface="Arial" charset="0"/>
              </a:rPr>
              <a:t>Tolerance to larval feeding </a:t>
            </a:r>
            <a:r>
              <a:rPr lang="en-US" sz="2600" kern="0" dirty="0">
                <a:solidFill>
                  <a:srgbClr val="C00000"/>
                </a:solidFill>
                <a:latin typeface="Arial" charset="0"/>
                <a:ea typeface="+mj-ea"/>
                <a:cs typeface="Arial" charset="0"/>
              </a:rPr>
              <a:t>- Greenhouse tests</a:t>
            </a:r>
          </a:p>
          <a:p>
            <a:pPr algn="ctr">
              <a:spcBef>
                <a:spcPts val="0"/>
              </a:spcBef>
              <a:spcAft>
                <a:spcPts val="300"/>
              </a:spcAft>
              <a:defRPr/>
            </a:pPr>
            <a:r>
              <a:rPr lang="en-US" b="0" kern="0" dirty="0">
                <a:solidFill>
                  <a:schemeClr val="bg2"/>
                </a:solidFill>
                <a:latin typeface="Arial" charset="0"/>
                <a:ea typeface="+mj-ea"/>
                <a:cs typeface="Arial" charset="0"/>
              </a:rPr>
              <a:t>3</a:t>
            </a:r>
            <a:r>
              <a:rPr lang="en-US" b="0" kern="0" baseline="30000" dirty="0">
                <a:solidFill>
                  <a:schemeClr val="bg2"/>
                </a:solidFill>
                <a:latin typeface="Arial" charset="0"/>
                <a:ea typeface="+mj-ea"/>
                <a:cs typeface="Arial" charset="0"/>
              </a:rPr>
              <a:t>rd</a:t>
            </a:r>
            <a:r>
              <a:rPr lang="en-US" b="0" kern="0" dirty="0">
                <a:solidFill>
                  <a:schemeClr val="bg2"/>
                </a:solidFill>
                <a:latin typeface="Arial" charset="0"/>
                <a:ea typeface="+mj-ea"/>
                <a:cs typeface="Arial" charset="0"/>
              </a:rPr>
              <a:t>-4</a:t>
            </a:r>
            <a:r>
              <a:rPr lang="en-US" b="0" kern="0" baseline="30000" dirty="0">
                <a:solidFill>
                  <a:schemeClr val="bg2"/>
                </a:solidFill>
                <a:latin typeface="Arial" charset="0"/>
                <a:ea typeface="+mj-ea"/>
                <a:cs typeface="Arial" charset="0"/>
              </a:rPr>
              <a:t>th</a:t>
            </a:r>
            <a:r>
              <a:rPr lang="en-US" b="0" kern="0" dirty="0">
                <a:solidFill>
                  <a:schemeClr val="bg2"/>
                </a:solidFill>
                <a:latin typeface="Arial" charset="0"/>
                <a:ea typeface="+mj-ea"/>
                <a:cs typeface="Arial" charset="0"/>
              </a:rPr>
              <a:t> instars introduced (</a:t>
            </a:r>
            <a:r>
              <a:rPr lang="en-US" b="0" dirty="0">
                <a:solidFill>
                  <a:schemeClr val="bg2"/>
                </a:solidFill>
                <a:latin typeface="Arial" pitchFamily="34" charset="0"/>
              </a:rPr>
              <a:t>0, 71, 142, 284 / ft</a:t>
            </a:r>
            <a:r>
              <a:rPr lang="en-US" b="0" baseline="30000" dirty="0">
                <a:solidFill>
                  <a:schemeClr val="bg2"/>
                </a:solidFill>
                <a:latin typeface="Arial" pitchFamily="34" charset="0"/>
              </a:rPr>
              <a:t>2</a:t>
            </a:r>
            <a:r>
              <a:rPr lang="en-US" b="0" dirty="0">
                <a:solidFill>
                  <a:schemeClr val="bg2"/>
                </a:solidFill>
                <a:latin typeface="Arial" pitchFamily="34" charset="0"/>
              </a:rPr>
              <a:t>)</a:t>
            </a:r>
            <a:endParaRPr lang="en-US" b="0" baseline="30000" dirty="0">
              <a:solidFill>
                <a:schemeClr val="bg2"/>
              </a:solidFill>
              <a:latin typeface="Arial" pitchFamily="34" charset="0"/>
            </a:endParaRPr>
          </a:p>
        </p:txBody>
      </p:sp>
      <p:sp>
        <p:nvSpPr>
          <p:cNvPr id="40965" name="TextBox 8"/>
          <p:cNvSpPr txBox="1">
            <a:spLocks noChangeArrowheads="1"/>
          </p:cNvSpPr>
          <p:nvPr/>
        </p:nvSpPr>
        <p:spPr bwMode="auto">
          <a:xfrm rot="-5400000">
            <a:off x="-34925" y="2887663"/>
            <a:ext cx="17811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600" b="0">
                <a:solidFill>
                  <a:schemeClr val="bg2"/>
                </a:solidFill>
                <a:latin typeface="Arial" panose="020B0604020202020204" pitchFamily="34" charset="0"/>
              </a:rPr>
              <a:t>% damage</a:t>
            </a:r>
          </a:p>
        </p:txBody>
      </p:sp>
      <p:pic>
        <p:nvPicPr>
          <p:cNvPr id="40966" name="Picture 2" descr="no-choice arenas to test ABW egg-laying in different bentgrass cultivars and P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463" y="1122363"/>
            <a:ext cx="1989137"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10"/>
          <p:cNvSpPr>
            <a:spLocks noChangeArrowheads="1"/>
          </p:cNvSpPr>
          <p:nvPr/>
        </p:nvSpPr>
        <p:spPr bwMode="auto">
          <a:xfrm rot="16200000">
            <a:off x="6602413" y="2922588"/>
            <a:ext cx="4019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400" b="0" i="1" dirty="0">
                <a:solidFill>
                  <a:schemeClr val="bg2"/>
                </a:solidFill>
                <a:latin typeface="Arial" panose="020B0604020202020204" pitchFamily="34" charset="0"/>
                <a:cs typeface="Times New Roman" panose="02020603050405020304" pitchFamily="18" charset="0"/>
              </a:rPr>
              <a:t>Kostromytska &amp; Koppenhöfer (2016)</a:t>
            </a:r>
            <a:endParaRPr lang="en-US" altLang="en-US" sz="1400" b="0" i="1" dirty="0">
              <a:solidFill>
                <a:schemeClr val="bg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53250" name="Title 4"/>
          <p:cNvSpPr>
            <a:spLocks noGrp="1"/>
          </p:cNvSpPr>
          <p:nvPr>
            <p:ph type="title"/>
          </p:nvPr>
        </p:nvSpPr>
        <p:spPr>
          <a:xfrm>
            <a:off x="76200" y="76200"/>
            <a:ext cx="8001000" cy="762000"/>
          </a:xfrm>
        </p:spPr>
        <p:txBody>
          <a:bodyPr/>
          <a:lstStyle/>
          <a:p>
            <a:r>
              <a:rPr lang="en-US" altLang="en-US" sz="2400" b="1" dirty="0">
                <a:solidFill>
                  <a:srgbClr val="C00000"/>
                </a:solidFill>
                <a:latin typeface="Arial" panose="020B0604020202020204" pitchFamily="34" charset="0"/>
                <a:cs typeface="Arial" panose="020B0604020202020204" pitchFamily="34" charset="0"/>
              </a:rPr>
              <a:t>Effect of grass cultivar and adult density</a:t>
            </a:r>
            <a:br>
              <a:rPr lang="en-US" altLang="en-US" sz="2400" b="1" dirty="0">
                <a:solidFill>
                  <a:srgbClr val="C00000"/>
                </a:solidFill>
                <a:latin typeface="Arial" panose="020B0604020202020204" pitchFamily="34" charset="0"/>
                <a:cs typeface="Arial" panose="020B0604020202020204" pitchFamily="34" charset="0"/>
              </a:rPr>
            </a:br>
            <a:r>
              <a:rPr lang="en-US" altLang="en-US" sz="2400" b="1" dirty="0">
                <a:solidFill>
                  <a:srgbClr val="C00000"/>
                </a:solidFill>
                <a:latin typeface="Arial" panose="020B0604020202020204" pitchFamily="34" charset="0"/>
                <a:cs typeface="Arial" panose="020B0604020202020204" pitchFamily="34" charset="0"/>
              </a:rPr>
              <a:t>on grass damage by progeny larvae (greenhouse)</a:t>
            </a:r>
          </a:p>
        </p:txBody>
      </p:sp>
      <p:pic>
        <p:nvPicPr>
          <p:cNvPr id="53251" name="Picture 6" descr="graph showing damage cause to Poa and different bentgrass cultivars by progeny larvae resulting from different densities of ABW adul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914400"/>
            <a:ext cx="75882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2" name="Straight Connector 4"/>
          <p:cNvCxnSpPr>
            <a:cxnSpLocks noChangeShapeType="1"/>
          </p:cNvCxnSpPr>
          <p:nvPr/>
        </p:nvCxnSpPr>
        <p:spPr bwMode="auto">
          <a:xfrm>
            <a:off x="2667000" y="6324600"/>
            <a:ext cx="2514600" cy="0"/>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sp>
        <p:nvSpPr>
          <p:cNvPr id="53253" name="TextBox 7"/>
          <p:cNvSpPr txBox="1">
            <a:spLocks noChangeArrowheads="1"/>
          </p:cNvSpPr>
          <p:nvPr/>
        </p:nvSpPr>
        <p:spPr bwMode="auto">
          <a:xfrm>
            <a:off x="3124200" y="62484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i="1">
                <a:solidFill>
                  <a:schemeClr val="bg2"/>
                </a:solidFill>
                <a:latin typeface="Arial" panose="020B0604020202020204" pitchFamily="34" charset="0"/>
              </a:rPr>
              <a:t>Creeping BG</a:t>
            </a:r>
          </a:p>
        </p:txBody>
      </p:sp>
      <p:cxnSp>
        <p:nvCxnSpPr>
          <p:cNvPr id="53254" name="Straight Connector 10"/>
          <p:cNvCxnSpPr>
            <a:cxnSpLocks noChangeShapeType="1"/>
          </p:cNvCxnSpPr>
          <p:nvPr/>
        </p:nvCxnSpPr>
        <p:spPr bwMode="auto">
          <a:xfrm>
            <a:off x="5410200" y="6324600"/>
            <a:ext cx="1295400" cy="0"/>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sp>
        <p:nvSpPr>
          <p:cNvPr id="53255" name="TextBox 11"/>
          <p:cNvSpPr txBox="1">
            <a:spLocks noChangeArrowheads="1"/>
          </p:cNvSpPr>
          <p:nvPr/>
        </p:nvSpPr>
        <p:spPr bwMode="auto">
          <a:xfrm>
            <a:off x="5207000" y="6248400"/>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i="1">
                <a:solidFill>
                  <a:schemeClr val="bg2"/>
                </a:solidFill>
                <a:latin typeface="Arial" panose="020B0604020202020204" pitchFamily="34" charset="0"/>
              </a:rPr>
              <a:t>Colonial BG</a:t>
            </a:r>
          </a:p>
        </p:txBody>
      </p:sp>
      <p:sp>
        <p:nvSpPr>
          <p:cNvPr id="53256" name="TextBox 13"/>
          <p:cNvSpPr txBox="1">
            <a:spLocks noChangeArrowheads="1"/>
          </p:cNvSpPr>
          <p:nvPr/>
        </p:nvSpPr>
        <p:spPr bwMode="auto">
          <a:xfrm>
            <a:off x="6843713" y="6248400"/>
            <a:ext cx="138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i="1">
                <a:solidFill>
                  <a:schemeClr val="bg2"/>
                </a:solidFill>
                <a:latin typeface="Arial" panose="020B0604020202020204" pitchFamily="34" charset="0"/>
              </a:rPr>
              <a:t>Velvet BG</a:t>
            </a:r>
          </a:p>
        </p:txBody>
      </p:sp>
      <p:cxnSp>
        <p:nvCxnSpPr>
          <p:cNvPr id="53257" name="Straight Connector 14"/>
          <p:cNvCxnSpPr>
            <a:cxnSpLocks noChangeShapeType="1"/>
          </p:cNvCxnSpPr>
          <p:nvPr/>
        </p:nvCxnSpPr>
        <p:spPr bwMode="auto">
          <a:xfrm>
            <a:off x="6858000" y="6324600"/>
            <a:ext cx="1371600" cy="0"/>
          </a:xfrm>
          <a:prstGeom prst="line">
            <a:avLst/>
          </a:prstGeom>
          <a:noFill/>
          <a:ln w="19050" algn="ctr">
            <a:solidFill>
              <a:schemeClr val="bg2"/>
            </a:solidFill>
            <a:round/>
            <a:headEnd/>
            <a:tailEnd/>
          </a:ln>
          <a:extLst>
            <a:ext uri="{909E8E84-426E-40DD-AFC4-6F175D3DCCD1}">
              <a14:hiddenFill xmlns:a14="http://schemas.microsoft.com/office/drawing/2010/main">
                <a:noFill/>
              </a14:hiddenFill>
            </a:ext>
          </a:extLst>
        </p:spPr>
      </p:cxnSp>
      <p:pic>
        <p:nvPicPr>
          <p:cNvPr id="10" name="Picture 2" descr="no-choice arenas to test ABW damage in different bentgrass cultivars and P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850" y="20783"/>
            <a:ext cx="1206986" cy="112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858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533400" y="228600"/>
            <a:ext cx="8153400" cy="685800"/>
          </a:xfrm>
        </p:spPr>
        <p:txBody>
          <a:bodyPr/>
          <a:lstStyle/>
          <a:p>
            <a:r>
              <a:rPr lang="en-US" altLang="en-US" sz="3200" b="1">
                <a:solidFill>
                  <a:srgbClr val="C00000"/>
                </a:solidFill>
                <a:latin typeface="Arial" panose="020B0604020202020204" pitchFamily="34" charset="0"/>
                <a:cs typeface="Arial" panose="020B0604020202020204" pitchFamily="34" charset="0"/>
              </a:rPr>
              <a:t>Host Plants – Summary:</a:t>
            </a:r>
          </a:p>
        </p:txBody>
      </p:sp>
      <p:sp>
        <p:nvSpPr>
          <p:cNvPr id="41987" name="Content Placeholder 2"/>
          <p:cNvSpPr>
            <a:spLocks noGrp="1"/>
          </p:cNvSpPr>
          <p:nvPr>
            <p:ph sz="quarter" idx="1"/>
          </p:nvPr>
        </p:nvSpPr>
        <p:spPr>
          <a:xfrm>
            <a:off x="609600" y="914400"/>
            <a:ext cx="7696200" cy="5715000"/>
          </a:xfrm>
        </p:spPr>
        <p:txBody>
          <a:bodyPr/>
          <a:lstStyle/>
          <a:p>
            <a:pPr>
              <a:spcBef>
                <a:spcPts val="1800"/>
              </a:spcBef>
              <a:buSzPct val="90000"/>
              <a:buFont typeface="Wingdings" panose="05000000000000000000" pitchFamily="2" charset="2"/>
              <a:buChar char="v"/>
            </a:pPr>
            <a:r>
              <a:rPr lang="en-US" altLang="en-US" sz="2900" i="1" dirty="0">
                <a:solidFill>
                  <a:schemeClr val="bg2"/>
                </a:solidFill>
                <a:latin typeface="Arial" panose="020B0604020202020204" pitchFamily="34" charset="0"/>
                <a:cs typeface="Arial" panose="020B0604020202020204" pitchFamily="34" charset="0"/>
              </a:rPr>
              <a:t>Poa annua</a:t>
            </a:r>
            <a:r>
              <a:rPr lang="en-US" altLang="en-US" sz="2900" dirty="0">
                <a:solidFill>
                  <a:schemeClr val="bg2"/>
                </a:solidFill>
                <a:latin typeface="Arial" panose="020B0604020202020204" pitchFamily="34" charset="0"/>
                <a:cs typeface="Arial" panose="020B0604020202020204" pitchFamily="34" charset="0"/>
              </a:rPr>
              <a:t> preferred for egg laying, better for larval development, and least tolerant grass.</a:t>
            </a:r>
          </a:p>
          <a:p>
            <a:pPr>
              <a:spcBef>
                <a:spcPts val="1800"/>
              </a:spcBef>
              <a:buSzPct val="90000"/>
              <a:buFont typeface="Wingdings" panose="05000000000000000000" pitchFamily="2" charset="2"/>
              <a:buChar char="v"/>
            </a:pPr>
            <a:r>
              <a:rPr lang="en-US" altLang="en-US" sz="2900" dirty="0">
                <a:solidFill>
                  <a:schemeClr val="bg2"/>
                </a:solidFill>
                <a:latin typeface="Arial" panose="020B0604020202020204" pitchFamily="34" charset="0"/>
                <a:cs typeface="Arial" panose="020B0604020202020204" pitchFamily="34" charset="0"/>
              </a:rPr>
              <a:t>Creeping bentgrasses can be damaged but much less likely, much less intensive, and can recover better.</a:t>
            </a:r>
          </a:p>
          <a:p>
            <a:pPr>
              <a:spcBef>
                <a:spcPts val="1800"/>
              </a:spcBef>
              <a:buClr>
                <a:srgbClr val="FFC000"/>
              </a:buClr>
              <a:buSzPct val="90000"/>
              <a:buFontTx/>
              <a:buNone/>
            </a:pPr>
            <a:r>
              <a:rPr lang="en-US" altLang="en-US" sz="2900" b="1" dirty="0">
                <a:solidFill>
                  <a:schemeClr val="bg1"/>
                </a:solidFill>
                <a:latin typeface="Arial" panose="020B0604020202020204" pitchFamily="34" charset="0"/>
                <a:cs typeface="Arial" panose="020B0604020202020204" pitchFamily="34" charset="0"/>
                <a:sym typeface="Wingdings" panose="05000000000000000000" pitchFamily="2" charset="2"/>
              </a:rPr>
              <a:t>Best preventive control for ABW problems: Keep </a:t>
            </a:r>
            <a:r>
              <a:rPr lang="en-US" altLang="en-US" sz="2900" b="1" i="1" dirty="0">
                <a:solidFill>
                  <a:schemeClr val="bg1"/>
                </a:solidFill>
                <a:latin typeface="Arial" panose="020B0604020202020204" pitchFamily="34" charset="0"/>
                <a:cs typeface="Arial" panose="020B0604020202020204" pitchFamily="34" charset="0"/>
                <a:sym typeface="Wingdings" panose="05000000000000000000" pitchFamily="2" charset="2"/>
              </a:rPr>
              <a:t>P. annua</a:t>
            </a:r>
            <a:r>
              <a:rPr lang="en-US" altLang="en-US" sz="2900" b="1" dirty="0">
                <a:solidFill>
                  <a:schemeClr val="bg1"/>
                </a:solidFill>
                <a:latin typeface="Arial" panose="020B0604020202020204" pitchFamily="34" charset="0"/>
                <a:cs typeface="Arial" panose="020B0604020202020204" pitchFamily="34" charset="0"/>
                <a:sym typeface="Wingdings" panose="05000000000000000000" pitchFamily="2" charset="2"/>
              </a:rPr>
              <a:t> percentage as low as possible wherever possible using cultural practices, PGRs, and herbicides</a:t>
            </a:r>
            <a:endParaRPr lang="en-US" altLang="en-US" sz="29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09600" y="1447800"/>
            <a:ext cx="8153400" cy="4860305"/>
          </a:xfrm>
          <a:prstGeom prst="rect">
            <a:avLst/>
          </a:prstGeom>
          <a:noFill/>
          <a:ln w="9525">
            <a:noFill/>
            <a:miter lim="800000"/>
            <a:headEnd/>
            <a:tailEnd/>
          </a:ln>
          <a:effectLst/>
        </p:spPr>
        <p:txBody>
          <a:bodyPr lIns="90488" tIns="44450" rIns="90488" bIns="44450">
            <a:spAutoFit/>
          </a:bodyPr>
          <a:lstStyle/>
          <a:p>
            <a:pPr eaLnBrk="0" hangingPunct="0">
              <a:spcBef>
                <a:spcPts val="1800"/>
              </a:spcBef>
              <a:buFont typeface="Arial" pitchFamily="34" charset="0"/>
              <a:buChar char="•"/>
              <a:defRPr/>
            </a:pPr>
            <a:r>
              <a:rPr lang="en-US" sz="3000" dirty="0">
                <a:solidFill>
                  <a:schemeClr val="bg2">
                    <a:lumMod val="60000"/>
                    <a:lumOff val="40000"/>
                  </a:schemeClr>
                </a:solidFill>
                <a:latin typeface="Arial" pitchFamily="34" charset="0"/>
              </a:rPr>
              <a:t> </a:t>
            </a:r>
            <a:r>
              <a:rPr lang="en-US" sz="3000" dirty="0">
                <a:solidFill>
                  <a:schemeClr val="tx1">
                    <a:lumMod val="60000"/>
                    <a:lumOff val="40000"/>
                  </a:schemeClr>
                </a:solidFill>
                <a:latin typeface="Arial" pitchFamily="34" charset="0"/>
              </a:rPr>
              <a:t>Biology, ecology, damage</a:t>
            </a:r>
          </a:p>
          <a:p>
            <a:pPr eaLnBrk="0" hangingPunct="0">
              <a:spcBef>
                <a:spcPts val="1800"/>
              </a:spcBef>
              <a:buFont typeface="Arial" pitchFamily="34" charset="0"/>
              <a:buChar char="•"/>
              <a:defRPr/>
            </a:pPr>
            <a:r>
              <a:rPr lang="en-US" sz="4000" dirty="0">
                <a:solidFill>
                  <a:schemeClr val="tx2"/>
                </a:solidFill>
                <a:latin typeface="Arial" pitchFamily="34" charset="0"/>
              </a:rPr>
              <a:t> Monitoring</a:t>
            </a:r>
          </a:p>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Insecticide resistance</a:t>
            </a:r>
          </a:p>
          <a:p>
            <a:pPr eaLnBrk="0" hangingPunct="0">
              <a:spcBef>
                <a:spcPts val="1800"/>
              </a:spcBef>
              <a:buFontTx/>
              <a:buChar char="•"/>
              <a:defRPr/>
            </a:pPr>
            <a:r>
              <a:rPr lang="en-US" sz="3000" dirty="0">
                <a:solidFill>
                  <a:schemeClr val="tx1">
                    <a:lumMod val="60000"/>
                    <a:lumOff val="40000"/>
                  </a:schemeClr>
                </a:solidFill>
                <a:latin typeface="Arial" pitchFamily="34" charset="0"/>
              </a:rPr>
              <a:t> Sustainable management: non-resistant</a:t>
            </a:r>
          </a:p>
          <a:p>
            <a:pPr eaLnBrk="0" hangingPunct="0">
              <a:spcBef>
                <a:spcPts val="1800"/>
              </a:spcBef>
              <a:buFontTx/>
              <a:buChar char="•"/>
              <a:defRPr/>
            </a:pPr>
            <a:r>
              <a:rPr lang="en-US" sz="3000" dirty="0">
                <a:solidFill>
                  <a:schemeClr val="tx1">
                    <a:lumMod val="60000"/>
                    <a:lumOff val="40000"/>
                  </a:schemeClr>
                </a:solidFill>
                <a:latin typeface="Arial" pitchFamily="34" charset="0"/>
              </a:rPr>
              <a:t> Sustainable management: resistant</a:t>
            </a:r>
          </a:p>
          <a:p>
            <a:pPr eaLnBrk="0" hangingPunct="0">
              <a:spcBef>
                <a:spcPts val="1800"/>
              </a:spcBef>
              <a:buFontTx/>
              <a:buChar char="•"/>
              <a:defRPr/>
            </a:pPr>
            <a:r>
              <a:rPr lang="en-US" sz="3000" dirty="0">
                <a:solidFill>
                  <a:schemeClr val="tx1">
                    <a:lumMod val="60000"/>
                    <a:lumOff val="40000"/>
                  </a:schemeClr>
                </a:solidFill>
                <a:latin typeface="Arial" pitchFamily="34" charset="0"/>
              </a:rPr>
              <a:t> Biorationals</a:t>
            </a:r>
          </a:p>
          <a:p>
            <a:pPr eaLnBrk="0" hangingPunct="0">
              <a:spcBef>
                <a:spcPts val="1800"/>
              </a:spcBef>
              <a:buFontTx/>
              <a:buChar char="•"/>
              <a:defRPr/>
            </a:pPr>
            <a:r>
              <a:rPr lang="en-US" sz="3000" dirty="0">
                <a:solidFill>
                  <a:schemeClr val="bg1">
                    <a:lumMod val="65000"/>
                  </a:schemeClr>
                </a:solidFill>
                <a:latin typeface="Arial" pitchFamily="34" charset="0"/>
              </a:rPr>
              <a:t>Turning ABW into an ally</a:t>
            </a:r>
            <a:endParaRPr lang="en-US" sz="3000" dirty="0">
              <a:solidFill>
                <a:schemeClr val="tx1">
                  <a:lumMod val="60000"/>
                  <a:lumOff val="40000"/>
                </a:schemeClr>
              </a:solidFill>
              <a:latin typeface="Arial" pitchFamily="34" charset="0"/>
            </a:endParaRPr>
          </a:p>
        </p:txBody>
      </p:sp>
      <p:sp>
        <p:nvSpPr>
          <p:cNvPr id="43011" name="Rectangle 3"/>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228600" y="166688"/>
            <a:ext cx="868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000">
                <a:solidFill>
                  <a:srgbClr val="C00000"/>
                </a:solidFill>
                <a:latin typeface="Arial" panose="020B0604020202020204" pitchFamily="34" charset="0"/>
              </a:rPr>
              <a:t>Plant Phenology for ABW</a:t>
            </a:r>
          </a:p>
        </p:txBody>
      </p:sp>
      <p:sp>
        <p:nvSpPr>
          <p:cNvPr id="1842180" name="Rectangle 4"/>
          <p:cNvSpPr>
            <a:spLocks noChangeArrowheads="1"/>
          </p:cNvSpPr>
          <p:nvPr/>
        </p:nvSpPr>
        <p:spPr bwMode="auto">
          <a:xfrm>
            <a:off x="228600" y="990600"/>
            <a:ext cx="8610600" cy="2362200"/>
          </a:xfrm>
          <a:prstGeom prst="rect">
            <a:avLst/>
          </a:prstGeom>
          <a:noFill/>
          <a:ln w="9525">
            <a:noFill/>
            <a:miter lim="800000"/>
            <a:headEnd/>
            <a:tailEnd/>
          </a:ln>
          <a:effectLst/>
        </p:spPr>
        <p:txBody>
          <a:bodyPr/>
          <a:lstStyle/>
          <a:p>
            <a:pPr marL="342900" indent="-342900">
              <a:spcBef>
                <a:spcPts val="1800"/>
              </a:spcBef>
              <a:buFontTx/>
              <a:buChar char="•"/>
              <a:defRPr/>
            </a:pPr>
            <a:r>
              <a:rPr lang="en-US" sz="2900" dirty="0">
                <a:solidFill>
                  <a:srgbClr val="FFFF00"/>
                </a:solidFill>
                <a:effectLst>
                  <a:outerShdw blurRad="38100" dist="38100" dir="2700000" algn="tl">
                    <a:srgbClr val="000000"/>
                  </a:outerShdw>
                </a:effectLst>
                <a:latin typeface="Arial" charset="0"/>
                <a:cs typeface="Arial" charset="0"/>
              </a:rPr>
              <a:t>Forsythia full bloom</a:t>
            </a:r>
            <a:r>
              <a:rPr lang="en-US" sz="2900" dirty="0">
                <a:solidFill>
                  <a:schemeClr val="tx2"/>
                </a:solidFill>
                <a:effectLst>
                  <a:outerShdw blurRad="38100" dist="38100" dir="2700000" algn="tl">
                    <a:srgbClr val="000000">
                      <a:alpha val="43137"/>
                    </a:srgbClr>
                  </a:outerShdw>
                </a:effectLst>
                <a:latin typeface="Arial" charset="0"/>
                <a:cs typeface="Arial" charset="0"/>
              </a:rPr>
              <a:t> </a:t>
            </a:r>
            <a:r>
              <a:rPr lang="en-US" sz="2900" b="0" dirty="0">
                <a:solidFill>
                  <a:schemeClr val="bg2"/>
                </a:solidFill>
                <a:latin typeface="Arial" charset="0"/>
                <a:cs typeface="Arial" charset="0"/>
                <a:sym typeface="Wingdings" pitchFamily="2" charset="2"/>
              </a:rPr>
              <a:t></a:t>
            </a:r>
            <a:r>
              <a:rPr lang="en-US" sz="2900" b="0" dirty="0">
                <a:solidFill>
                  <a:schemeClr val="bg2"/>
                </a:solidFill>
                <a:latin typeface="Arial" charset="0"/>
                <a:cs typeface="Arial" charset="0"/>
              </a:rPr>
              <a:t> overwintering adults become active</a:t>
            </a:r>
          </a:p>
          <a:p>
            <a:pPr marL="342900" indent="-342900">
              <a:spcBef>
                <a:spcPts val="1800"/>
              </a:spcBef>
              <a:buFontTx/>
              <a:buChar char="•"/>
              <a:defRPr/>
            </a:pPr>
            <a:r>
              <a:rPr lang="en-US" sz="2900" b="0" dirty="0">
                <a:solidFill>
                  <a:schemeClr val="bg2"/>
                </a:solidFill>
                <a:latin typeface="Arial" charset="0"/>
                <a:cs typeface="Arial" charset="0"/>
              </a:rPr>
              <a:t>Migration from overwintering sites to playing surfaces has started.</a:t>
            </a:r>
          </a:p>
        </p:txBody>
      </p:sp>
      <p:sp>
        <p:nvSpPr>
          <p:cNvPr id="44036" name="Rectangle 4"/>
          <p:cNvSpPr>
            <a:spLocks noChangeArrowheads="1"/>
          </p:cNvSpPr>
          <p:nvPr/>
        </p:nvSpPr>
        <p:spPr bwMode="auto">
          <a:xfrm>
            <a:off x="228600" y="3200400"/>
            <a:ext cx="358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1800"/>
              </a:spcBef>
              <a:buFontTx/>
              <a:buChar char="•"/>
            </a:pPr>
            <a:r>
              <a:rPr lang="en-US" altLang="en-US" sz="2900" b="0">
                <a:solidFill>
                  <a:schemeClr val="bg2"/>
                </a:solidFill>
                <a:latin typeface="Arial" panose="020B0604020202020204" pitchFamily="34" charset="0"/>
              </a:rPr>
              <a:t>Adult densities on playing surfaces increase during full bloom.</a:t>
            </a:r>
          </a:p>
        </p:txBody>
      </p:sp>
      <p:pic>
        <p:nvPicPr>
          <p:cNvPr id="44037" name="Picture 7" descr="forsythia in full bloo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24200"/>
            <a:ext cx="4800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76200" y="166688"/>
            <a:ext cx="868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Plant Phenology for ABW</a:t>
            </a:r>
          </a:p>
        </p:txBody>
      </p:sp>
      <p:sp>
        <p:nvSpPr>
          <p:cNvPr id="1842180" name="Rectangle 4"/>
          <p:cNvSpPr>
            <a:spLocks noChangeArrowheads="1"/>
          </p:cNvSpPr>
          <p:nvPr/>
        </p:nvSpPr>
        <p:spPr bwMode="auto">
          <a:xfrm>
            <a:off x="228600" y="685800"/>
            <a:ext cx="8610600" cy="2057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ts val="600"/>
              </a:spcBef>
              <a:spcAft>
                <a:spcPct val="0"/>
              </a:spcAft>
              <a:buClrTx/>
              <a:buSzTx/>
              <a:buFontTx/>
              <a:buChar char="•"/>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rPr>
              <a:t>Forsythia</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t>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mn-ea"/>
                <a:cs typeface="Arial" charset="0"/>
              </a:rPr>
              <a:t>½ gold </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t> </a:t>
            </a:r>
            <a:r>
              <a:rPr kumimoji="0" lang="en-US" sz="2800" b="1" i="0" u="none" strike="noStrike" kern="1200" cap="none" spc="0" normalizeH="0" baseline="0" noProof="0" dirty="0">
                <a:ln>
                  <a:noFill/>
                </a:ln>
                <a:solidFill>
                  <a:srgbClr val="00AC4E"/>
                </a:solidFill>
                <a:effectLst>
                  <a:outerShdw blurRad="38100" dist="38100" dir="2700000" algn="tl">
                    <a:srgbClr val="000000"/>
                  </a:outerShdw>
                </a:effectLst>
                <a:uLnTx/>
                <a:uFillTx/>
                <a:latin typeface="Arial" charset="0"/>
                <a:ea typeface="+mn-ea"/>
                <a:cs typeface="Arial" charset="0"/>
              </a:rPr>
              <a:t>½ green</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charset="0"/>
              </a:rPr>
              <a:t> </a:t>
            </a:r>
          </a:p>
          <a:p>
            <a:pPr marL="342900" marR="0" lvl="0" indent="-342900" algn="l" defTabSz="914400" rtl="0" eaLnBrk="1" fontAlgn="base" latinLnBrk="0" hangingPunct="1">
              <a:lnSpc>
                <a:spcPct val="100000"/>
              </a:lnSpc>
              <a:spcBef>
                <a:spcPts val="600"/>
              </a:spcBef>
              <a:spcAft>
                <a:spcPct val="0"/>
              </a:spcAft>
              <a:buClrTx/>
              <a:buSzTx/>
              <a:buFontTx/>
              <a:buChar char="•"/>
              <a:tabLst/>
              <a:defRPr/>
            </a:pPr>
            <a:r>
              <a:rPr kumimoji="0" lang="en-US" sz="2800" b="1" i="0" u="none" strike="noStrike" kern="1200" cap="none" spc="0" normalizeH="0" baseline="0" noProof="0" dirty="0">
                <a:ln>
                  <a:noFill/>
                </a:ln>
                <a:solidFill>
                  <a:srgbClr val="FFCCFF"/>
                </a:solidFill>
                <a:effectLst>
                  <a:outerShdw blurRad="38100" dist="38100" dir="2700000" algn="tl">
                    <a:srgbClr val="000000"/>
                  </a:outerShdw>
                </a:effectLst>
                <a:uLnTx/>
                <a:uFillTx/>
                <a:latin typeface="Arial" charset="0"/>
                <a:ea typeface="+mn-ea"/>
                <a:cs typeface="Arial" charset="0"/>
              </a:rPr>
              <a:t>Eastern redbud</a:t>
            </a:r>
            <a:r>
              <a:rPr kumimoji="0" lang="en-US" sz="28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early bloom</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sym typeface="Wingdings" pitchFamily="2" charset="2"/>
              </a:rPr>
              <a:t></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 peak adult densities on playing surfaces</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sym typeface="Wingdings" pitchFamily="2" charset="2"/>
              </a:rPr>
              <a:t> </a:t>
            </a:r>
            <a:r>
              <a:rPr kumimoji="0" lang="en-US" sz="2800" b="0" i="0" u="none" strike="noStrike" kern="1200" cap="none" spc="0" normalizeH="0" baseline="0" noProof="0" dirty="0">
                <a:ln>
                  <a:noFill/>
                </a:ln>
                <a:solidFill>
                  <a:srgbClr val="000000"/>
                </a:solidFill>
                <a:effectLst/>
                <a:uLnTx/>
                <a:uFillTx/>
                <a:latin typeface="Arial" charset="0"/>
                <a:ea typeface="+mn-ea"/>
                <a:cs typeface="Arial" charset="0"/>
              </a:rPr>
              <a:t>best time to spray vs. overwintered adults</a:t>
            </a:r>
          </a:p>
        </p:txBody>
      </p:sp>
      <p:pic>
        <p:nvPicPr>
          <p:cNvPr id="19460" name="Picture 5" descr="Forsythia variability: half gold : half green bush on left, 95% green bush on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2575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9"/>
          <p:cNvSpPr txBox="1">
            <a:spLocks noChangeArrowheads="1"/>
          </p:cNvSpPr>
          <p:nvPr/>
        </p:nvSpPr>
        <p:spPr bwMode="auto">
          <a:xfrm rot="-5400000">
            <a:off x="8462963" y="6110287"/>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altLang="en-US"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McGraw</a:t>
            </a:r>
          </a:p>
        </p:txBody>
      </p:sp>
      <p:sp>
        <p:nvSpPr>
          <p:cNvPr id="19462" name="Rectangle 4"/>
          <p:cNvSpPr>
            <a:spLocks noChangeArrowheads="1"/>
          </p:cNvSpPr>
          <p:nvPr/>
        </p:nvSpPr>
        <p:spPr bwMode="auto">
          <a:xfrm>
            <a:off x="228600" y="27432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342900" marR="0" lvl="0" indent="-342900" algn="l" defTabSz="914400" rtl="0" eaLnBrk="1" fontAlgn="base" latinLnBrk="0" hangingPunct="1">
              <a:lnSpc>
                <a:spcPct val="100000"/>
              </a:lnSpc>
              <a:spcBef>
                <a:spcPts val="18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blooming variable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Don’t rely on just 1 or 2 plants.</a:t>
            </a:r>
          </a:p>
        </p:txBody>
      </p:sp>
      <p:pic>
        <p:nvPicPr>
          <p:cNvPr id="2" name="Picture 1" descr="Eastern redbud branch in early bloo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62" y="4191000"/>
            <a:ext cx="3338641" cy="2667000"/>
          </a:xfrm>
          <a:prstGeom prst="rect">
            <a:avLst/>
          </a:prstGeom>
        </p:spPr>
      </p:pic>
    </p:spTree>
    <p:extLst>
      <p:ext uri="{BB962C8B-B14F-4D97-AF65-F5344CB8AC3E}">
        <p14:creationId xmlns:p14="http://schemas.microsoft.com/office/powerpoint/2010/main" val="42709203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46082" name="Picture 2" descr="Eastern redbud in full bl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55738"/>
            <a:ext cx="312420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28" name="Rectangle 4"/>
          <p:cNvSpPr>
            <a:spLocks noChangeArrowheads="1"/>
          </p:cNvSpPr>
          <p:nvPr/>
        </p:nvSpPr>
        <p:spPr bwMode="auto">
          <a:xfrm>
            <a:off x="152400" y="762000"/>
            <a:ext cx="7010400" cy="2667000"/>
          </a:xfrm>
          <a:prstGeom prst="rect">
            <a:avLst/>
          </a:prstGeom>
          <a:noFill/>
          <a:ln w="9525">
            <a:noFill/>
            <a:miter lim="800000"/>
            <a:headEnd/>
            <a:tailEnd/>
          </a:ln>
          <a:effectLst/>
        </p:spPr>
        <p:txBody>
          <a:bodyPr/>
          <a:lstStyle/>
          <a:p>
            <a:pPr marL="342900" indent="-342900">
              <a:spcBef>
                <a:spcPts val="1200"/>
              </a:spcBef>
              <a:buFontTx/>
              <a:buChar char="•"/>
              <a:defRPr/>
            </a:pPr>
            <a:r>
              <a:rPr lang="en-US" sz="2900" dirty="0">
                <a:solidFill>
                  <a:srgbClr val="FFFFCC"/>
                </a:solidFill>
                <a:effectLst>
                  <a:outerShdw blurRad="38100" dist="38100" dir="2700000" algn="tl">
                    <a:srgbClr val="000000"/>
                  </a:outerShdw>
                </a:effectLst>
                <a:latin typeface="Arial" charset="0"/>
                <a:cs typeface="Arial" charset="0"/>
              </a:rPr>
              <a:t>Flowering dogwood </a:t>
            </a:r>
            <a:r>
              <a:rPr lang="en-US" sz="2900" b="0" dirty="0">
                <a:solidFill>
                  <a:schemeClr val="bg2"/>
                </a:solidFill>
                <a:latin typeface="Arial" charset="0"/>
                <a:cs typeface="Arial" charset="0"/>
              </a:rPr>
              <a:t>full bloom</a:t>
            </a:r>
          </a:p>
          <a:p>
            <a:pPr marL="342900" indent="-342900">
              <a:spcBef>
                <a:spcPts val="1200"/>
              </a:spcBef>
              <a:buFontTx/>
              <a:buChar char="•"/>
              <a:defRPr/>
            </a:pPr>
            <a:r>
              <a:rPr lang="en-US" sz="2900" dirty="0">
                <a:solidFill>
                  <a:srgbClr val="FFCCFF"/>
                </a:solidFill>
                <a:effectLst>
                  <a:outerShdw blurRad="38100" dist="38100" dir="2700000" algn="tl">
                    <a:srgbClr val="000000"/>
                  </a:outerShdw>
                </a:effectLst>
                <a:latin typeface="Arial" charset="0"/>
                <a:cs typeface="Arial" charset="0"/>
              </a:rPr>
              <a:t>Eastern redbud</a:t>
            </a:r>
            <a:r>
              <a:rPr lang="en-US" sz="2900" dirty="0">
                <a:solidFill>
                  <a:schemeClr val="bg2"/>
                </a:solidFill>
                <a:latin typeface="Arial" charset="0"/>
                <a:cs typeface="Arial" charset="0"/>
              </a:rPr>
              <a:t> </a:t>
            </a:r>
            <a:r>
              <a:rPr lang="en-US" sz="2900" b="0" dirty="0">
                <a:solidFill>
                  <a:schemeClr val="bg2"/>
                </a:solidFill>
                <a:latin typeface="Arial" charset="0"/>
                <a:cs typeface="Arial" charset="0"/>
              </a:rPr>
              <a:t>full bloom</a:t>
            </a:r>
          </a:p>
          <a:p>
            <a:pPr marL="342900" indent="-342900">
              <a:spcBef>
                <a:spcPts val="1200"/>
              </a:spcBef>
              <a:defRPr/>
            </a:pPr>
            <a:r>
              <a:rPr lang="en-US" sz="2900" b="0" dirty="0">
                <a:solidFill>
                  <a:schemeClr val="bg2"/>
                </a:solidFill>
                <a:latin typeface="Arial" charset="0"/>
                <a:cs typeface="Arial" charset="0"/>
              </a:rPr>
              <a:t>   </a:t>
            </a:r>
            <a:r>
              <a:rPr lang="en-US" sz="2900" b="0" dirty="0">
                <a:solidFill>
                  <a:schemeClr val="bg2"/>
                </a:solidFill>
                <a:latin typeface="Arial" charset="0"/>
                <a:cs typeface="Arial" charset="0"/>
                <a:sym typeface="Wingdings" pitchFamily="2" charset="2"/>
              </a:rPr>
              <a:t></a:t>
            </a:r>
            <a:r>
              <a:rPr lang="en-US" sz="2900" b="0" dirty="0">
                <a:solidFill>
                  <a:schemeClr val="bg2"/>
                </a:solidFill>
                <a:latin typeface="Arial" charset="0"/>
                <a:cs typeface="Arial" charset="0"/>
              </a:rPr>
              <a:t> egg-laying has begun</a:t>
            </a:r>
          </a:p>
          <a:p>
            <a:pPr marL="342900" indent="-342900">
              <a:spcBef>
                <a:spcPts val="1200"/>
              </a:spcBef>
              <a:defRPr/>
            </a:pPr>
            <a:r>
              <a:rPr lang="en-US" sz="2900" b="0" dirty="0">
                <a:solidFill>
                  <a:schemeClr val="bg2"/>
                </a:solidFill>
                <a:latin typeface="Arial" charset="0"/>
                <a:cs typeface="Arial" charset="0"/>
              </a:rPr>
              <a:t>   </a:t>
            </a:r>
            <a:r>
              <a:rPr lang="en-US" sz="2900" b="0" dirty="0">
                <a:solidFill>
                  <a:schemeClr val="bg2"/>
                </a:solidFill>
                <a:latin typeface="Arial" charset="0"/>
                <a:cs typeface="Arial" charset="0"/>
                <a:sym typeface="Wingdings" pitchFamily="2" charset="2"/>
              </a:rPr>
              <a:t> a</a:t>
            </a:r>
            <a:r>
              <a:rPr lang="en-US" sz="2900" b="0" dirty="0">
                <a:solidFill>
                  <a:schemeClr val="bg2"/>
                </a:solidFill>
                <a:latin typeface="Arial" charset="0"/>
                <a:cs typeface="Arial" charset="0"/>
              </a:rPr>
              <a:t>dulticides become ineffective</a:t>
            </a:r>
          </a:p>
        </p:txBody>
      </p:sp>
      <p:pic>
        <p:nvPicPr>
          <p:cNvPr id="46084" name="Picture 5" descr="Flowering dogwood in full bl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124200"/>
            <a:ext cx="3057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closeup of Eastern redbud in full bl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53721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3"/>
          <p:cNvSpPr txBox="1">
            <a:spLocks noChangeArrowheads="1"/>
          </p:cNvSpPr>
          <p:nvPr/>
        </p:nvSpPr>
        <p:spPr bwMode="auto">
          <a:xfrm>
            <a:off x="76200" y="166688"/>
            <a:ext cx="868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000">
                <a:solidFill>
                  <a:srgbClr val="C00000"/>
                </a:solidFill>
                <a:latin typeface="Arial" panose="020B0604020202020204" pitchFamily="34" charset="0"/>
              </a:rPr>
              <a:t>Plant Phenology for ABW</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1844231" name="Rectangle 7"/>
          <p:cNvSpPr>
            <a:spLocks noChangeArrowheads="1"/>
          </p:cNvSpPr>
          <p:nvPr/>
        </p:nvSpPr>
        <p:spPr bwMode="auto">
          <a:xfrm>
            <a:off x="152400" y="990600"/>
            <a:ext cx="7848600" cy="2514600"/>
          </a:xfrm>
          <a:prstGeom prst="rect">
            <a:avLst/>
          </a:prstGeom>
          <a:noFill/>
          <a:ln w="9525">
            <a:noFill/>
            <a:miter lim="800000"/>
            <a:headEnd/>
            <a:tailEnd/>
          </a:ln>
          <a:effectLst/>
        </p:spPr>
        <p:txBody>
          <a:bodyPr/>
          <a:lstStyle/>
          <a:p>
            <a:pPr marL="342900" indent="-342900">
              <a:spcBef>
                <a:spcPct val="20000"/>
              </a:spcBef>
              <a:buFontTx/>
              <a:buChar char="•"/>
              <a:defRPr/>
            </a:pPr>
            <a:r>
              <a:rPr lang="en-US" sz="2900" dirty="0">
                <a:solidFill>
                  <a:srgbClr val="CCCCFF"/>
                </a:solidFill>
                <a:effectLst>
                  <a:outerShdw blurRad="38100" dist="38100" dir="2700000" algn="tl">
                    <a:srgbClr val="000000"/>
                  </a:outerShdw>
                </a:effectLst>
                <a:latin typeface="Arial" charset="0"/>
                <a:cs typeface="Arial" charset="0"/>
              </a:rPr>
              <a:t>Catawba Rhododendron </a:t>
            </a:r>
            <a:r>
              <a:rPr lang="en-US" sz="2900" b="0" dirty="0">
                <a:solidFill>
                  <a:schemeClr val="bg2"/>
                </a:solidFill>
                <a:latin typeface="Arial" charset="0"/>
                <a:cs typeface="Arial" charset="0"/>
              </a:rPr>
              <a:t>hybrid full bloom</a:t>
            </a:r>
          </a:p>
          <a:p>
            <a:pPr marL="342900" indent="-342900">
              <a:spcBef>
                <a:spcPct val="20000"/>
              </a:spcBef>
              <a:defRPr/>
            </a:pPr>
            <a:r>
              <a:rPr lang="en-US" sz="2900" b="0" dirty="0">
                <a:solidFill>
                  <a:schemeClr val="bg2"/>
                </a:solidFill>
                <a:latin typeface="Arial" charset="0"/>
                <a:cs typeface="Arial" charset="0"/>
              </a:rPr>
              <a:t>    </a:t>
            </a:r>
            <a:r>
              <a:rPr lang="en-US" sz="2900" b="0" dirty="0">
                <a:solidFill>
                  <a:schemeClr val="bg2"/>
                </a:solidFill>
                <a:latin typeface="Arial" charset="0"/>
                <a:cs typeface="Arial" charset="0"/>
                <a:sym typeface="Wingdings" pitchFamily="2" charset="2"/>
              </a:rPr>
              <a:t> larvae start appearing in soil</a:t>
            </a:r>
          </a:p>
          <a:p>
            <a:pPr marL="342900" indent="-342900">
              <a:spcBef>
                <a:spcPct val="20000"/>
              </a:spcBef>
              <a:defRPr/>
            </a:pPr>
            <a:r>
              <a:rPr lang="en-US" sz="2900" b="0" dirty="0">
                <a:solidFill>
                  <a:schemeClr val="bg2"/>
                </a:solidFill>
                <a:latin typeface="Arial" charset="0"/>
                <a:cs typeface="Arial" charset="0"/>
                <a:sym typeface="Wingdings" pitchFamily="2" charset="2"/>
              </a:rPr>
              <a:t>     curative larvicides.</a:t>
            </a:r>
            <a:endParaRPr lang="en-US" sz="2900" b="0" dirty="0">
              <a:solidFill>
                <a:schemeClr val="bg2"/>
              </a:solidFill>
              <a:latin typeface="Arial" charset="0"/>
              <a:cs typeface="Arial" charset="0"/>
            </a:endParaRPr>
          </a:p>
        </p:txBody>
      </p:sp>
      <p:pic>
        <p:nvPicPr>
          <p:cNvPr id="47107" name="Picture 8" descr="Catawba rhododendron hybrid in full b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67000"/>
            <a:ext cx="38862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19"/>
          <p:cNvSpPr txBox="1">
            <a:spLocks noChangeArrowheads="1"/>
          </p:cNvSpPr>
          <p:nvPr/>
        </p:nvSpPr>
        <p:spPr bwMode="auto">
          <a:xfrm>
            <a:off x="5257800" y="6429375"/>
            <a:ext cx="884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R. Cowles</a:t>
            </a:r>
          </a:p>
        </p:txBody>
      </p:sp>
      <p:sp>
        <p:nvSpPr>
          <p:cNvPr id="47109" name="Text Box 3"/>
          <p:cNvSpPr txBox="1">
            <a:spLocks noChangeArrowheads="1"/>
          </p:cNvSpPr>
          <p:nvPr/>
        </p:nvSpPr>
        <p:spPr bwMode="auto">
          <a:xfrm>
            <a:off x="76200" y="166688"/>
            <a:ext cx="8686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3000">
                <a:solidFill>
                  <a:srgbClr val="C00000"/>
                </a:solidFill>
                <a:latin typeface="Arial" panose="020B0604020202020204" pitchFamily="34" charset="0"/>
              </a:rPr>
              <a:t>Plant Phenology for ABW</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09600" y="1447800"/>
            <a:ext cx="8153400" cy="4952638"/>
          </a:xfrm>
          <a:prstGeom prst="rect">
            <a:avLst/>
          </a:prstGeom>
          <a:noFill/>
          <a:ln w="9525">
            <a:noFill/>
            <a:miter lim="800000"/>
            <a:headEnd/>
            <a:tailEnd/>
          </a:ln>
          <a:effectLst/>
        </p:spPr>
        <p:txBody>
          <a:bodyPr lIns="90488" tIns="44450" rIns="90488" bIns="44450">
            <a:spAutoFit/>
          </a:bodyPr>
          <a:lstStyle/>
          <a:p>
            <a:pPr eaLnBrk="0" hangingPunct="0">
              <a:spcBef>
                <a:spcPts val="1800"/>
              </a:spcBef>
              <a:buFont typeface="Arial" pitchFamily="34" charset="0"/>
              <a:buChar char="•"/>
              <a:defRPr/>
            </a:pPr>
            <a:r>
              <a:rPr lang="en-US" sz="3600" dirty="0">
                <a:solidFill>
                  <a:schemeClr val="tx2">
                    <a:lumMod val="85000"/>
                    <a:lumOff val="15000"/>
                  </a:schemeClr>
                </a:solidFill>
                <a:latin typeface="Arial" pitchFamily="34" charset="0"/>
              </a:rPr>
              <a:t> </a:t>
            </a:r>
            <a:r>
              <a:rPr lang="en-US" sz="4000" dirty="0">
                <a:solidFill>
                  <a:schemeClr val="tx2">
                    <a:lumMod val="85000"/>
                    <a:lumOff val="15000"/>
                  </a:schemeClr>
                </a:solidFill>
                <a:latin typeface="Arial" pitchFamily="34" charset="0"/>
              </a:rPr>
              <a:t>Biology, ecology, damage</a:t>
            </a:r>
          </a:p>
          <a:p>
            <a:pPr eaLnBrk="0" hangingPunct="0">
              <a:spcBef>
                <a:spcPts val="1800"/>
              </a:spcBef>
              <a:buFont typeface="Arial" pitchFamily="34" charset="0"/>
              <a:buChar char="•"/>
              <a:defRPr/>
            </a:pPr>
            <a:r>
              <a:rPr lang="en-US" sz="3600" dirty="0">
                <a:solidFill>
                  <a:schemeClr val="bg1">
                    <a:lumMod val="65000"/>
                  </a:schemeClr>
                </a:solidFill>
                <a:latin typeface="Arial" pitchFamily="34" charset="0"/>
              </a:rPr>
              <a:t> </a:t>
            </a:r>
            <a:r>
              <a:rPr lang="en-US" sz="3000" dirty="0">
                <a:solidFill>
                  <a:schemeClr val="bg1">
                    <a:lumMod val="65000"/>
                  </a:schemeClr>
                </a:solidFill>
                <a:latin typeface="Arial" pitchFamily="34" charset="0"/>
              </a:rPr>
              <a:t>Monitoring</a:t>
            </a:r>
          </a:p>
          <a:p>
            <a:pPr eaLnBrk="0" hangingPunct="0">
              <a:spcBef>
                <a:spcPts val="1800"/>
              </a:spcBef>
              <a:buFont typeface="Arial" pitchFamily="34" charset="0"/>
              <a:buChar char="•"/>
              <a:defRPr/>
            </a:pPr>
            <a:r>
              <a:rPr lang="en-US" sz="3000" dirty="0">
                <a:solidFill>
                  <a:schemeClr val="bg1">
                    <a:lumMod val="65000"/>
                  </a:schemeClr>
                </a:solidFill>
                <a:latin typeface="Arial" pitchFamily="34" charset="0"/>
              </a:rPr>
              <a:t> Insecticide resistance</a:t>
            </a:r>
          </a:p>
          <a:p>
            <a:pPr eaLnBrk="0" hangingPunct="0">
              <a:spcBef>
                <a:spcPts val="1800"/>
              </a:spcBef>
              <a:buFontTx/>
              <a:buChar char="•"/>
              <a:defRPr/>
            </a:pPr>
            <a:r>
              <a:rPr lang="en-US" sz="3000" dirty="0">
                <a:solidFill>
                  <a:schemeClr val="bg1">
                    <a:lumMod val="65000"/>
                  </a:schemeClr>
                </a:solidFill>
                <a:latin typeface="Arial" pitchFamily="34" charset="0"/>
              </a:rPr>
              <a:t> Sustainable management: non-resistant</a:t>
            </a:r>
          </a:p>
          <a:p>
            <a:pPr eaLnBrk="0" hangingPunct="0">
              <a:spcBef>
                <a:spcPts val="1800"/>
              </a:spcBef>
              <a:buFontTx/>
              <a:buChar char="•"/>
              <a:defRPr/>
            </a:pPr>
            <a:r>
              <a:rPr lang="en-US" sz="3000" dirty="0">
                <a:solidFill>
                  <a:schemeClr val="bg1">
                    <a:lumMod val="65000"/>
                  </a:schemeClr>
                </a:solidFill>
                <a:latin typeface="Arial" pitchFamily="34" charset="0"/>
              </a:rPr>
              <a:t> Sustainable management: resistant</a:t>
            </a:r>
          </a:p>
          <a:p>
            <a:pPr eaLnBrk="0" hangingPunct="0">
              <a:spcBef>
                <a:spcPts val="1800"/>
              </a:spcBef>
              <a:buFontTx/>
              <a:buChar char="•"/>
              <a:defRPr/>
            </a:pPr>
            <a:r>
              <a:rPr lang="en-US" sz="3000" dirty="0">
                <a:solidFill>
                  <a:schemeClr val="bg1">
                    <a:lumMod val="65000"/>
                  </a:schemeClr>
                </a:solidFill>
                <a:latin typeface="Arial" pitchFamily="34" charset="0"/>
              </a:rPr>
              <a:t> Biorationals</a:t>
            </a:r>
          </a:p>
          <a:p>
            <a:pPr eaLnBrk="0" hangingPunct="0">
              <a:spcBef>
                <a:spcPts val="1800"/>
              </a:spcBef>
              <a:buFontTx/>
              <a:buChar char="•"/>
              <a:defRPr/>
            </a:pPr>
            <a:r>
              <a:rPr lang="en-US" sz="3000" dirty="0">
                <a:solidFill>
                  <a:schemeClr val="bg1">
                    <a:lumMod val="65000"/>
                  </a:schemeClr>
                </a:solidFill>
                <a:latin typeface="Arial" pitchFamily="34" charset="0"/>
              </a:rPr>
              <a:t>Turning ABW into an ally </a:t>
            </a:r>
          </a:p>
        </p:txBody>
      </p:sp>
      <p:sp>
        <p:nvSpPr>
          <p:cNvPr id="22531" name="Rectangle 3"/>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3076" name="Text Box 5"/>
          <p:cNvSpPr txBox="1">
            <a:spLocks noChangeArrowheads="1"/>
          </p:cNvSpPr>
          <p:nvPr/>
        </p:nvSpPr>
        <p:spPr bwMode="auto">
          <a:xfrm>
            <a:off x="609600" y="228600"/>
            <a:ext cx="78835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Phenological Indicator Plants for ABW</a:t>
            </a:r>
            <a:endParaRPr lang="en-US" altLang="en-US" sz="2200">
              <a:solidFill>
                <a:srgbClr val="C00000"/>
              </a:solidFill>
              <a:latin typeface="Arial" panose="020B0604020202020204" pitchFamily="34" charset="0"/>
            </a:endParaRPr>
          </a:p>
          <a:p>
            <a:pPr algn="ctr" eaLnBrk="1" hangingPunct="1"/>
            <a:r>
              <a:rPr lang="en-US" altLang="en-US" sz="2200">
                <a:latin typeface="Arial" panose="020B0604020202020204" pitchFamily="34" charset="0"/>
              </a:rPr>
              <a:t> </a:t>
            </a:r>
            <a:r>
              <a:rPr lang="en-US" altLang="en-US" sz="2200">
                <a:solidFill>
                  <a:schemeClr val="bg2"/>
                </a:solidFill>
                <a:latin typeface="Arial" panose="020B0604020202020204" pitchFamily="34" charset="0"/>
              </a:rPr>
              <a:t>(average timing for NY metropolitan area)</a:t>
            </a:r>
          </a:p>
        </p:txBody>
      </p:sp>
      <p:graphicFrame>
        <p:nvGraphicFramePr>
          <p:cNvPr id="3074" name="Object 2" descr="Seasonal phenology of ABW adults, young larvae, old larvae, damage, and indicator plants bloom"/>
          <p:cNvGraphicFramePr>
            <a:graphicFrameLocks noChangeAspect="1"/>
          </p:cNvGraphicFramePr>
          <p:nvPr>
            <p:extLst>
              <p:ext uri="{D42A27DB-BD31-4B8C-83A1-F6EECF244321}">
                <p14:modId xmlns:p14="http://schemas.microsoft.com/office/powerpoint/2010/main" val="1367483688"/>
              </p:ext>
            </p:extLst>
          </p:nvPr>
        </p:nvGraphicFramePr>
        <p:xfrm>
          <a:off x="184030" y="877888"/>
          <a:ext cx="8720137" cy="5751512"/>
        </p:xfrm>
        <a:graphic>
          <a:graphicData uri="http://schemas.openxmlformats.org/presentationml/2006/ole">
            <mc:AlternateContent xmlns:mc="http://schemas.openxmlformats.org/markup-compatibility/2006">
              <mc:Choice xmlns:v="urn:schemas-microsoft-com:vml" Requires="v">
                <p:oleObj name="SPW 11.0 Graph" r:id="rId3" imgW="7128360" imgH="4700880" progId="SigmaPlotGraphicObject.10">
                  <p:embed/>
                </p:oleObj>
              </mc:Choice>
              <mc:Fallback>
                <p:oleObj name="SPW 11.0 Graph" r:id="rId3" imgW="7128360" imgH="4700880" progId="SigmaPlotGraphicObject.10">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30" y="877888"/>
                        <a:ext cx="8720137" cy="575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Box 19"/>
          <p:cNvSpPr txBox="1">
            <a:spLocks noChangeArrowheads="1"/>
          </p:cNvSpPr>
          <p:nvPr/>
        </p:nvSpPr>
        <p:spPr bwMode="auto">
          <a:xfrm>
            <a:off x="228600" y="6400800"/>
            <a:ext cx="5734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0">
                <a:solidFill>
                  <a:schemeClr val="bg2"/>
                </a:solidFill>
                <a:latin typeface="Arial" panose="020B0604020202020204" pitchFamily="34" charset="0"/>
              </a:rPr>
              <a:t>*L1-3 = 1</a:t>
            </a:r>
            <a:r>
              <a:rPr lang="en-US" altLang="en-US" sz="1600" b="0" baseline="30000">
                <a:solidFill>
                  <a:schemeClr val="bg2"/>
                </a:solidFill>
                <a:latin typeface="Arial" panose="020B0604020202020204" pitchFamily="34" charset="0"/>
              </a:rPr>
              <a:t>st</a:t>
            </a:r>
            <a:r>
              <a:rPr lang="en-US" altLang="en-US" sz="1600" b="0">
                <a:solidFill>
                  <a:schemeClr val="bg2"/>
                </a:solidFill>
                <a:latin typeface="Arial" panose="020B0604020202020204" pitchFamily="34" charset="0"/>
              </a:rPr>
              <a:t> thru 3</a:t>
            </a:r>
            <a:r>
              <a:rPr lang="en-US" altLang="en-US" sz="1600" b="0" baseline="30000">
                <a:solidFill>
                  <a:schemeClr val="bg2"/>
                </a:solidFill>
                <a:latin typeface="Arial" panose="020B0604020202020204" pitchFamily="34" charset="0"/>
              </a:rPr>
              <a:t>rd</a:t>
            </a:r>
            <a:r>
              <a:rPr lang="en-US" altLang="en-US" sz="1600" b="0">
                <a:solidFill>
                  <a:schemeClr val="bg2"/>
                </a:solidFill>
                <a:latin typeface="Arial" panose="020B0604020202020204" pitchFamily="34" charset="0"/>
              </a:rPr>
              <a:t> larval stage; L4-5 = 4</a:t>
            </a:r>
            <a:r>
              <a:rPr lang="en-US" altLang="en-US" sz="1600" b="0" baseline="30000">
                <a:solidFill>
                  <a:schemeClr val="bg2"/>
                </a:solidFill>
                <a:latin typeface="Arial" panose="020B0604020202020204" pitchFamily="34" charset="0"/>
              </a:rPr>
              <a:t>th</a:t>
            </a:r>
            <a:r>
              <a:rPr lang="en-US" altLang="en-US" sz="1600" b="0">
                <a:solidFill>
                  <a:schemeClr val="bg2"/>
                </a:solidFill>
                <a:latin typeface="Arial" panose="020B0604020202020204" pitchFamily="34" charset="0"/>
              </a:rPr>
              <a:t> thru 5</a:t>
            </a:r>
            <a:r>
              <a:rPr lang="en-US" altLang="en-US" sz="1600" b="0" baseline="30000">
                <a:solidFill>
                  <a:schemeClr val="bg2"/>
                </a:solidFill>
                <a:latin typeface="Arial" panose="020B0604020202020204" pitchFamily="34" charset="0"/>
              </a:rPr>
              <a:t>th</a:t>
            </a:r>
            <a:r>
              <a:rPr lang="en-US" altLang="en-US" sz="1600" b="0">
                <a:solidFill>
                  <a:schemeClr val="bg2"/>
                </a:solidFill>
                <a:latin typeface="Arial" panose="020B0604020202020204" pitchFamily="34" charset="0"/>
              </a:rPr>
              <a:t> larval stage</a:t>
            </a:r>
          </a:p>
        </p:txBody>
      </p:sp>
      <p:sp>
        <p:nvSpPr>
          <p:cNvPr id="3078" name="TextBox 19"/>
          <p:cNvSpPr txBox="1">
            <a:spLocks noChangeArrowheads="1"/>
          </p:cNvSpPr>
          <p:nvPr/>
        </p:nvSpPr>
        <p:spPr bwMode="auto">
          <a:xfrm>
            <a:off x="6724650" y="6429375"/>
            <a:ext cx="2266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From: Koppenhöfer et al. 2012</a:t>
            </a:r>
            <a:endParaRPr lang="en-US" altLang="en-US" sz="1400" b="0" i="1">
              <a:solidFill>
                <a:schemeClr val="bg2"/>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7772400" cy="914400"/>
          </a:xfrm>
        </p:spPr>
        <p:txBody>
          <a:bodyPr/>
          <a:lstStyle/>
          <a:p>
            <a:pPr eaLnBrk="1" hangingPunct="1"/>
            <a:r>
              <a:rPr lang="en-US" altLang="en-US" sz="3200" b="1">
                <a:solidFill>
                  <a:srgbClr val="C00000"/>
                </a:solidFill>
                <a:latin typeface="Arial" panose="020B0604020202020204" pitchFamily="34" charset="0"/>
              </a:rPr>
              <a:t>Degree-Day Models</a:t>
            </a:r>
          </a:p>
        </p:txBody>
      </p:sp>
      <p:sp>
        <p:nvSpPr>
          <p:cNvPr id="22531" name="Rectangle 3"/>
          <p:cNvSpPr>
            <a:spLocks noGrp="1" noChangeArrowheads="1"/>
          </p:cNvSpPr>
          <p:nvPr>
            <p:ph type="body" idx="1"/>
          </p:nvPr>
        </p:nvSpPr>
        <p:spPr>
          <a:xfrm>
            <a:off x="304800" y="914400"/>
            <a:ext cx="8305800" cy="5638800"/>
          </a:xfrm>
        </p:spPr>
        <p:txBody>
          <a:bodyPr/>
          <a:lstStyle/>
          <a:p>
            <a:pPr eaLnBrk="1" hangingPunct="1">
              <a:lnSpc>
                <a:spcPct val="90000"/>
              </a:lnSpc>
              <a:spcBef>
                <a:spcPct val="40000"/>
              </a:spcBef>
            </a:pPr>
            <a:r>
              <a:rPr lang="en-US" altLang="en-US" sz="3000" dirty="0">
                <a:solidFill>
                  <a:schemeClr val="bg2"/>
                </a:solidFill>
                <a:latin typeface="Arial" panose="020B0604020202020204" pitchFamily="34" charset="0"/>
              </a:rPr>
              <a:t>Predict insect activities and fine-tune treatment timing.</a:t>
            </a:r>
          </a:p>
          <a:p>
            <a:pPr eaLnBrk="1" hangingPunct="1">
              <a:lnSpc>
                <a:spcPct val="90000"/>
              </a:lnSpc>
              <a:spcBef>
                <a:spcPct val="40000"/>
              </a:spcBef>
            </a:pPr>
            <a:r>
              <a:rPr lang="en-US" altLang="en-US" sz="3000" dirty="0">
                <a:solidFill>
                  <a:schemeClr val="bg2"/>
                </a:solidFill>
                <a:latin typeface="Arial" panose="020B0604020202020204" pitchFamily="34" charset="0"/>
              </a:rPr>
              <a:t>Baseline developmental temperature for most insects 50°F.</a:t>
            </a:r>
          </a:p>
          <a:p>
            <a:pPr eaLnBrk="1" hangingPunct="1">
              <a:lnSpc>
                <a:spcPct val="90000"/>
              </a:lnSpc>
              <a:spcBef>
                <a:spcPct val="40000"/>
              </a:spcBef>
            </a:pPr>
            <a:r>
              <a:rPr lang="en-US" altLang="en-US" sz="3000" dirty="0">
                <a:solidFill>
                  <a:schemeClr val="bg2"/>
                </a:solidFill>
                <a:latin typeface="Arial" panose="020B0604020202020204" pitchFamily="34" charset="0"/>
              </a:rPr>
              <a:t>Calculate degree-day (GDD) units for each day:</a:t>
            </a:r>
          </a:p>
          <a:p>
            <a:pPr eaLnBrk="1" hangingPunct="1">
              <a:lnSpc>
                <a:spcPct val="90000"/>
              </a:lnSpc>
            </a:pPr>
            <a:endParaRPr lang="en-US" altLang="en-US" sz="1000" dirty="0">
              <a:solidFill>
                <a:schemeClr val="bg2"/>
              </a:solidFill>
              <a:latin typeface="Arial" panose="020B0604020202020204" pitchFamily="34" charset="0"/>
            </a:endParaRPr>
          </a:p>
          <a:p>
            <a:pPr eaLnBrk="1" hangingPunct="1">
              <a:lnSpc>
                <a:spcPct val="90000"/>
              </a:lnSpc>
              <a:buFontTx/>
              <a:buNone/>
            </a:pPr>
            <a:r>
              <a:rPr lang="en-US" altLang="en-US" sz="3000" dirty="0">
                <a:solidFill>
                  <a:schemeClr val="bg2"/>
                </a:solidFill>
                <a:latin typeface="Arial" panose="020B0604020202020204" pitchFamily="34" charset="0"/>
              </a:rPr>
              <a:t>     </a:t>
            </a:r>
            <a:r>
              <a:rPr lang="en-US" altLang="en-US" sz="3000" u="sng" dirty="0">
                <a:solidFill>
                  <a:schemeClr val="bg2"/>
                </a:solidFill>
                <a:latin typeface="Arial" panose="020B0604020202020204" pitchFamily="34" charset="0"/>
              </a:rPr>
              <a:t>(</a:t>
            </a:r>
            <a:r>
              <a:rPr lang="en-US" altLang="en-US" sz="3000" u="sng" dirty="0" err="1">
                <a:solidFill>
                  <a:schemeClr val="bg2"/>
                </a:solidFill>
                <a:latin typeface="Arial" panose="020B0604020202020204" pitchFamily="34" charset="0"/>
              </a:rPr>
              <a:t>min.temp</a:t>
            </a:r>
            <a:r>
              <a:rPr lang="en-US" altLang="en-US" sz="3000" u="sng" dirty="0">
                <a:solidFill>
                  <a:schemeClr val="bg2"/>
                </a:solidFill>
                <a:latin typeface="Arial" panose="020B0604020202020204" pitchFamily="34" charset="0"/>
              </a:rPr>
              <a:t>. + </a:t>
            </a:r>
            <a:r>
              <a:rPr lang="en-US" altLang="en-US" sz="3000" u="sng" dirty="0" err="1">
                <a:solidFill>
                  <a:schemeClr val="bg2"/>
                </a:solidFill>
                <a:latin typeface="Arial" panose="020B0604020202020204" pitchFamily="34" charset="0"/>
              </a:rPr>
              <a:t>max.temp</a:t>
            </a:r>
            <a:r>
              <a:rPr lang="en-US" altLang="en-US" sz="3000" u="sng" dirty="0">
                <a:solidFill>
                  <a:schemeClr val="bg2"/>
                </a:solidFill>
                <a:latin typeface="Arial" panose="020B0604020202020204" pitchFamily="34" charset="0"/>
              </a:rPr>
              <a:t>.)</a:t>
            </a:r>
            <a:r>
              <a:rPr lang="en-US" altLang="en-US" sz="3000" dirty="0">
                <a:solidFill>
                  <a:schemeClr val="bg2"/>
                </a:solidFill>
                <a:latin typeface="Arial" panose="020B0604020202020204" pitchFamily="34" charset="0"/>
              </a:rPr>
              <a:t> - baseline temp</a:t>
            </a:r>
            <a:endParaRPr lang="en-US" altLang="en-US" sz="3000" u="sng" dirty="0">
              <a:solidFill>
                <a:schemeClr val="bg2"/>
              </a:solidFill>
              <a:latin typeface="Arial" panose="020B0604020202020204" pitchFamily="34" charset="0"/>
            </a:endParaRPr>
          </a:p>
          <a:p>
            <a:pPr eaLnBrk="1" hangingPunct="1">
              <a:lnSpc>
                <a:spcPct val="90000"/>
              </a:lnSpc>
              <a:buFontTx/>
              <a:buNone/>
            </a:pPr>
            <a:r>
              <a:rPr lang="en-US" altLang="en-US" sz="3000" dirty="0">
                <a:solidFill>
                  <a:schemeClr val="bg2"/>
                </a:solidFill>
                <a:latin typeface="Arial" panose="020B0604020202020204" pitchFamily="34" charset="0"/>
              </a:rPr>
              <a:t>                        2</a:t>
            </a:r>
          </a:p>
          <a:p>
            <a:pPr eaLnBrk="1" hangingPunct="1">
              <a:lnSpc>
                <a:spcPct val="90000"/>
              </a:lnSpc>
            </a:pPr>
            <a:endParaRPr lang="en-US" altLang="en-US" sz="1000" dirty="0">
              <a:solidFill>
                <a:schemeClr val="bg2"/>
              </a:solidFill>
              <a:latin typeface="Arial" panose="020B0604020202020204" pitchFamily="34" charset="0"/>
            </a:endParaRPr>
          </a:p>
          <a:p>
            <a:pPr eaLnBrk="1" hangingPunct="1">
              <a:lnSpc>
                <a:spcPct val="90000"/>
              </a:lnSpc>
            </a:pPr>
            <a:r>
              <a:rPr lang="en-US" altLang="en-US" sz="3000" dirty="0">
                <a:solidFill>
                  <a:schemeClr val="bg2"/>
                </a:solidFill>
                <a:latin typeface="Arial" panose="020B0604020202020204" pitchFamily="34" charset="0"/>
              </a:rPr>
              <a:t>Add up average GDD units for each day           </a:t>
            </a:r>
            <a:r>
              <a:rPr lang="en-US" altLang="en-US" sz="3000" dirty="0">
                <a:solidFill>
                  <a:schemeClr val="bg2"/>
                </a:solidFill>
                <a:latin typeface="Arial" panose="020B0604020202020204" pitchFamily="34" charset="0"/>
                <a:sym typeface="Wingdings" panose="05000000000000000000" pitchFamily="2" charset="2"/>
              </a:rPr>
              <a:t> GDD accumulation</a:t>
            </a:r>
          </a:p>
          <a:p>
            <a:pPr eaLnBrk="1" hangingPunct="1">
              <a:lnSpc>
                <a:spcPct val="90000"/>
              </a:lnSpc>
            </a:pPr>
            <a:r>
              <a:rPr lang="en-US" altLang="en-US" sz="3000" dirty="0">
                <a:solidFill>
                  <a:schemeClr val="bg2"/>
                </a:solidFill>
                <a:latin typeface="Arial" panose="020B0604020202020204" pitchFamily="34" charset="0"/>
                <a:sym typeface="Wingdings" panose="05000000000000000000" pitchFamily="2" charset="2"/>
              </a:rPr>
              <a:t>No values &lt; 0!</a:t>
            </a:r>
          </a:p>
        </p:txBody>
      </p:sp>
    </p:spTree>
    <p:extLst>
      <p:ext uri="{BB962C8B-B14F-4D97-AF65-F5344CB8AC3E}">
        <p14:creationId xmlns:p14="http://schemas.microsoft.com/office/powerpoint/2010/main" val="361621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aphicFrame>
        <p:nvGraphicFramePr>
          <p:cNvPr id="1287170" name="Group 2" descr="Degree-day accumulation over 5 days in April showing for each day maximum temperature, minimum temperature, average temperature, degree-day units per day, and degree-day accumulated"/>
          <p:cNvGraphicFramePr>
            <a:graphicFrameLocks noGrp="1"/>
          </p:cNvGraphicFramePr>
          <p:nvPr>
            <p:extLst>
              <p:ext uri="{D42A27DB-BD31-4B8C-83A1-F6EECF244321}">
                <p14:modId xmlns:p14="http://schemas.microsoft.com/office/powerpoint/2010/main" val="1227644033"/>
              </p:ext>
            </p:extLst>
          </p:nvPr>
        </p:nvGraphicFramePr>
        <p:xfrm>
          <a:off x="457200" y="2057400"/>
          <a:ext cx="8001000" cy="3886207"/>
        </p:xfrm>
        <a:graphic>
          <a:graphicData uri="http://schemas.openxmlformats.org/drawingml/2006/table">
            <a:tbl>
              <a:tblPr/>
              <a:tblGrid>
                <a:gridCol w="1085850">
                  <a:extLst>
                    <a:ext uri="{9D8B030D-6E8A-4147-A177-3AD203B41FA5}">
                      <a16:colId xmlns:a16="http://schemas.microsoft.com/office/drawing/2014/main" val="20000"/>
                    </a:ext>
                  </a:extLst>
                </a:gridCol>
                <a:gridCol w="89535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404938">
                  <a:extLst>
                    <a:ext uri="{9D8B030D-6E8A-4147-A177-3AD203B41FA5}">
                      <a16:colId xmlns:a16="http://schemas.microsoft.com/office/drawing/2014/main" val="20005"/>
                    </a:ext>
                  </a:extLst>
                </a:gridCol>
                <a:gridCol w="1490662">
                  <a:extLst>
                    <a:ext uri="{9D8B030D-6E8A-4147-A177-3AD203B41FA5}">
                      <a16:colId xmlns:a16="http://schemas.microsoft.com/office/drawing/2014/main" val="20006"/>
                    </a:ext>
                  </a:extLst>
                </a:gridCol>
              </a:tblGrid>
              <a:tr h="12189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2"/>
                        </a:solidFill>
                        <a:effectLst>
                          <a:outerShdw blurRad="38100" dist="38100" dir="2700000" algn="tl">
                            <a:srgbClr val="FFFFFF"/>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2"/>
                        </a:solidFill>
                        <a:effectLst>
                          <a:outerShdw blurRad="38100" dist="38100" dir="2700000" algn="tl">
                            <a:srgbClr val="FFFFFF"/>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Date</a:t>
                      </a:r>
                    </a:p>
                  </a:txBody>
                  <a:tcPr marT="45712" marB="45712"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2"/>
                        </a:solidFill>
                        <a:effectLst>
                          <a:outerShdw blurRad="38100" dist="38100" dir="2700000" algn="tl">
                            <a:srgbClr val="FFFFFF"/>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Max</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Temp</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2"/>
                        </a:solidFill>
                        <a:effectLst>
                          <a:outerShdw blurRad="38100" dist="38100" dir="2700000" algn="tl">
                            <a:srgbClr val="FFFFFF"/>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Min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Temp</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2"/>
                        </a:solidFill>
                        <a:effectLst>
                          <a:outerShdw blurRad="38100" dist="38100" dir="2700000" algn="tl">
                            <a:srgbClr val="FFFFFF"/>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2"/>
                        </a:solidFill>
                        <a:effectLst>
                          <a:outerShdw blurRad="38100" dist="38100" dir="2700000" algn="tl">
                            <a:srgbClr val="FFFFFF"/>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Total</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accent1"/>
                        </a:solidFill>
                        <a:effectLst>
                          <a:outerShdw blurRad="38100" dist="38100" dir="2700000" algn="tl">
                            <a:srgbClr val="000000"/>
                          </a:outerShdw>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1"/>
                          </a:solidFill>
                          <a:effectLst>
                            <a:outerShdw blurRad="38100" dist="38100" dir="2700000" algn="tl">
                              <a:srgbClr val="000000"/>
                            </a:outerShdw>
                          </a:effectLst>
                          <a:latin typeface="Arial" charset="0"/>
                        </a:rPr>
                        <a:t>Ave</a:t>
                      </a:r>
                      <a:endParaRPr kumimoji="0" lang="en-US" sz="2000" b="1" i="0" u="none" strike="noStrike" cap="none" normalizeH="0" baseline="0">
                        <a:ln>
                          <a:noFill/>
                        </a:ln>
                        <a:solidFill>
                          <a:schemeClr val="bg2"/>
                        </a:solidFill>
                        <a:effectLst>
                          <a:outerShdw blurRad="38100" dist="38100" dir="2700000" algn="tl">
                            <a:srgbClr val="FFFFFF"/>
                          </a:outerShdw>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Minus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50 for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2"/>
                          </a:solidFill>
                          <a:effectLst>
                            <a:outerShdw blurRad="38100" dist="38100" dir="2700000" algn="tl">
                              <a:srgbClr val="FFFFFF"/>
                            </a:outerShdw>
                          </a:effectLst>
                          <a:latin typeface="Arial" charset="0"/>
                        </a:rPr>
                        <a:t>baseline</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1"/>
                          </a:solidFill>
                          <a:effectLst>
                            <a:outerShdw blurRad="38100" dist="38100" dir="2700000" algn="tl">
                              <a:srgbClr val="000000"/>
                            </a:outerShdw>
                          </a:effectLst>
                          <a:latin typeface="Arial" charset="0"/>
                        </a:rPr>
                        <a:t>DD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1"/>
                          </a:solidFill>
                          <a:effectLst>
                            <a:outerShdw blurRad="38100" dist="38100" dir="2700000" algn="tl">
                              <a:srgbClr val="000000"/>
                            </a:outerShdw>
                          </a:effectLst>
                          <a:latin typeface="Arial" charset="0"/>
                        </a:rPr>
                        <a:t>Accumu-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1"/>
                          </a:solidFill>
                          <a:effectLst>
                            <a:outerShdw blurRad="38100" dist="38100" dir="2700000" algn="tl">
                              <a:srgbClr val="000000"/>
                            </a:outerShdw>
                          </a:effectLst>
                          <a:latin typeface="Arial" charset="0"/>
                        </a:rPr>
                        <a:t>lation</a:t>
                      </a:r>
                    </a:p>
                  </a:txBody>
                  <a:tcPr marT="45712" marB="45712"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53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4/13</a:t>
                      </a:r>
                    </a:p>
                  </a:txBody>
                  <a:tcPr marT="45712" marB="45712"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58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98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Arial" charset="0"/>
                        </a:rPr>
                        <a:t>49</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Arial" charset="0"/>
                        </a:rPr>
                        <a:t>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2"/>
                          </a:solidFill>
                          <a:effectLst>
                            <a:outerShdw blurRad="38100" dist="38100" dir="2700000" algn="tl">
                              <a:srgbClr val="000000"/>
                            </a:outerShdw>
                          </a:effectLst>
                          <a:latin typeface="Arial" charset="0"/>
                        </a:rPr>
                        <a:t>0</a:t>
                      </a:r>
                    </a:p>
                  </a:txBody>
                  <a:tcPr marT="45712" marB="45712"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r h="53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4/14</a:t>
                      </a:r>
                    </a:p>
                  </a:txBody>
                  <a:tcPr marT="45712" marB="45712"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66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42</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108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Arial" charset="0"/>
                        </a:rPr>
                        <a:t>54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2"/>
                          </a:solidFill>
                          <a:effectLst>
                            <a:outerShdw blurRad="38100" dist="38100" dir="2700000" algn="tl">
                              <a:srgbClr val="000000"/>
                            </a:outerShdw>
                          </a:effectLst>
                          <a:latin typeface="Arial" charset="0"/>
                        </a:rPr>
                        <a:t>4</a:t>
                      </a:r>
                    </a:p>
                  </a:txBody>
                  <a:tcPr marT="45712" marB="45712"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2"/>
                  </a:ext>
                </a:extLst>
              </a:tr>
              <a:tr h="51813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4/15</a:t>
                      </a:r>
                    </a:p>
                  </a:txBody>
                  <a:tcPr marT="45712" marB="45712"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70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116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Arial" charset="0"/>
                        </a:rPr>
                        <a:t>58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Arial" charset="0"/>
                        </a:rPr>
                        <a:t>12</a:t>
                      </a:r>
                    </a:p>
                  </a:txBody>
                  <a:tcPr marT="45712" marB="45712"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3"/>
                  </a:ext>
                </a:extLst>
              </a:tr>
              <a:tr h="5491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4/16</a:t>
                      </a:r>
                    </a:p>
                  </a:txBody>
                  <a:tcPr marT="45712" marB="45712"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75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49</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124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Arial" charset="0"/>
                        </a:rPr>
                        <a:t>62</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12</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Arial" charset="0"/>
                        </a:rPr>
                        <a:t>24</a:t>
                      </a:r>
                    </a:p>
                  </a:txBody>
                  <a:tcPr marT="45712" marB="45712"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4"/>
                  </a:ext>
                </a:extLst>
              </a:tr>
              <a:tr h="5333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4/17</a:t>
                      </a:r>
                    </a:p>
                  </a:txBody>
                  <a:tcPr marT="45712" marB="45712"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71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47</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118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2"/>
                          </a:solidFill>
                          <a:effectLst>
                            <a:outerShdw blurRad="38100" dist="38100" dir="2700000" algn="tl">
                              <a:srgbClr val="000000"/>
                            </a:outerShdw>
                          </a:effectLst>
                          <a:latin typeface="Arial" charset="0"/>
                        </a:rPr>
                        <a:t>59</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outerShdw>
                          </a:effectLst>
                          <a:latin typeface="Arial" charset="0"/>
                        </a:rPr>
                        <a:t>9</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2"/>
                          </a:solidFill>
                          <a:effectLst>
                            <a:outerShdw blurRad="38100" dist="38100" dir="2700000" algn="tl">
                              <a:srgbClr val="000000"/>
                            </a:outerShdw>
                          </a:effectLst>
                          <a:latin typeface="Arial" charset="0"/>
                        </a:rPr>
                        <a:t>33</a:t>
                      </a:r>
                    </a:p>
                  </a:txBody>
                  <a:tcPr marT="45712" marB="45712"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5"/>
                  </a:ext>
                </a:extLst>
              </a:tr>
            </a:tbl>
          </a:graphicData>
        </a:graphic>
      </p:graphicFrame>
      <p:sp>
        <p:nvSpPr>
          <p:cNvPr id="24636" name="Text Box 64"/>
          <p:cNvSpPr txBox="1">
            <a:spLocks noChangeArrowheads="1"/>
          </p:cNvSpPr>
          <p:nvPr/>
        </p:nvSpPr>
        <p:spPr bwMode="auto">
          <a:xfrm>
            <a:off x="533400" y="547688"/>
            <a:ext cx="80772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altLang="en-US" sz="3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Degree-Day Accumulation</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US" altLang="en-US" sz="3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(base 50 = GDD</a:t>
            </a:r>
            <a:r>
              <a:rPr kumimoji="0" lang="en-US" altLang="en-US" sz="3300" b="1" i="0" u="none" strike="noStrike" kern="1200" cap="none" spc="0" normalizeH="0" baseline="-25000" noProof="0">
                <a:ln>
                  <a:noFill/>
                </a:ln>
                <a:solidFill>
                  <a:srgbClr val="C00000"/>
                </a:solidFill>
                <a:effectLst/>
                <a:uLnTx/>
                <a:uFillTx/>
                <a:latin typeface="Arial" panose="020B0604020202020204" pitchFamily="34" charset="0"/>
                <a:ea typeface="+mn-ea"/>
                <a:cs typeface="Arial" panose="020B0604020202020204" pitchFamily="34" charset="0"/>
              </a:rPr>
              <a:t>50</a:t>
            </a:r>
            <a:r>
              <a:rPr kumimoji="0" lang="en-US" altLang="en-US" sz="3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6701137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7772400" cy="914400"/>
          </a:xfrm>
        </p:spPr>
        <p:txBody>
          <a:bodyPr/>
          <a:lstStyle/>
          <a:p>
            <a:pPr eaLnBrk="1" hangingPunct="1"/>
            <a:r>
              <a:rPr lang="en-US" altLang="en-US" sz="3200" b="1">
                <a:solidFill>
                  <a:srgbClr val="C00000"/>
                </a:solidFill>
                <a:latin typeface="Arial" panose="020B0604020202020204" pitchFamily="34" charset="0"/>
              </a:rPr>
              <a:t>Degree-Day Recording</a:t>
            </a:r>
          </a:p>
        </p:txBody>
      </p:sp>
      <p:sp>
        <p:nvSpPr>
          <p:cNvPr id="25603" name="Rectangle 3"/>
          <p:cNvSpPr>
            <a:spLocks noGrp="1" noChangeArrowheads="1"/>
          </p:cNvSpPr>
          <p:nvPr>
            <p:ph type="body" idx="1"/>
          </p:nvPr>
        </p:nvSpPr>
        <p:spPr>
          <a:xfrm>
            <a:off x="304800" y="1066800"/>
            <a:ext cx="8153400" cy="4876800"/>
          </a:xfrm>
        </p:spPr>
        <p:txBody>
          <a:bodyPr/>
          <a:lstStyle/>
          <a:p>
            <a:pPr eaLnBrk="1" hangingPunct="1">
              <a:lnSpc>
                <a:spcPct val="90000"/>
              </a:lnSpc>
              <a:spcBef>
                <a:spcPct val="50000"/>
              </a:spcBef>
            </a:pPr>
            <a:r>
              <a:rPr lang="en-US" altLang="en-US" sz="3000" dirty="0">
                <a:solidFill>
                  <a:schemeClr val="bg2"/>
                </a:solidFill>
                <a:latin typeface="Arial" panose="020B0604020202020204" pitchFamily="34" charset="0"/>
              </a:rPr>
              <a:t>For best regular updates:</a:t>
            </a:r>
          </a:p>
          <a:p>
            <a:pPr eaLnBrk="1" hangingPunct="1">
              <a:lnSpc>
                <a:spcPct val="90000"/>
              </a:lnSpc>
              <a:spcBef>
                <a:spcPts val="600"/>
              </a:spcBef>
              <a:buFontTx/>
              <a:buNone/>
            </a:pPr>
            <a:r>
              <a:rPr lang="en-US" altLang="en-US" sz="3000" dirty="0">
                <a:solidFill>
                  <a:schemeClr val="bg2"/>
                </a:solidFill>
                <a:latin typeface="Arial" panose="020B0604020202020204" pitchFamily="34" charset="0"/>
              </a:rPr>
              <a:t>   -Use own weather station data to</a:t>
            </a:r>
          </a:p>
          <a:p>
            <a:pPr eaLnBrk="1" hangingPunct="1">
              <a:lnSpc>
                <a:spcPct val="90000"/>
              </a:lnSpc>
              <a:spcBef>
                <a:spcPct val="0"/>
              </a:spcBef>
              <a:spcAft>
                <a:spcPts val="600"/>
              </a:spcAft>
              <a:buFontTx/>
              <a:buNone/>
            </a:pPr>
            <a:r>
              <a:rPr lang="en-US" altLang="en-US" sz="3000" dirty="0">
                <a:solidFill>
                  <a:schemeClr val="bg2"/>
                </a:solidFill>
                <a:latin typeface="Arial" panose="020B0604020202020204" pitchFamily="34" charset="0"/>
              </a:rPr>
              <a:t>     calculate GDDs.</a:t>
            </a:r>
          </a:p>
          <a:p>
            <a:pPr eaLnBrk="1" hangingPunct="1">
              <a:lnSpc>
                <a:spcPct val="90000"/>
              </a:lnSpc>
              <a:spcBef>
                <a:spcPts val="600"/>
              </a:spcBef>
              <a:buFontTx/>
              <a:buNone/>
            </a:pPr>
            <a:r>
              <a:rPr lang="en-US" altLang="en-US" sz="3000" dirty="0">
                <a:solidFill>
                  <a:schemeClr val="bg2"/>
                </a:solidFill>
                <a:latin typeface="Arial" panose="020B0604020202020204" pitchFamily="34" charset="0"/>
              </a:rPr>
              <a:t>   -Use weather/GDD trackers, </a:t>
            </a:r>
          </a:p>
          <a:p>
            <a:pPr eaLnBrk="1" hangingPunct="1">
              <a:lnSpc>
                <a:spcPct val="90000"/>
              </a:lnSpc>
              <a:spcBef>
                <a:spcPts val="600"/>
              </a:spcBef>
              <a:buFontTx/>
              <a:buNone/>
            </a:pPr>
            <a:r>
              <a:rPr lang="en-US" altLang="en-US" sz="3000" dirty="0">
                <a:solidFill>
                  <a:schemeClr val="bg2"/>
                </a:solidFill>
                <a:latin typeface="Arial" panose="020B0604020202020204" pitchFamily="34" charset="0"/>
              </a:rPr>
              <a:t>     ideally more than 1 per GC.</a:t>
            </a:r>
          </a:p>
        </p:txBody>
      </p:sp>
      <p:pic>
        <p:nvPicPr>
          <p:cNvPr id="25604" name="Picture 4" descr="WatchDog-Weather-Tracker for recording degree-day units and accumulati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3392" y="2895600"/>
            <a:ext cx="22860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36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6664" name="Text Box 64"/>
          <p:cNvSpPr txBox="1">
            <a:spLocks noChangeArrowheads="1"/>
          </p:cNvSpPr>
          <p:nvPr/>
        </p:nvSpPr>
        <p:spPr bwMode="auto">
          <a:xfrm rot="16200000">
            <a:off x="-2524900" y="2885301"/>
            <a:ext cx="6019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Degree-Day Correlations for NJ</a:t>
            </a:r>
          </a:p>
        </p:txBody>
      </p:sp>
      <p:graphicFrame>
        <p:nvGraphicFramePr>
          <p:cNvPr id="4" name="Group 2" descr="Table showing degree-day accumulation average and range for different stages of indicator plants and larval stage averages in New Jersey">
            <a:extLst>
              <a:ext uri="{FF2B5EF4-FFF2-40B4-BE49-F238E27FC236}">
                <a16:creationId xmlns:a16="http://schemas.microsoft.com/office/drawing/2014/main" id="{D4EAC936-54D3-4F64-BEE1-4240D51C9FE6}"/>
              </a:ext>
            </a:extLst>
          </p:cNvPr>
          <p:cNvGraphicFramePr>
            <a:graphicFrameLocks noGrp="1"/>
          </p:cNvGraphicFramePr>
          <p:nvPr>
            <p:extLst>
              <p:ext uri="{D42A27DB-BD31-4B8C-83A1-F6EECF244321}">
                <p14:modId xmlns:p14="http://schemas.microsoft.com/office/powerpoint/2010/main" val="1017729163"/>
              </p:ext>
            </p:extLst>
          </p:nvPr>
        </p:nvGraphicFramePr>
        <p:xfrm>
          <a:off x="838200" y="381000"/>
          <a:ext cx="7848600" cy="5569383"/>
        </p:xfrm>
        <a:graphic>
          <a:graphicData uri="http://schemas.openxmlformats.org/drawingml/2006/table">
            <a:tbl>
              <a:tblPr/>
              <a:tblGrid>
                <a:gridCol w="3685093">
                  <a:extLst>
                    <a:ext uri="{9D8B030D-6E8A-4147-A177-3AD203B41FA5}">
                      <a16:colId xmlns:a16="http://schemas.microsoft.com/office/drawing/2014/main" val="20000"/>
                    </a:ext>
                  </a:extLst>
                </a:gridCol>
                <a:gridCol w="1335464">
                  <a:extLst>
                    <a:ext uri="{9D8B030D-6E8A-4147-A177-3AD203B41FA5}">
                      <a16:colId xmlns:a16="http://schemas.microsoft.com/office/drawing/2014/main" val="20001"/>
                    </a:ext>
                  </a:extLst>
                </a:gridCol>
                <a:gridCol w="2828043">
                  <a:extLst>
                    <a:ext uri="{9D8B030D-6E8A-4147-A177-3AD203B41FA5}">
                      <a16:colId xmlns:a16="http://schemas.microsoft.com/office/drawing/2014/main" val="20002"/>
                    </a:ext>
                  </a:extLst>
                </a:gridCol>
              </a:tblGrid>
              <a:tr h="5141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bg2"/>
                          </a:solidFill>
                          <a:effectLst/>
                          <a:latin typeface="Arial" charset="0"/>
                        </a:rPr>
                        <a:t>Observation</a:t>
                      </a:r>
                    </a:p>
                  </a:txBody>
                  <a:tcPr marT="45712" marB="45712" horzOverflow="overflow">
                    <a:lnL w="28575"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bg2"/>
                          </a:solidFill>
                          <a:effectLst/>
                          <a:latin typeface="Arial" charset="0"/>
                        </a:rPr>
                        <a:t>GDD</a:t>
                      </a:r>
                      <a:r>
                        <a:rPr kumimoji="0" lang="en-US" sz="2700" b="1" i="0" u="none" strike="noStrike" cap="none" normalizeH="0" baseline="-25000" dirty="0">
                          <a:ln>
                            <a:noFill/>
                          </a:ln>
                          <a:solidFill>
                            <a:schemeClr val="bg2"/>
                          </a:solidFill>
                          <a:effectLst/>
                          <a:latin typeface="Arial" charset="0"/>
                        </a:rPr>
                        <a:t>50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bg2"/>
                          </a:solidFill>
                          <a:effectLst/>
                          <a:latin typeface="Arial" charset="0"/>
                        </a:rPr>
                        <a:t>GDD</a:t>
                      </a:r>
                      <a:r>
                        <a:rPr kumimoji="0" lang="en-US" sz="2700" b="1" i="0" u="none" strike="noStrike" cap="none" normalizeH="0" baseline="-25000" dirty="0">
                          <a:ln>
                            <a:noFill/>
                          </a:ln>
                          <a:solidFill>
                            <a:schemeClr val="bg2"/>
                          </a:solidFill>
                          <a:effectLst/>
                          <a:latin typeface="Arial" charset="0"/>
                        </a:rPr>
                        <a:t>50</a:t>
                      </a:r>
                      <a:r>
                        <a:rPr kumimoji="0" lang="en-US" sz="2700" b="1" i="0" u="none" strike="noStrike" cap="none" normalizeH="0" baseline="0" dirty="0">
                          <a:ln>
                            <a:noFill/>
                          </a:ln>
                          <a:solidFill>
                            <a:schemeClr val="bg2"/>
                          </a:solidFill>
                          <a:effectLst/>
                          <a:latin typeface="Arial" charset="0"/>
                        </a:rPr>
                        <a:t> Range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chemeClr val="bg1">
                        <a:lumMod val="40000"/>
                        <a:lumOff val="60000"/>
                      </a:schemeClr>
                    </a:solidFill>
                  </a:tcPr>
                </a:tc>
                <a:extLst>
                  <a:ext uri="{0D108BD9-81ED-4DB2-BD59-A6C34878D82A}">
                    <a16:rowId xmlns:a16="http://schemas.microsoft.com/office/drawing/2014/main" val="10000"/>
                  </a:ext>
                </a:extLst>
              </a:tr>
              <a:tr h="4764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Forsythia full bloom</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46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23</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sym typeface="Symbol"/>
                        </a:rPr>
                        <a:t>69</a:t>
                      </a:r>
                      <a:endPar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1"/>
                  </a:ext>
                </a:extLst>
              </a:tr>
              <a:tr h="4307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F</a:t>
                      </a:r>
                      <a:r>
                        <a:rPr kumimoji="0" lang="en-US" sz="2700" b="1" i="0" u="none" strike="noStrike" cap="none" normalizeH="0" baseline="0" dirty="0">
                          <a:ln>
                            <a:noFill/>
                          </a:ln>
                          <a:solidFill>
                            <a:srgbClr val="00B050"/>
                          </a:solidFill>
                          <a:effectLst>
                            <a:outerShdw blurRad="38100" dist="38100" dir="2700000" algn="tl">
                              <a:srgbClr val="000000"/>
                            </a:outerShdw>
                          </a:effectLst>
                          <a:latin typeface="Arial" charset="0"/>
                        </a:rPr>
                        <a:t>o</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r</a:t>
                      </a:r>
                      <a:r>
                        <a:rPr kumimoji="0" lang="en-US" sz="2700" b="1" i="0" u="none" strike="noStrike" cap="none" normalizeH="0" baseline="0" dirty="0">
                          <a:ln>
                            <a:noFill/>
                          </a:ln>
                          <a:solidFill>
                            <a:srgbClr val="00B050"/>
                          </a:solidFill>
                          <a:effectLst>
                            <a:outerShdw blurRad="38100" dist="38100" dir="2700000" algn="tl">
                              <a:srgbClr val="000000"/>
                            </a:outerShdw>
                          </a:effectLst>
                          <a:latin typeface="Arial" charset="0"/>
                        </a:rPr>
                        <a:t>s</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y</a:t>
                      </a:r>
                      <a:r>
                        <a:rPr kumimoji="0" lang="en-US" sz="2700" b="1" i="0" u="none" strike="noStrike" cap="none" normalizeH="0" baseline="0" dirty="0">
                          <a:ln>
                            <a:noFill/>
                          </a:ln>
                          <a:solidFill>
                            <a:srgbClr val="92D050"/>
                          </a:solidFill>
                          <a:effectLst>
                            <a:outerShdw blurRad="38100" dist="38100" dir="2700000" algn="tl">
                              <a:srgbClr val="000000"/>
                            </a:outerShdw>
                          </a:effectLst>
                          <a:latin typeface="Arial" charset="0"/>
                        </a:rPr>
                        <a:t>t</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h</a:t>
                      </a:r>
                      <a:r>
                        <a:rPr kumimoji="0" lang="en-US" sz="2700" b="1" i="0" u="none" strike="noStrike" cap="none" normalizeH="0" baseline="0" dirty="0">
                          <a:ln>
                            <a:noFill/>
                          </a:ln>
                          <a:solidFill>
                            <a:srgbClr val="00B050"/>
                          </a:solidFill>
                          <a:effectLst>
                            <a:outerShdw blurRad="38100" dist="38100" dir="2700000" algn="tl">
                              <a:srgbClr val="000000"/>
                            </a:outerShdw>
                          </a:effectLst>
                          <a:latin typeface="Arial" charset="0"/>
                        </a:rPr>
                        <a:t>i</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a</a:t>
                      </a:r>
                      <a:r>
                        <a:rPr kumimoji="0" lang="en-US" sz="2700" b="1" i="0" u="none" strike="noStrike" cap="none" normalizeH="0" baseline="0" dirty="0">
                          <a:ln>
                            <a:noFill/>
                          </a:ln>
                          <a:solidFill>
                            <a:srgbClr val="66FF33"/>
                          </a:solidFill>
                          <a:effectLst>
                            <a:outerShdw blurRad="38100" dist="38100" dir="2700000" algn="tl">
                              <a:srgbClr val="000000"/>
                            </a:outerShdw>
                          </a:effectLst>
                          <a:latin typeface="Arial" charset="0"/>
                        </a:rPr>
                        <a:t> </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50</a:t>
                      </a:r>
                      <a:r>
                        <a:rPr kumimoji="0" lang="en-US" sz="2700" b="1" i="0" u="none" strike="noStrike" cap="none" normalizeH="0" baseline="0" dirty="0">
                          <a:ln>
                            <a:noFill/>
                          </a:ln>
                          <a:solidFill>
                            <a:srgbClr val="66FF33"/>
                          </a:solidFill>
                          <a:effectLst>
                            <a:outerShdw blurRad="38100" dist="38100" dir="2700000" algn="tl">
                              <a:srgbClr val="000000"/>
                            </a:outerShdw>
                          </a:effectLst>
                          <a:latin typeface="Arial" charset="0"/>
                        </a:rPr>
                        <a:t>:</a:t>
                      </a:r>
                      <a:r>
                        <a:rPr kumimoji="0" lang="en-US" sz="2700" b="1" i="0" u="none" strike="noStrike" cap="none" normalizeH="0" baseline="0" dirty="0">
                          <a:ln>
                            <a:noFill/>
                          </a:ln>
                          <a:solidFill>
                            <a:srgbClr val="00B050"/>
                          </a:solidFill>
                          <a:effectLst>
                            <a:outerShdw blurRad="38100" dist="38100" dir="2700000" algn="tl">
                              <a:srgbClr val="000000"/>
                            </a:outerShdw>
                          </a:effectLst>
                          <a:latin typeface="Arial" charset="0"/>
                        </a:rPr>
                        <a:t>50</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1</a:t>
                      </a:r>
                      <a:r>
                        <a:rPr kumimoji="0" lang="en-US" sz="2700" b="1" i="0" u="none" strike="noStrike" cap="none" normalizeH="0" baseline="0" dirty="0">
                          <a:ln>
                            <a:noFill/>
                          </a:ln>
                          <a:solidFill>
                            <a:srgbClr val="00B050"/>
                          </a:solidFill>
                          <a:effectLst>
                            <a:outerShdw blurRad="38100" dist="38100" dir="2700000" algn="tl">
                              <a:srgbClr val="000000"/>
                            </a:outerShdw>
                          </a:effectLst>
                          <a:latin typeface="Arial" charset="0"/>
                        </a:rPr>
                        <a:t>5</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8</a:t>
                      </a:r>
                      <a:endParaRPr kumimoji="0" lang="en-US" sz="2700" b="1" i="0" u="none" strike="noStrike" cap="none" normalizeH="0" baseline="0" dirty="0">
                        <a:ln>
                          <a:noFill/>
                        </a:ln>
                        <a:solidFill>
                          <a:srgbClr val="92D050"/>
                        </a:solidFill>
                        <a:effectLst>
                          <a:outerShdw blurRad="38100" dist="38100" dir="2700000" algn="tl">
                            <a:srgbClr val="000000"/>
                          </a:outerShdw>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1</a:t>
                      </a:r>
                      <a:r>
                        <a:rPr kumimoji="0" lang="en-US" sz="2700" b="1" i="0" u="none" strike="noStrike" cap="none" normalizeH="0" baseline="0" dirty="0">
                          <a:ln>
                            <a:noFill/>
                          </a:ln>
                          <a:solidFill>
                            <a:srgbClr val="00B050"/>
                          </a:solidFill>
                          <a:effectLst>
                            <a:outerShdw blurRad="38100" dist="38100" dir="2700000" algn="tl">
                              <a:srgbClr val="000000"/>
                            </a:outerShdw>
                          </a:effectLst>
                          <a:latin typeface="Arial" charset="0"/>
                        </a:rPr>
                        <a:t>1</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3</a:t>
                      </a:r>
                      <a:r>
                        <a:rPr kumimoji="0" lang="en-US" sz="2700" b="1" i="0" u="none" strike="noStrike" cap="none" normalizeH="0" baseline="0" dirty="0">
                          <a:ln>
                            <a:noFill/>
                          </a:ln>
                          <a:solidFill>
                            <a:srgbClr val="66FF33"/>
                          </a:solidFill>
                          <a:effectLst>
                            <a:outerShdw blurRad="38100" dist="38100" dir="2700000" algn="tl">
                              <a:srgbClr val="000000"/>
                            </a:outerShdw>
                          </a:effectLst>
                          <a:latin typeface="Arial" charset="0"/>
                          <a:sym typeface="Symbol"/>
                        </a:rPr>
                        <a:t></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sym typeface="Symbol"/>
                        </a:rPr>
                        <a:t>2</a:t>
                      </a:r>
                      <a:r>
                        <a:rPr kumimoji="0" lang="en-US" sz="2700" b="1" i="0" u="none" strike="noStrike" cap="none" normalizeH="0" baseline="0" dirty="0">
                          <a:ln>
                            <a:noFill/>
                          </a:ln>
                          <a:solidFill>
                            <a:srgbClr val="00B050"/>
                          </a:solidFill>
                          <a:effectLst>
                            <a:outerShdw blurRad="38100" dist="38100" dir="2700000" algn="tl">
                              <a:srgbClr val="000000"/>
                            </a:outerShdw>
                          </a:effectLst>
                          <a:latin typeface="Arial" charset="0"/>
                        </a:rPr>
                        <a:t>1</a:t>
                      </a:r>
                      <a:r>
                        <a:rPr kumimoji="0" lang="en-US" sz="2700" b="1" i="0" u="none" strike="noStrike" cap="none" normalizeH="0" baseline="0" dirty="0">
                          <a:ln>
                            <a:noFill/>
                          </a:ln>
                          <a:solidFill>
                            <a:srgbClr val="FFFF00"/>
                          </a:solidFill>
                          <a:effectLst>
                            <a:outerShdw blurRad="38100" dist="38100" dir="2700000" algn="tl">
                              <a:srgbClr val="000000"/>
                            </a:outerShdw>
                          </a:effectLst>
                          <a:latin typeface="Arial" charset="0"/>
                        </a:rPr>
                        <a:t>0</a:t>
                      </a: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2"/>
                  </a:ext>
                </a:extLst>
              </a:tr>
              <a:tr h="385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CC"/>
                          </a:solidFill>
                          <a:effectLst>
                            <a:outerShdw blurRad="38100" dist="38100" dir="2700000" algn="tl">
                              <a:srgbClr val="000000"/>
                            </a:outerShdw>
                          </a:effectLst>
                          <a:latin typeface="Arial" charset="0"/>
                        </a:rPr>
                        <a:t>Dogwood full bloom</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CC"/>
                          </a:solidFill>
                          <a:effectLst>
                            <a:outerShdw blurRad="38100" dist="38100" dir="2700000" algn="tl">
                              <a:srgbClr val="000000"/>
                            </a:outerShdw>
                          </a:effectLst>
                          <a:latin typeface="Arial" charset="0"/>
                        </a:rPr>
                        <a:t>188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FFCC"/>
                          </a:solidFill>
                          <a:effectLst>
                            <a:outerShdw blurRad="38100" dist="38100" dir="2700000" algn="tl">
                              <a:srgbClr val="000000"/>
                            </a:outerShdw>
                          </a:effectLst>
                          <a:latin typeface="Arial" charset="0"/>
                        </a:rPr>
                        <a:t>139</a:t>
                      </a:r>
                      <a:r>
                        <a:rPr kumimoji="0" lang="en-US" sz="2700" b="1" i="0" u="none" strike="noStrike" cap="none" normalizeH="0" baseline="0" dirty="0">
                          <a:ln>
                            <a:noFill/>
                          </a:ln>
                          <a:solidFill>
                            <a:srgbClr val="FFFFCC"/>
                          </a:solidFill>
                          <a:effectLst>
                            <a:outerShdw blurRad="38100" dist="38100" dir="2700000" algn="tl">
                              <a:srgbClr val="000000"/>
                            </a:outerShdw>
                          </a:effectLst>
                          <a:latin typeface="Arial" charset="0"/>
                          <a:sym typeface="Symbol"/>
                        </a:rPr>
                        <a:t></a:t>
                      </a:r>
                      <a:r>
                        <a:rPr kumimoji="0" lang="en-US" sz="2700" b="1" i="0" u="none" strike="noStrike" cap="none" normalizeH="0" baseline="0" dirty="0">
                          <a:ln>
                            <a:noFill/>
                          </a:ln>
                          <a:solidFill>
                            <a:srgbClr val="FFFFCC"/>
                          </a:solidFill>
                          <a:effectLst>
                            <a:outerShdw blurRad="38100" dist="38100" dir="2700000" algn="tl">
                              <a:srgbClr val="000000"/>
                            </a:outerShdw>
                          </a:effectLst>
                          <a:latin typeface="Arial" charset="0"/>
                        </a:rPr>
                        <a:t>280</a:t>
                      </a: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3"/>
                  </a:ext>
                </a:extLst>
              </a:tr>
              <a:tr h="2631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L1.5</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298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265</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sym typeface="Symbol"/>
                        </a:rPr>
                        <a:t></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291 </a:t>
                      </a: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3182110857"/>
                  </a:ext>
                </a:extLst>
              </a:tr>
              <a:tr h="446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L2.0</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331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sym typeface="Symbol"/>
                        </a:rPr>
                        <a:t>264338</a:t>
                      </a:r>
                      <a:endPar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4"/>
                  </a:ext>
                </a:extLst>
              </a:tr>
              <a:tr h="4003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err="1">
                          <a:ln>
                            <a:noFill/>
                          </a:ln>
                          <a:solidFill>
                            <a:srgbClr val="FF66CC"/>
                          </a:solidFill>
                          <a:effectLst>
                            <a:outerShdw blurRad="38100" dist="38100" dir="2700000" algn="tl">
                              <a:srgbClr val="000000"/>
                            </a:outerShdw>
                          </a:effectLst>
                          <a:latin typeface="Arial" charset="0"/>
                        </a:rPr>
                        <a:t>Rhodo</a:t>
                      </a:r>
                      <a:r>
                        <a:rPr kumimoji="0" lang="en-US" sz="2700" b="1" i="0" u="none" strike="noStrike" cap="none" normalizeH="0" baseline="0" dirty="0">
                          <a:ln>
                            <a:noFill/>
                          </a:ln>
                          <a:solidFill>
                            <a:srgbClr val="FF66CC"/>
                          </a:solidFill>
                          <a:effectLst>
                            <a:outerShdw blurRad="38100" dist="38100" dir="2700000" algn="tl">
                              <a:srgbClr val="000000"/>
                            </a:outerShdw>
                          </a:effectLst>
                          <a:latin typeface="Arial" charset="0"/>
                        </a:rPr>
                        <a:t> full bloom</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66CC"/>
                          </a:solidFill>
                          <a:effectLst>
                            <a:outerShdw blurRad="38100" dist="38100" dir="2700000" algn="tl">
                              <a:srgbClr val="000000"/>
                            </a:outerShdw>
                          </a:effectLst>
                          <a:latin typeface="Arial" charset="0"/>
                        </a:rPr>
                        <a:t>389</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rgbClr val="FF66CC"/>
                          </a:solidFill>
                          <a:effectLst>
                            <a:outerShdw blurRad="38100" dist="38100" dir="2700000" algn="tl">
                              <a:srgbClr val="000000"/>
                            </a:outerShdw>
                          </a:effectLst>
                          <a:latin typeface="Arial" charset="0"/>
                        </a:rPr>
                        <a:t>306</a:t>
                      </a:r>
                      <a:r>
                        <a:rPr kumimoji="0" lang="en-US" sz="2700" b="1" i="0" u="none" strike="noStrike" cap="none" normalizeH="0" baseline="0" dirty="0">
                          <a:ln>
                            <a:noFill/>
                          </a:ln>
                          <a:solidFill>
                            <a:srgbClr val="FF66CC"/>
                          </a:solidFill>
                          <a:effectLst>
                            <a:outerShdw blurRad="38100" dist="38100" dir="2700000" algn="tl">
                              <a:srgbClr val="000000"/>
                            </a:outerShdw>
                          </a:effectLst>
                          <a:latin typeface="Arial" charset="0"/>
                          <a:sym typeface="Symbol"/>
                        </a:rPr>
                        <a:t></a:t>
                      </a:r>
                      <a:r>
                        <a:rPr kumimoji="0" lang="en-US" sz="2700" b="1" i="0" u="none" strike="noStrike" cap="none" normalizeH="0" baseline="0" dirty="0">
                          <a:ln>
                            <a:noFill/>
                          </a:ln>
                          <a:solidFill>
                            <a:srgbClr val="FF66CC"/>
                          </a:solidFill>
                          <a:effectLst>
                            <a:outerShdw blurRad="38100" dist="38100" dir="2700000" algn="tl">
                              <a:srgbClr val="000000"/>
                            </a:outerShdw>
                          </a:effectLst>
                          <a:latin typeface="Arial" charset="0"/>
                        </a:rPr>
                        <a:t>444</a:t>
                      </a: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5"/>
                  </a:ext>
                </a:extLst>
              </a:tr>
              <a:tr h="4308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L2.5</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396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390</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sym typeface="Symbol"/>
                        </a:rPr>
                        <a:t></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425</a:t>
                      </a: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60105974"/>
                  </a:ext>
                </a:extLst>
              </a:tr>
              <a:tr h="461368">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L3.0</a:t>
                      </a:r>
                      <a:endParaRPr kumimoji="0" lang="en-US" sz="27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486</a:t>
                      </a:r>
                      <a:endParaRPr kumimoji="0" lang="en-US" sz="27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413</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sym typeface="Symbol"/>
                        </a:rPr>
                        <a:t></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560</a:t>
                      </a:r>
                      <a:endParaRPr kumimoji="0" lang="en-US" sz="27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6"/>
                  </a:ext>
                </a:extLst>
              </a:tr>
              <a:tr h="4156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L3.5</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540</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409</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sym typeface="Symbol"/>
                        </a:rPr>
                        <a:t></a:t>
                      </a: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553</a:t>
                      </a: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3411899509"/>
                  </a:ext>
                </a:extLst>
              </a:tr>
              <a:tr h="529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L4.0</a:t>
                      </a:r>
                    </a:p>
                  </a:txBody>
                  <a:tcPr marT="45712" marB="45712" horzOverflow="overflow">
                    <a:lnL w="1905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rPr>
                        <a:t>636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sym typeface="Symbol"/>
                        </a:rPr>
                        <a:t>618746</a:t>
                      </a:r>
                      <a:endParaRPr kumimoji="0" lang="en-US" sz="27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T="45712" marB="45712" horzOverflow="overflow">
                    <a:lnL w="12700" cap="flat" cmpd="sng" algn="ctr">
                      <a:solidFill>
                        <a:schemeClr val="tx1"/>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bg2"/>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7"/>
                  </a:ext>
                </a:extLst>
              </a:tr>
            </a:tbl>
          </a:graphicData>
        </a:graphic>
      </p:graphicFrame>
      <p:sp>
        <p:nvSpPr>
          <p:cNvPr id="2" name="TextBox 1"/>
          <p:cNvSpPr txBox="1"/>
          <p:nvPr/>
        </p:nvSpPr>
        <p:spPr>
          <a:xfrm>
            <a:off x="541429" y="6096000"/>
            <a:ext cx="8145371" cy="400110"/>
          </a:xfrm>
          <a:prstGeom prst="rect">
            <a:avLst/>
          </a:prstGeom>
          <a:noFill/>
        </p:spPr>
        <p:txBody>
          <a:bodyPr wrap="none" rtlCol="0">
            <a:spAutoFit/>
          </a:bodyPr>
          <a:lstStyle/>
          <a:p>
            <a:r>
              <a:rPr lang="en-US" sz="2000" dirty="0" err="1">
                <a:solidFill>
                  <a:schemeClr val="bg2"/>
                </a:solidFill>
                <a:latin typeface="Arial" panose="020B0604020202020204" pitchFamily="34" charset="0"/>
              </a:rPr>
              <a:t>L</a:t>
            </a:r>
            <a:r>
              <a:rPr lang="en-US" sz="2000" baseline="-25000" dirty="0" err="1">
                <a:solidFill>
                  <a:schemeClr val="bg2"/>
                </a:solidFill>
                <a:latin typeface="Arial" panose="020B0604020202020204" pitchFamily="34" charset="0"/>
              </a:rPr>
              <a:t>avg</a:t>
            </a:r>
            <a:r>
              <a:rPr lang="en-US" sz="2000" dirty="0">
                <a:solidFill>
                  <a:schemeClr val="bg2"/>
                </a:solidFill>
                <a:latin typeface="Arial" panose="020B0604020202020204" pitchFamily="34" charset="0"/>
              </a:rPr>
              <a:t> = [nL</a:t>
            </a:r>
            <a:r>
              <a:rPr lang="en-US" sz="2000" baseline="-25000" dirty="0">
                <a:solidFill>
                  <a:schemeClr val="bg2"/>
                </a:solidFill>
                <a:latin typeface="Arial" panose="020B0604020202020204" pitchFamily="34" charset="0"/>
              </a:rPr>
              <a:t>1</a:t>
            </a:r>
            <a:r>
              <a:rPr lang="en-US" sz="2000" dirty="0">
                <a:solidFill>
                  <a:schemeClr val="bg2"/>
                </a:solidFill>
                <a:latin typeface="Arial" panose="020B0604020202020204" pitchFamily="34" charset="0"/>
              </a:rPr>
              <a:t>×1 + nL</a:t>
            </a:r>
            <a:r>
              <a:rPr lang="en-US" sz="2000" baseline="-25000" dirty="0">
                <a:solidFill>
                  <a:schemeClr val="bg2"/>
                </a:solidFill>
                <a:latin typeface="Arial" panose="020B0604020202020204" pitchFamily="34" charset="0"/>
              </a:rPr>
              <a:t>2</a:t>
            </a:r>
            <a:r>
              <a:rPr lang="en-US" sz="2000" dirty="0">
                <a:solidFill>
                  <a:schemeClr val="bg2"/>
                </a:solidFill>
                <a:latin typeface="Arial" panose="020B0604020202020204" pitchFamily="34" charset="0"/>
              </a:rPr>
              <a:t>×2 + nL</a:t>
            </a:r>
            <a:r>
              <a:rPr lang="en-US" sz="2000" baseline="-25000" dirty="0">
                <a:solidFill>
                  <a:schemeClr val="bg2"/>
                </a:solidFill>
                <a:latin typeface="Arial" panose="020B0604020202020204" pitchFamily="34" charset="0"/>
              </a:rPr>
              <a:t>3</a:t>
            </a:r>
            <a:r>
              <a:rPr lang="en-US" sz="2000" dirty="0">
                <a:solidFill>
                  <a:schemeClr val="bg2"/>
                </a:solidFill>
                <a:latin typeface="Arial" panose="020B0604020202020204" pitchFamily="34" charset="0"/>
              </a:rPr>
              <a:t>×3 + nL</a:t>
            </a:r>
            <a:r>
              <a:rPr lang="en-US" sz="2000" baseline="-25000" dirty="0">
                <a:solidFill>
                  <a:schemeClr val="bg2"/>
                </a:solidFill>
                <a:latin typeface="Arial" panose="020B0604020202020204" pitchFamily="34" charset="0"/>
              </a:rPr>
              <a:t>4</a:t>
            </a:r>
            <a:r>
              <a:rPr lang="en-US" sz="2000" dirty="0">
                <a:solidFill>
                  <a:schemeClr val="bg2"/>
                </a:solidFill>
                <a:latin typeface="Arial" panose="020B0604020202020204" pitchFamily="34" charset="0"/>
              </a:rPr>
              <a:t>×4 + nL</a:t>
            </a:r>
            <a:r>
              <a:rPr lang="en-US" sz="2000" baseline="-25000" dirty="0">
                <a:solidFill>
                  <a:schemeClr val="bg2"/>
                </a:solidFill>
                <a:latin typeface="Arial" panose="020B0604020202020204" pitchFamily="34" charset="0"/>
              </a:rPr>
              <a:t>5</a:t>
            </a:r>
            <a:r>
              <a:rPr lang="en-US" sz="2000" dirty="0">
                <a:solidFill>
                  <a:schemeClr val="bg2"/>
                </a:solidFill>
                <a:latin typeface="Arial" panose="020B0604020202020204" pitchFamily="34" charset="0"/>
              </a:rPr>
              <a:t>×5 + nPu×6 + nTA×7]/N</a:t>
            </a:r>
          </a:p>
        </p:txBody>
      </p:sp>
    </p:spTree>
    <p:extLst>
      <p:ext uri="{BB962C8B-B14F-4D97-AF65-F5344CB8AC3E}">
        <p14:creationId xmlns:p14="http://schemas.microsoft.com/office/powerpoint/2010/main" val="20883792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linear pitfall trap for ABW in situ.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a:xfrm>
            <a:off x="152400" y="0"/>
            <a:ext cx="8763000" cy="1219200"/>
          </a:xfrm>
        </p:spPr>
        <p:txBody>
          <a:bodyPr/>
          <a:lstStyle/>
          <a:p>
            <a:pPr algn="r" eaLnBrk="1" hangingPunct="1">
              <a:defRPr/>
            </a:pPr>
            <a:r>
              <a:rPr lang="en-US" sz="3200" dirty="0">
                <a:effectLst>
                  <a:outerShdw blurRad="38100" dist="38100" dir="2700000" algn="tl">
                    <a:srgbClr val="000000">
                      <a:alpha val="43137"/>
                    </a:srgbClr>
                  </a:outerShdw>
                </a:effectLst>
                <a:latin typeface="Arial" charset="0"/>
                <a:cs typeface="Arial" charset="0"/>
              </a:rPr>
              <a:t>Linear Pitfall Traps to monitor adult movement</a:t>
            </a:r>
            <a:br>
              <a:rPr lang="en-US" sz="3200" dirty="0">
                <a:effectLst>
                  <a:outerShdw blurRad="38100" dist="38100" dir="2700000" algn="tl">
                    <a:srgbClr val="000000">
                      <a:alpha val="43137"/>
                    </a:srgbClr>
                  </a:outerShdw>
                </a:effectLst>
                <a:latin typeface="Arial" charset="0"/>
                <a:cs typeface="Arial" charset="0"/>
              </a:rPr>
            </a:br>
            <a:r>
              <a:rPr lang="en-US" sz="3000" dirty="0">
                <a:solidFill>
                  <a:schemeClr val="tx1"/>
                </a:solidFill>
                <a:effectLst>
                  <a:outerShdw blurRad="38100" dist="38100" dir="2700000" algn="tl">
                    <a:srgbClr val="000000">
                      <a:alpha val="43137"/>
                    </a:srgbClr>
                  </a:outerShdw>
                </a:effectLst>
                <a:latin typeface="Arial" charset="0"/>
                <a:cs typeface="Arial" charset="0"/>
              </a:rPr>
              <a:t>(not good estimate of adult densities)</a:t>
            </a:r>
          </a:p>
        </p:txBody>
      </p:sp>
      <p:pic>
        <p:nvPicPr>
          <p:cNvPr id="48132" name="Picture 2" descr="linear pitfall trap outside groun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254625"/>
            <a:ext cx="86868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a:off x="5181600" y="3733800"/>
            <a:ext cx="1066800" cy="914400"/>
          </a:xfrm>
          <a:prstGeom prst="ellipse">
            <a:avLst/>
          </a:prstGeom>
          <a:solidFill>
            <a:schemeClr val="tx1">
              <a:lumMod val="95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48134" name="TextBox 19"/>
          <p:cNvSpPr txBox="1">
            <a:spLocks noChangeArrowheads="1"/>
          </p:cNvSpPr>
          <p:nvPr/>
        </p:nvSpPr>
        <p:spPr bwMode="auto">
          <a:xfrm>
            <a:off x="8045450" y="6353175"/>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latin typeface="Arial" panose="020B0604020202020204" pitchFamily="34" charset="0"/>
              </a:rPr>
              <a:t>B. McGraw</a:t>
            </a:r>
          </a:p>
        </p:txBody>
      </p:sp>
      <p:sp>
        <p:nvSpPr>
          <p:cNvPr id="48135" name="TextBox 19"/>
          <p:cNvSpPr txBox="1">
            <a:spLocks noChangeArrowheads="1"/>
          </p:cNvSpPr>
          <p:nvPr/>
        </p:nvSpPr>
        <p:spPr bwMode="auto">
          <a:xfrm rot="-5400000">
            <a:off x="8528844" y="4421981"/>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b="0" i="1">
                <a:latin typeface="Arial" panose="020B0604020202020204" pitchFamily="34" charset="0"/>
              </a:rPr>
              <a:t>D. Pease</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80226" name="Picture 3" descr="Clippings with ABW adults in them.">
            <a:extLst>
              <a:ext uri="{FF2B5EF4-FFF2-40B4-BE49-F238E27FC236}">
                <a16:creationId xmlns:a16="http://schemas.microsoft.com/office/drawing/2014/main" id="{EAFFAD18-2433-4821-AAC2-E3BF413E46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4152900"/>
            <a:ext cx="3116262"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5">
            <a:extLst>
              <a:ext uri="{FF2B5EF4-FFF2-40B4-BE49-F238E27FC236}">
                <a16:creationId xmlns:a16="http://schemas.microsoft.com/office/drawing/2014/main" id="{908CC780-FFA5-4624-ABA7-CE1D92648371}"/>
              </a:ext>
            </a:extLst>
          </p:cNvPr>
          <p:cNvSpPr>
            <a:spLocks noChangeArrowheads="1"/>
          </p:cNvSpPr>
          <p:nvPr/>
        </p:nvSpPr>
        <p:spPr bwMode="auto">
          <a:xfrm>
            <a:off x="762000" y="76200"/>
            <a:ext cx="6781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000" dirty="0">
                <a:solidFill>
                  <a:srgbClr val="C00000"/>
                </a:solidFill>
                <a:latin typeface="Arial" panose="020B0604020202020204" pitchFamily="34" charset="0"/>
              </a:rPr>
              <a:t>Monitoring Adults - Grass clippings</a:t>
            </a:r>
          </a:p>
        </p:txBody>
      </p:sp>
      <p:sp>
        <p:nvSpPr>
          <p:cNvPr id="180228" name="Text Box 6">
            <a:extLst>
              <a:ext uri="{FF2B5EF4-FFF2-40B4-BE49-F238E27FC236}">
                <a16:creationId xmlns:a16="http://schemas.microsoft.com/office/drawing/2014/main" id="{8E10DB37-9939-48B4-A783-D7C447D377FB}"/>
              </a:ext>
            </a:extLst>
          </p:cNvPr>
          <p:cNvSpPr txBox="1">
            <a:spLocks noChangeArrowheads="1"/>
          </p:cNvSpPr>
          <p:nvPr/>
        </p:nvSpPr>
        <p:spPr bwMode="auto">
          <a:xfrm>
            <a:off x="7456488" y="6457950"/>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1400" b="0" i="1">
                <a:solidFill>
                  <a:srgbClr val="000000"/>
                </a:solidFill>
                <a:latin typeface="Arial" panose="020B0604020202020204" pitchFamily="34" charset="0"/>
              </a:rPr>
              <a:t>S. Tirpak</a:t>
            </a:r>
          </a:p>
        </p:txBody>
      </p:sp>
      <p:pic>
        <p:nvPicPr>
          <p:cNvPr id="180229" name="Picture 2" descr="Mower basket with ABW infested clippings">
            <a:extLst>
              <a:ext uri="{FF2B5EF4-FFF2-40B4-BE49-F238E27FC236}">
                <a16:creationId xmlns:a16="http://schemas.microsoft.com/office/drawing/2014/main" id="{47CBA54E-746C-4BBB-B9CF-0F17985FF0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130675"/>
            <a:ext cx="4800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5">
            <a:extLst>
              <a:ext uri="{FF2B5EF4-FFF2-40B4-BE49-F238E27FC236}">
                <a16:creationId xmlns:a16="http://schemas.microsoft.com/office/drawing/2014/main" id="{D3CB96F0-32F1-4334-9772-15D338564D46}"/>
              </a:ext>
            </a:extLst>
          </p:cNvPr>
          <p:cNvSpPr>
            <a:spLocks noChangeShapeType="1"/>
          </p:cNvSpPr>
          <p:nvPr/>
        </p:nvSpPr>
        <p:spPr bwMode="auto">
          <a:xfrm flipV="1">
            <a:off x="3962400" y="5562600"/>
            <a:ext cx="2493963" cy="76200"/>
          </a:xfrm>
          <a:prstGeom prst="line">
            <a:avLst/>
          </a:prstGeom>
          <a:ln>
            <a:solidFill>
              <a:schemeClr val="tx2"/>
            </a:solidFill>
            <a:headEnd/>
            <a:tailEnd type="triangle" w="lg" len="med"/>
          </a:ln>
        </p:spPr>
        <p:style>
          <a:lnRef idx="3">
            <a:schemeClr val="accent6"/>
          </a:lnRef>
          <a:fillRef idx="0">
            <a:schemeClr val="accent6"/>
          </a:fillRef>
          <a:effectRef idx="2">
            <a:schemeClr val="accent6"/>
          </a:effectRef>
          <a:fontRef idx="minor">
            <a:schemeClr val="tx1"/>
          </a:fontRef>
        </p:style>
        <p:txBody>
          <a:bodyPr/>
          <a:lstStyle/>
          <a:p>
            <a:pPr algn="ctr">
              <a:defRPr/>
            </a:pPr>
            <a:endParaRPr lang="en-US">
              <a:solidFill>
                <a:schemeClr val="tx2"/>
              </a:solidFill>
            </a:endParaRPr>
          </a:p>
        </p:txBody>
      </p:sp>
      <p:sp>
        <p:nvSpPr>
          <p:cNvPr id="1840132" name="Rectangle 4">
            <a:extLst>
              <a:ext uri="{FF2B5EF4-FFF2-40B4-BE49-F238E27FC236}">
                <a16:creationId xmlns:a16="http://schemas.microsoft.com/office/drawing/2014/main" id="{206689E6-C40D-461E-A331-CA86CF55DE1A}"/>
              </a:ext>
            </a:extLst>
          </p:cNvPr>
          <p:cNvSpPr>
            <a:spLocks noChangeArrowheads="1"/>
          </p:cNvSpPr>
          <p:nvPr/>
        </p:nvSpPr>
        <p:spPr bwMode="auto">
          <a:xfrm>
            <a:off x="304800" y="685800"/>
            <a:ext cx="8534400" cy="5257800"/>
          </a:xfrm>
          <a:prstGeom prst="rect">
            <a:avLst/>
          </a:prstGeom>
          <a:noFill/>
          <a:ln w="9525">
            <a:noFill/>
            <a:miter lim="800000"/>
            <a:headEnd/>
            <a:tailEnd/>
          </a:ln>
          <a:effectLst/>
        </p:spPr>
        <p:txBody>
          <a:bodyPr/>
          <a:lstStyle/>
          <a:p>
            <a:pPr marL="342900" indent="-342900">
              <a:spcBef>
                <a:spcPts val="1200"/>
              </a:spcBef>
              <a:buFontTx/>
              <a:buChar char="•"/>
              <a:defRPr/>
            </a:pPr>
            <a:r>
              <a:rPr lang="en-US" sz="2800" b="0" dirty="0">
                <a:solidFill>
                  <a:schemeClr val="bg2"/>
                </a:solidFill>
                <a:latin typeface="Arial" charset="0"/>
              </a:rPr>
              <a:t>Many adults picked up by mowers</a:t>
            </a:r>
          </a:p>
          <a:p>
            <a:pPr marL="342900" indent="-342900">
              <a:spcBef>
                <a:spcPts val="1200"/>
              </a:spcBef>
              <a:buFontTx/>
              <a:buChar char="•"/>
              <a:defRPr/>
            </a:pPr>
            <a:r>
              <a:rPr lang="en-US" sz="2800" b="0" dirty="0">
                <a:solidFill>
                  <a:schemeClr val="bg2"/>
                </a:solidFill>
                <a:latin typeface="Arial" charset="0"/>
              </a:rPr>
              <a:t>Extraction: ~15% on green but &lt; 1% on fairways</a:t>
            </a:r>
          </a:p>
          <a:p>
            <a:pPr marL="342900" indent="-342900">
              <a:spcBef>
                <a:spcPts val="1200"/>
              </a:spcBef>
              <a:buFontTx/>
              <a:buChar char="•"/>
              <a:defRPr/>
            </a:pPr>
            <a:r>
              <a:rPr lang="en-US" sz="2800" b="0" dirty="0">
                <a:solidFill>
                  <a:schemeClr val="bg2"/>
                </a:solidFill>
                <a:latin typeface="Arial" charset="0"/>
              </a:rPr>
              <a:t>Adult numbers in standard samples should be correlated to population built-up</a:t>
            </a:r>
          </a:p>
          <a:p>
            <a:pPr marL="342900" indent="-342900">
              <a:spcBef>
                <a:spcPts val="1200"/>
              </a:spcBef>
              <a:buFontTx/>
              <a:buChar char="•"/>
              <a:defRPr/>
            </a:pPr>
            <a:r>
              <a:rPr lang="en-US" sz="2800" b="0" dirty="0">
                <a:solidFill>
                  <a:schemeClr val="bg1"/>
                </a:solidFill>
                <a:latin typeface="Arial" charset="0"/>
              </a:rPr>
              <a:t>BEWARE: 70% of adults survive mowing undamaged </a:t>
            </a:r>
            <a:r>
              <a:rPr lang="en-US" sz="2800" b="0" dirty="0">
                <a:solidFill>
                  <a:schemeClr val="bg1"/>
                </a:solidFill>
                <a:latin typeface="Arial" charset="0"/>
                <a:sym typeface="Wingdings" pitchFamily="2" charset="2"/>
              </a:rPr>
              <a:t> discard clippings with significant adult numbers away from playing surfaces.</a:t>
            </a:r>
          </a:p>
          <a:p>
            <a:pPr marL="342900" indent="-342900">
              <a:lnSpc>
                <a:spcPct val="90000"/>
              </a:lnSpc>
              <a:spcBef>
                <a:spcPct val="20000"/>
              </a:spcBef>
              <a:buFont typeface="Wingdings" pitchFamily="2" charset="2"/>
              <a:buChar char="à"/>
              <a:defRPr/>
            </a:pPr>
            <a:endParaRPr lang="en-US" sz="1000" b="0" dirty="0">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974463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81250" name="Picture 2" descr="Joe vacuuming up ABW adults with an inverted flow leaf blower">
            <a:extLst>
              <a:ext uri="{FF2B5EF4-FFF2-40B4-BE49-F238E27FC236}">
                <a16:creationId xmlns:a16="http://schemas.microsoft.com/office/drawing/2014/main" id="{260B1C15-6F4E-4CB5-9985-FA3AA5CEB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638" y="3175"/>
            <a:ext cx="3281362"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0132" name="Rectangle 4">
            <a:extLst>
              <a:ext uri="{FF2B5EF4-FFF2-40B4-BE49-F238E27FC236}">
                <a16:creationId xmlns:a16="http://schemas.microsoft.com/office/drawing/2014/main" id="{0BD2014A-12F5-4DEE-81C2-18B5076A9772}"/>
              </a:ext>
            </a:extLst>
          </p:cNvPr>
          <p:cNvSpPr>
            <a:spLocks noChangeArrowheads="1"/>
          </p:cNvSpPr>
          <p:nvPr/>
        </p:nvSpPr>
        <p:spPr bwMode="auto">
          <a:xfrm>
            <a:off x="413909" y="1371600"/>
            <a:ext cx="5029200" cy="5257800"/>
          </a:xfrm>
          <a:prstGeom prst="rect">
            <a:avLst/>
          </a:prstGeom>
          <a:noFill/>
          <a:ln w="9525">
            <a:noFill/>
            <a:miter lim="800000"/>
            <a:headEnd/>
            <a:tailEnd/>
          </a:ln>
          <a:effectLst/>
        </p:spPr>
        <p:txBody>
          <a:bodyPr/>
          <a:lstStyle/>
          <a:p>
            <a:pPr marL="342900" indent="-342900">
              <a:lnSpc>
                <a:spcPct val="90000"/>
              </a:lnSpc>
              <a:spcBef>
                <a:spcPts val="1800"/>
              </a:spcBef>
              <a:buFontTx/>
              <a:buChar char="•"/>
              <a:defRPr/>
            </a:pPr>
            <a:r>
              <a:rPr lang="en-US" sz="2900" b="0" dirty="0">
                <a:solidFill>
                  <a:schemeClr val="bg2"/>
                </a:solidFill>
                <a:latin typeface="Arial" charset="0"/>
              </a:rPr>
              <a:t>Inverted leaf blower to suck adults into an inserted sieve basket</a:t>
            </a:r>
          </a:p>
          <a:p>
            <a:pPr marL="342900" indent="-342900">
              <a:lnSpc>
                <a:spcPct val="90000"/>
              </a:lnSpc>
              <a:spcBef>
                <a:spcPts val="1800"/>
              </a:spcBef>
              <a:buFontTx/>
              <a:buChar char="•"/>
              <a:defRPr/>
            </a:pPr>
            <a:r>
              <a:rPr lang="en-US" sz="2900" b="0" dirty="0">
                <a:solidFill>
                  <a:schemeClr val="bg2"/>
                </a:solidFill>
                <a:latin typeface="Arial" charset="0"/>
              </a:rPr>
              <a:t>Between Forsythia full bloom and ½ gold : ½ green </a:t>
            </a:r>
          </a:p>
          <a:p>
            <a:pPr marL="342900" indent="-342900">
              <a:lnSpc>
                <a:spcPct val="90000"/>
              </a:lnSpc>
              <a:spcBef>
                <a:spcPts val="1800"/>
              </a:spcBef>
              <a:buFontTx/>
              <a:buChar char="•"/>
              <a:defRPr/>
            </a:pPr>
            <a:r>
              <a:rPr lang="en-US" sz="2900" b="0" dirty="0">
                <a:solidFill>
                  <a:schemeClr val="bg2"/>
                </a:solidFill>
                <a:latin typeface="Arial" charset="0"/>
              </a:rPr>
              <a:t>Extraction: ~30% on green,  ~5% on fairways </a:t>
            </a:r>
          </a:p>
          <a:p>
            <a:pPr marL="342900" indent="-342900">
              <a:lnSpc>
                <a:spcPct val="90000"/>
              </a:lnSpc>
              <a:spcBef>
                <a:spcPts val="1800"/>
              </a:spcBef>
              <a:buFont typeface="Wingdings" pitchFamily="2" charset="2"/>
              <a:buChar char="à"/>
              <a:defRPr/>
            </a:pPr>
            <a:r>
              <a:rPr lang="en-US" sz="2900" b="0" dirty="0">
                <a:solidFill>
                  <a:schemeClr val="bg2"/>
                </a:solidFill>
                <a:latin typeface="Arial" charset="0"/>
                <a:sym typeface="Wingdings" pitchFamily="2" charset="2"/>
              </a:rPr>
              <a:t>number of adults sucked up indicator of ensuing larval populations</a:t>
            </a:r>
          </a:p>
          <a:p>
            <a:pPr marL="342900" indent="-342900">
              <a:lnSpc>
                <a:spcPct val="90000"/>
              </a:lnSpc>
              <a:spcBef>
                <a:spcPct val="20000"/>
              </a:spcBef>
              <a:buFont typeface="Wingdings" pitchFamily="2" charset="2"/>
              <a:buChar char="à"/>
              <a:defRPr/>
            </a:pPr>
            <a:endParaRPr lang="en-US" sz="1000" b="0" dirty="0">
              <a:effectLst>
                <a:outerShdw blurRad="38100" dist="38100" dir="2700000" algn="tl">
                  <a:srgbClr val="000000"/>
                </a:outerShdw>
              </a:effectLst>
              <a:latin typeface="Arial" charset="0"/>
            </a:endParaRPr>
          </a:p>
        </p:txBody>
      </p:sp>
      <p:sp>
        <p:nvSpPr>
          <p:cNvPr id="181252" name="Rectangle 5">
            <a:extLst>
              <a:ext uri="{FF2B5EF4-FFF2-40B4-BE49-F238E27FC236}">
                <a16:creationId xmlns:a16="http://schemas.microsoft.com/office/drawing/2014/main" id="{1C0D1F81-FC3E-4536-A6FD-BB1C77AD090D}"/>
              </a:ext>
            </a:extLst>
          </p:cNvPr>
          <p:cNvSpPr>
            <a:spLocks noChangeArrowheads="1"/>
          </p:cNvSpPr>
          <p:nvPr/>
        </p:nvSpPr>
        <p:spPr bwMode="auto">
          <a:xfrm>
            <a:off x="609600" y="304800"/>
            <a:ext cx="487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sz="3000">
                <a:solidFill>
                  <a:srgbClr val="C00000"/>
                </a:solidFill>
                <a:latin typeface="Arial" panose="020B0604020202020204" pitchFamily="34" charset="0"/>
              </a:rPr>
              <a:t>Monitoring Adults</a:t>
            </a:r>
          </a:p>
          <a:p>
            <a:pPr algn="ctr" eaLnBrk="1" hangingPunct="1"/>
            <a:r>
              <a:rPr lang="en-US" altLang="en-US" sz="3000">
                <a:solidFill>
                  <a:srgbClr val="C00000"/>
                </a:solidFill>
                <a:latin typeface="Arial" panose="020B0604020202020204" pitchFamily="34" charset="0"/>
              </a:rPr>
              <a:t>Vacuuming</a:t>
            </a:r>
          </a:p>
        </p:txBody>
      </p:sp>
      <p:sp>
        <p:nvSpPr>
          <p:cNvPr id="181253" name="TextBox 19">
            <a:extLst>
              <a:ext uri="{FF2B5EF4-FFF2-40B4-BE49-F238E27FC236}">
                <a16:creationId xmlns:a16="http://schemas.microsoft.com/office/drawing/2014/main" id="{CB842F20-483C-458D-AB54-1975EB1BEB5E}"/>
              </a:ext>
            </a:extLst>
          </p:cNvPr>
          <p:cNvSpPr txBox="1">
            <a:spLocks noChangeArrowheads="1"/>
          </p:cNvSpPr>
          <p:nvPr/>
        </p:nvSpPr>
        <p:spPr bwMode="auto">
          <a:xfrm rot="-5400000">
            <a:off x="8532813" y="3154362"/>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200" b="0" i="1">
                <a:solidFill>
                  <a:schemeClr val="bg2"/>
                </a:solidFill>
                <a:latin typeface="Arial" panose="020B0604020202020204" pitchFamily="34" charset="0"/>
              </a:rPr>
              <a:t>B. McGraw</a:t>
            </a:r>
          </a:p>
        </p:txBody>
      </p:sp>
      <p:pic>
        <p:nvPicPr>
          <p:cNvPr id="181254" name="Picture 3" descr="Jim checking the vacuumed up material on a tray for ABW adults">
            <a:extLst>
              <a:ext uri="{FF2B5EF4-FFF2-40B4-BE49-F238E27FC236}">
                <a16:creationId xmlns:a16="http://schemas.microsoft.com/office/drawing/2014/main" id="{78B07BFF-B703-49FB-BF78-06A7463B8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3505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Box 19">
            <a:extLst>
              <a:ext uri="{FF2B5EF4-FFF2-40B4-BE49-F238E27FC236}">
                <a16:creationId xmlns:a16="http://schemas.microsoft.com/office/drawing/2014/main" id="{72045629-C1B2-473B-9020-C038A2C18215}"/>
              </a:ext>
            </a:extLst>
          </p:cNvPr>
          <p:cNvSpPr txBox="1">
            <a:spLocks noChangeArrowheads="1"/>
          </p:cNvSpPr>
          <p:nvPr/>
        </p:nvSpPr>
        <p:spPr bwMode="auto">
          <a:xfrm rot="-5400000">
            <a:off x="8532813" y="6170612"/>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200" b="0" i="1">
                <a:solidFill>
                  <a:schemeClr val="bg2"/>
                </a:solidFill>
                <a:latin typeface="Arial" panose="020B0604020202020204" pitchFamily="34" charset="0"/>
              </a:rPr>
              <a:t>B. McGraw</a:t>
            </a:r>
          </a:p>
        </p:txBody>
      </p:sp>
    </p:spTree>
    <p:extLst>
      <p:ext uri="{BB962C8B-B14F-4D97-AF65-F5344CB8AC3E}">
        <p14:creationId xmlns:p14="http://schemas.microsoft.com/office/powerpoint/2010/main" val="491084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tray with vacuumed up material for ABW monitor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1"/>
          <p:cNvSpPr>
            <a:spLocks noGrp="1"/>
          </p:cNvSpPr>
          <p:nvPr>
            <p:ph type="title"/>
          </p:nvPr>
        </p:nvSpPr>
        <p:spPr/>
        <p:txBody>
          <a:bodyPr/>
          <a:lstStyle/>
          <a:p>
            <a:pPr eaLnBrk="1" hangingPunct="1"/>
            <a:r>
              <a:rPr lang="en-US" altLang="en-US" sz="2800">
                <a:latin typeface="Arial" panose="020B0604020202020204" pitchFamily="34" charset="0"/>
                <a:cs typeface="Arial" panose="020B0604020202020204" pitchFamily="34" charset="0"/>
              </a:rPr>
              <a:t>Vacuum sampling adults :</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Standardize your sampling plan (1-2x/week)</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sym typeface="Wingdings" panose="05000000000000000000" pitchFamily="2" charset="2"/>
              </a:rPr>
              <a:t></a:t>
            </a:r>
            <a:r>
              <a:rPr lang="en-US" altLang="en-US" sz="2800">
                <a:latin typeface="Arial" panose="020B0604020202020204" pitchFamily="34" charset="0"/>
                <a:cs typeface="Arial" panose="020B0604020202020204" pitchFamily="34" charset="0"/>
              </a:rPr>
              <a:t> count ABW and chart numbers</a:t>
            </a:r>
          </a:p>
        </p:txBody>
      </p:sp>
      <p:sp>
        <p:nvSpPr>
          <p:cNvPr id="51204" name="Rectangle 4"/>
          <p:cNvSpPr>
            <a:spLocks noChangeArrowheads="1"/>
          </p:cNvSpPr>
          <p:nvPr/>
        </p:nvSpPr>
        <p:spPr bwMode="auto">
          <a:xfrm>
            <a:off x="7010400" y="2286000"/>
            <a:ext cx="1981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0" u="sng">
                <a:solidFill>
                  <a:srgbClr val="FFFFFF"/>
                </a:solidFill>
                <a:latin typeface="Arial" panose="020B0604020202020204" pitchFamily="34" charset="0"/>
              </a:rPr>
              <a:t>What I do:</a:t>
            </a:r>
          </a:p>
          <a:p>
            <a:pPr eaLnBrk="1" hangingPunct="1"/>
            <a:r>
              <a:rPr lang="en-US" altLang="en-US" sz="2800" b="0">
                <a:solidFill>
                  <a:srgbClr val="FFFFFF"/>
                </a:solidFill>
                <a:latin typeface="Arial" panose="020B0604020202020204" pitchFamily="34" charset="0"/>
              </a:rPr>
              <a:t>5 vac samples (20 sec. ea) from 5 collars 1x per week at 11 am</a:t>
            </a:r>
          </a:p>
          <a:p>
            <a:pPr eaLnBrk="1" hangingPunct="1"/>
            <a:r>
              <a:rPr lang="en-US" altLang="en-US" sz="2800" b="0">
                <a:solidFill>
                  <a:srgbClr val="FFFF00"/>
                </a:solidFill>
                <a:latin typeface="Arial" panose="020B0604020202020204" pitchFamily="34" charset="0"/>
              </a:rPr>
              <a:t>= 40 MINS </a:t>
            </a:r>
          </a:p>
        </p:txBody>
      </p:sp>
      <p:sp>
        <p:nvSpPr>
          <p:cNvPr id="51205" name="TextBox 19"/>
          <p:cNvSpPr txBox="1">
            <a:spLocks noChangeArrowheads="1"/>
          </p:cNvSpPr>
          <p:nvPr/>
        </p:nvSpPr>
        <p:spPr bwMode="auto">
          <a:xfrm rot="-5400000">
            <a:off x="8504238" y="6170612"/>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latin typeface="Arial" panose="020B0604020202020204" pitchFamily="34" charset="0"/>
              </a:rPr>
              <a:t>B. McGraw</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457200" y="76200"/>
            <a:ext cx="8229600" cy="838200"/>
          </a:xfrm>
        </p:spPr>
        <p:txBody>
          <a:bodyPr/>
          <a:lstStyle/>
          <a:p>
            <a:r>
              <a:rPr lang="en-US" altLang="en-US" sz="3000" b="1" dirty="0">
                <a:solidFill>
                  <a:srgbClr val="C00000"/>
                </a:solidFill>
                <a:latin typeface="Arial" panose="020B0604020202020204" pitchFamily="34" charset="0"/>
                <a:cs typeface="Arial" panose="020B0604020202020204" pitchFamily="34" charset="0"/>
              </a:rPr>
              <a:t>Monitoring Adult</a:t>
            </a:r>
            <a:r>
              <a:rPr lang="en-US" altLang="en-US" sz="3200" b="1" dirty="0">
                <a:solidFill>
                  <a:srgbClr val="C00000"/>
                </a:solidFill>
                <a:latin typeface="Arial" panose="020B0604020202020204" pitchFamily="34" charset="0"/>
                <a:cs typeface="Arial" panose="020B0604020202020204" pitchFamily="34" charset="0"/>
              </a:rPr>
              <a:t>s -</a:t>
            </a:r>
            <a:r>
              <a:rPr lang="en-US" altLang="en-US" sz="3000" b="1" dirty="0">
                <a:solidFill>
                  <a:srgbClr val="C00000"/>
                </a:solidFill>
                <a:latin typeface="Arial" panose="020B0604020202020204" pitchFamily="34" charset="0"/>
                <a:cs typeface="Arial" panose="020B0604020202020204" pitchFamily="34" charset="0"/>
              </a:rPr>
              <a:t>Irritant Solutions</a:t>
            </a:r>
          </a:p>
        </p:txBody>
      </p:sp>
      <p:sp>
        <p:nvSpPr>
          <p:cNvPr id="31748" name="Text Box 8"/>
          <p:cNvSpPr>
            <a:spLocks noGrp="1" noChangeArrowheads="1"/>
          </p:cNvSpPr>
          <p:nvPr>
            <p:ph type="body" sz="half" idx="1"/>
          </p:nvPr>
        </p:nvSpPr>
        <p:spPr>
          <a:xfrm>
            <a:off x="304800" y="838200"/>
            <a:ext cx="8534400" cy="3200400"/>
          </a:xfrm>
        </p:spPr>
        <p:txBody>
          <a:bodyPr/>
          <a:lstStyle/>
          <a:p>
            <a:pPr>
              <a:spcBef>
                <a:spcPts val="600"/>
              </a:spcBef>
            </a:pPr>
            <a:r>
              <a:rPr lang="en-US" altLang="en-US" sz="2900" dirty="0">
                <a:solidFill>
                  <a:schemeClr val="bg2"/>
                </a:solidFill>
                <a:latin typeface="Arial" panose="020B0604020202020204" pitchFamily="34" charset="0"/>
                <a:cs typeface="Arial" panose="020B0604020202020204" pitchFamily="34" charset="0"/>
              </a:rPr>
              <a:t>0.75 </a:t>
            </a:r>
            <a:r>
              <a:rPr lang="en-US" altLang="en-US" sz="2900" dirty="0" err="1">
                <a:solidFill>
                  <a:schemeClr val="bg2"/>
                </a:solidFill>
                <a:latin typeface="Arial" panose="020B0604020202020204" pitchFamily="34" charset="0"/>
                <a:cs typeface="Arial" panose="020B0604020202020204" pitchFamily="34" charset="0"/>
              </a:rPr>
              <a:t>fl</a:t>
            </a:r>
            <a:r>
              <a:rPr lang="en-US" altLang="en-US" sz="2900" dirty="0">
                <a:solidFill>
                  <a:schemeClr val="bg2"/>
                </a:solidFill>
                <a:latin typeface="Arial" panose="020B0604020202020204" pitchFamily="34" charset="0"/>
                <a:cs typeface="Arial" panose="020B0604020202020204" pitchFamily="34" charset="0"/>
              </a:rPr>
              <a:t> oz. lemon scented liquid dishwashing detergent per gal of water (0.6%)</a:t>
            </a:r>
          </a:p>
          <a:p>
            <a:pPr>
              <a:spcBef>
                <a:spcPts val="600"/>
              </a:spcBef>
            </a:pPr>
            <a:r>
              <a:rPr lang="en-US" altLang="en-US" sz="2900" dirty="0">
                <a:solidFill>
                  <a:schemeClr val="bg2"/>
                </a:solidFill>
                <a:latin typeface="Arial" panose="020B0604020202020204" pitchFamily="34" charset="0"/>
                <a:cs typeface="Arial" panose="020B0604020202020204" pitchFamily="34" charset="0"/>
              </a:rPr>
              <a:t>Spread 1 pt (~500 ml) solution per 1’x1’ area and repeat after 5 min</a:t>
            </a:r>
          </a:p>
          <a:p>
            <a:pPr>
              <a:spcBef>
                <a:spcPts val="600"/>
              </a:spcBef>
            </a:pPr>
            <a:r>
              <a:rPr lang="en-US" altLang="en-US" sz="2900" dirty="0">
                <a:solidFill>
                  <a:schemeClr val="bg2"/>
                </a:solidFill>
                <a:latin typeface="Arial" panose="020B0604020202020204" pitchFamily="34" charset="0"/>
                <a:cs typeface="Arial" panose="020B0604020202020204" pitchFamily="34" charset="0"/>
              </a:rPr>
              <a:t>Irritates adults to surface onto grass blades</a:t>
            </a:r>
          </a:p>
          <a:p>
            <a:pPr>
              <a:spcBef>
                <a:spcPts val="600"/>
              </a:spcBef>
            </a:pPr>
            <a:r>
              <a:rPr lang="en-US" altLang="en-US" sz="2900" dirty="0">
                <a:solidFill>
                  <a:schemeClr val="bg2"/>
                </a:solidFill>
                <a:latin typeface="Arial" panose="020B0604020202020204" pitchFamily="34" charset="0"/>
                <a:cs typeface="Arial" panose="020B0604020202020204" pitchFamily="34" charset="0"/>
              </a:rPr>
              <a:t>Collect after 5, 10, 15 (20) min (~80% extracted)</a:t>
            </a:r>
          </a:p>
        </p:txBody>
      </p:sp>
      <p:sp>
        <p:nvSpPr>
          <p:cNvPr id="5" name="Text Box 8"/>
          <p:cNvSpPr txBox="1">
            <a:spLocks noChangeArrowheads="1"/>
          </p:cNvSpPr>
          <p:nvPr/>
        </p:nvSpPr>
        <p:spPr bwMode="auto">
          <a:xfrm>
            <a:off x="304800" y="3886200"/>
            <a:ext cx="4800600" cy="2628898"/>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ts val="600"/>
              </a:spcBef>
              <a:spcAft>
                <a:spcPts val="0"/>
              </a:spcAft>
              <a:buClrTx/>
              <a:buSzTx/>
              <a:buFontTx/>
              <a:buChar char="•"/>
              <a:tabLst/>
              <a:defRPr/>
            </a:pPr>
            <a:r>
              <a:rPr kumimoji="0" lang="en-US" altLang="en-US" sz="2900" b="0" i="0" u="none" strike="noStrike" kern="0" cap="none" spc="0" normalizeH="0" baseline="0" noProof="0" dirty="0">
                <a:ln>
                  <a:noFill/>
                </a:ln>
                <a:solidFill>
                  <a:srgbClr val="000000"/>
                </a:solidFill>
                <a:effectLst/>
                <a:uLnTx/>
                <a:uFillTx/>
                <a:latin typeface="Arial" charset="0"/>
                <a:ea typeface="+mn-ea"/>
                <a:cs typeface="Arial" charset="0"/>
              </a:rPr>
              <a:t>Multiple samples per area</a:t>
            </a:r>
          </a:p>
          <a:p>
            <a:pPr marL="342900" marR="0" lvl="0" indent="-342900" algn="l" defTabSz="914400" rtl="0" eaLnBrk="0" fontAlgn="base" latinLnBrk="0" hangingPunct="0">
              <a:lnSpc>
                <a:spcPct val="100000"/>
              </a:lnSpc>
              <a:spcBef>
                <a:spcPts val="600"/>
              </a:spcBef>
              <a:spcAft>
                <a:spcPts val="0"/>
              </a:spcAft>
              <a:buClrTx/>
              <a:buSzTx/>
              <a:buFontTx/>
              <a:buChar char="•"/>
              <a:tabLst/>
              <a:defRPr/>
            </a:pPr>
            <a:r>
              <a:rPr kumimoji="0" lang="en-US" altLang="en-US" sz="2900" b="0" i="0" u="none" strike="noStrike" kern="0" cap="none" spc="0" normalizeH="0" baseline="0" noProof="0" dirty="0">
                <a:ln>
                  <a:noFill/>
                </a:ln>
                <a:solidFill>
                  <a:srgbClr val="000000"/>
                </a:solidFill>
                <a:effectLst/>
                <a:uLnTx/>
                <a:uFillTx/>
                <a:latin typeface="Arial" charset="0"/>
                <a:ea typeface="+mn-ea"/>
                <a:cs typeface="Arial" charset="0"/>
              </a:rPr>
              <a:t>Most precise and consistent method</a:t>
            </a:r>
          </a:p>
          <a:p>
            <a:pPr marL="342900" marR="0" lvl="0" indent="-342900" algn="l" defTabSz="914400" rtl="0" eaLnBrk="0" fontAlgn="base" latinLnBrk="0" hangingPunct="0">
              <a:lnSpc>
                <a:spcPct val="100000"/>
              </a:lnSpc>
              <a:spcBef>
                <a:spcPts val="600"/>
              </a:spcBef>
              <a:spcAft>
                <a:spcPts val="0"/>
              </a:spcAft>
              <a:buClrTx/>
              <a:buSzTx/>
              <a:buFontTx/>
              <a:buChar char="•"/>
              <a:tabLst/>
              <a:defRPr/>
            </a:pPr>
            <a:r>
              <a:rPr kumimoji="0" lang="en-US" altLang="en-US" sz="2900" b="0" i="0" u="none" strike="noStrike" kern="0" cap="none" spc="0" normalizeH="0" baseline="0" noProof="0" dirty="0">
                <a:ln>
                  <a:noFill/>
                </a:ln>
                <a:solidFill>
                  <a:srgbClr val="0000FF"/>
                </a:solidFill>
                <a:effectLst/>
                <a:uLnTx/>
                <a:uFillTx/>
                <a:latin typeface="Arial" charset="0"/>
                <a:ea typeface="+mn-ea"/>
                <a:cs typeface="Arial" charset="0"/>
              </a:rPr>
              <a:t>BUT: Irrigate afterwards to avoid SCALD!!!</a:t>
            </a:r>
          </a:p>
        </p:txBody>
      </p:sp>
      <p:pic>
        <p:nvPicPr>
          <p:cNvPr id="2" name="Picture 1" descr="bottle with lemon scented dish detergent">
            <a:extLst>
              <a:ext uri="{FF2B5EF4-FFF2-40B4-BE49-F238E27FC236}">
                <a16:creationId xmlns:a16="http://schemas.microsoft.com/office/drawing/2014/main" id="{014B8D77-342D-4AE5-8AEE-5802742A88B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667" b="92167" l="10000" r="90000">
                        <a14:foregroundMark x1="34000" y1="87167" x2="38333" y2="94500"/>
                        <a14:foregroundMark x1="38333" y1="94500" x2="56667" y2="95333"/>
                        <a14:foregroundMark x1="56667" y1="95333" x2="64500" y2="92333"/>
                        <a14:foregroundMark x1="64500" y1="92333" x2="65333" y2="89500"/>
                        <a14:foregroundMark x1="44500" y1="17833" x2="46167" y2="9500"/>
                        <a14:foregroundMark x1="46167" y1="9500" x2="53667" y2="4667"/>
                        <a14:foregroundMark x1="53667" y1="4667" x2="57972" y2="11841"/>
                        <a14:foregroundMark x1="59722" y1="19787" x2="59833" y2="20333"/>
                        <a14:foregroundMark x1="59833" y1="20333" x2="63667" y2="23167"/>
                        <a14:foregroundMark x1="38833" y1="22500" x2="32500" y2="28167"/>
                        <a14:foregroundMark x1="32500" y1="28167" x2="34333" y2="36500"/>
                        <a14:foregroundMark x1="34333" y1="36500" x2="34667" y2="37167"/>
                        <a14:foregroundMark x1="42833" y1="12500" x2="46500" y2="4667"/>
                        <a14:foregroundMark x1="46500" y1="4667" x2="55333" y2="4833"/>
                        <a14:foregroundMark x1="55333" y1="4833" x2="57667" y2="6500"/>
                        <a14:backgroundMark x1="58000" y1="11833" x2="60167" y2="19667"/>
                      </a14:backgroundRemoval>
                    </a14:imgEffect>
                  </a14:imgLayer>
                </a14:imgProps>
              </a:ext>
              <a:ext uri="{28A0092B-C50C-407E-A947-70E740481C1C}">
                <a14:useLocalDpi xmlns:a14="http://schemas.microsoft.com/office/drawing/2010/main" val="0"/>
              </a:ext>
            </a:extLst>
          </a:blip>
          <a:stretch>
            <a:fillRect/>
          </a:stretch>
        </p:blipFill>
        <p:spPr>
          <a:xfrm>
            <a:off x="7732265" y="188465"/>
            <a:ext cx="1259335" cy="1259335"/>
          </a:xfrm>
          <a:prstGeom prst="rect">
            <a:avLst/>
          </a:prstGeom>
        </p:spPr>
      </p:pic>
      <p:pic>
        <p:nvPicPr>
          <p:cNvPr id="4" name="Picture 3" descr="equipment for monitoring ABW adults with soap solution: 1 fl oz cup, dish detergent, large mixing beaker, 5-gal water bladder, cup for application of soapy water">
            <a:extLst>
              <a:ext uri="{FF2B5EF4-FFF2-40B4-BE49-F238E27FC236}">
                <a16:creationId xmlns:a16="http://schemas.microsoft.com/office/drawing/2014/main" id="{45C33254-8CA3-B181-607D-E32E74EEEC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0000" y="3810000"/>
            <a:ext cx="4064000" cy="3048000"/>
          </a:xfrm>
          <a:prstGeom prst="rect">
            <a:avLst/>
          </a:prstGeom>
        </p:spPr>
      </p:pic>
    </p:spTree>
    <p:custDataLst>
      <p:tags r:id="rId1"/>
    </p:custDataLst>
    <p:extLst>
      <p:ext uri="{BB962C8B-B14F-4D97-AF65-F5344CB8AC3E}">
        <p14:creationId xmlns:p14="http://schemas.microsoft.com/office/powerpoint/2010/main" val="2300686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12994" name="Rectangle 3"/>
          <p:cNvSpPr>
            <a:spLocks noChangeArrowheads="1"/>
          </p:cNvSpPr>
          <p:nvPr/>
        </p:nvSpPr>
        <p:spPr bwMode="auto">
          <a:xfrm>
            <a:off x="228600" y="2743200"/>
            <a:ext cx="4800600" cy="3886200"/>
          </a:xfrm>
          <a:prstGeom prst="rect">
            <a:avLst/>
          </a:prstGeom>
          <a:noFill/>
          <a:ln w="9525">
            <a:noFill/>
            <a:miter lim="800000"/>
            <a:headEnd/>
            <a:tailEnd/>
          </a:ln>
        </p:spPr>
        <p:txBody>
          <a:bodyPr/>
          <a:lstStyle/>
          <a:p>
            <a:pPr marL="182880" marR="0" lvl="0" indent="-182880" algn="l" defTabSz="914400" rtl="0" eaLnBrk="1" fontAlgn="base" latinLnBrk="0" hangingPunct="1">
              <a:lnSpc>
                <a:spcPct val="100000"/>
              </a:lnSpc>
              <a:spcBef>
                <a:spcPts val="24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rPr>
              <a:t>Serious expanding pest of close-cut annual bluegrass</a:t>
            </a:r>
          </a:p>
          <a:p>
            <a:pPr marL="182880" marR="0" lvl="0" indent="-182880" algn="l" defTabSz="914400" rtl="0" eaLnBrk="1" fontAlgn="base" latinLnBrk="0" hangingPunct="1">
              <a:lnSpc>
                <a:spcPct val="100000"/>
              </a:lnSpc>
              <a:spcBef>
                <a:spcPct val="400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rPr>
              <a:t>Serious problems through-out NJ, NY, CT, PA, RI, MA, NH, VT, DE, MD.</a:t>
            </a:r>
          </a:p>
          <a:p>
            <a:pPr marL="182880" marR="0" lvl="0" indent="-182880" algn="l" defTabSz="914400" rtl="0" eaLnBrk="1" fontAlgn="base" latinLnBrk="0" hangingPunct="1">
              <a:lnSpc>
                <a:spcPct val="100000"/>
              </a:lnSpc>
              <a:spcBef>
                <a:spcPct val="40000"/>
              </a:spcBef>
              <a:spcAft>
                <a:spcPct val="0"/>
              </a:spcAft>
              <a:buClrTx/>
              <a:buSzTx/>
              <a:buFontTx/>
              <a:buChar char="•"/>
              <a:tabLst/>
              <a:defRPr/>
            </a:pPr>
            <a:r>
              <a:rPr kumimoji="0" lang="en-US" sz="2900" b="0" i="0" u="none" strike="noStrike" kern="1200" cap="none" spc="0" normalizeH="0" baseline="0" noProof="0" dirty="0">
                <a:ln>
                  <a:noFill/>
                </a:ln>
                <a:solidFill>
                  <a:srgbClr val="000000"/>
                </a:solidFill>
                <a:effectLst/>
                <a:uLnTx/>
                <a:uFillTx/>
                <a:latin typeface="Arial" charset="0"/>
                <a:ea typeface="+mn-ea"/>
                <a:cs typeface="+mn-cs"/>
              </a:rPr>
              <a:t>Also problems in parts of KY, OH, ME, NC, VA, ONT, QUE.</a:t>
            </a:r>
          </a:p>
        </p:txBody>
      </p:sp>
      <p:pic>
        <p:nvPicPr>
          <p:cNvPr id="212995" name="Picture 4" descr="ABW adult"/>
          <p:cNvPicPr>
            <a:picLocks noChangeAspect="1" noChangeArrowheads="1"/>
          </p:cNvPicPr>
          <p:nvPr/>
        </p:nvPicPr>
        <p:blipFill>
          <a:blip r:embed="rId3" cstate="print">
            <a:lum bright="-6000"/>
          </a:blip>
          <a:srcRect/>
          <a:stretch>
            <a:fillRect/>
          </a:stretch>
        </p:blipFill>
        <p:spPr bwMode="auto">
          <a:xfrm>
            <a:off x="0" y="0"/>
            <a:ext cx="4525963" cy="2552700"/>
          </a:xfrm>
          <a:prstGeom prst="rect">
            <a:avLst/>
          </a:prstGeom>
          <a:noFill/>
          <a:ln w="9525">
            <a:noFill/>
            <a:miter lim="800000"/>
            <a:headEnd/>
            <a:tailEnd/>
          </a:ln>
        </p:spPr>
      </p:pic>
      <p:sp>
        <p:nvSpPr>
          <p:cNvPr id="212997" name="TextBox 4"/>
          <p:cNvSpPr txBox="1">
            <a:spLocks noChangeArrowheads="1"/>
          </p:cNvSpPr>
          <p:nvPr/>
        </p:nvSpPr>
        <p:spPr bwMode="auto">
          <a:xfrm rot="5400000">
            <a:off x="-309562" y="1828800"/>
            <a:ext cx="1073150" cy="3079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000000"/>
                </a:solidFill>
                <a:effectLst/>
                <a:uLnTx/>
                <a:uFillTx/>
                <a:latin typeface="Arial" charset="0"/>
                <a:ea typeface="+mn-ea"/>
                <a:cs typeface="+mn-cs"/>
              </a:rPr>
              <a:t>B. McGraw</a:t>
            </a:r>
          </a:p>
        </p:txBody>
      </p:sp>
      <p:pic>
        <p:nvPicPr>
          <p:cNvPr id="4" name="Picture 3" descr="ABW distribution map"/>
          <p:cNvPicPr>
            <a:picLocks noChangeAspect="1"/>
          </p:cNvPicPr>
          <p:nvPr/>
        </p:nvPicPr>
        <p:blipFill rotWithShape="1">
          <a:blip r:embed="rId4">
            <a:extLst>
              <a:ext uri="{28A0092B-C50C-407E-A947-70E740481C1C}">
                <a14:useLocalDpi xmlns:a14="http://schemas.microsoft.com/office/drawing/2010/main" val="0"/>
              </a:ext>
            </a:extLst>
          </a:blip>
          <a:srcRect l="23249" b="24341"/>
          <a:stretch/>
        </p:blipFill>
        <p:spPr>
          <a:xfrm>
            <a:off x="5029200" y="162333"/>
            <a:ext cx="3962400" cy="6488006"/>
          </a:xfrm>
          <a:prstGeom prst="rect">
            <a:avLst/>
          </a:prstGeom>
        </p:spPr>
      </p:pic>
      <p:sp>
        <p:nvSpPr>
          <p:cNvPr id="212996" name="Rectangle 2"/>
          <p:cNvSpPr>
            <a:spLocks noChangeArrowheads="1"/>
          </p:cNvSpPr>
          <p:nvPr/>
        </p:nvSpPr>
        <p:spPr bwMode="auto">
          <a:xfrm>
            <a:off x="4648200" y="152400"/>
            <a:ext cx="4343400" cy="533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Arial" charset="0"/>
                <a:ea typeface="+mn-ea"/>
                <a:cs typeface="+mn-cs"/>
              </a:rPr>
              <a:t>ABW</a:t>
            </a:r>
            <a:r>
              <a:rPr kumimoji="0" lang="en-US" altLang="en-US" sz="3200" b="1" i="0" u="none" strike="noStrike" kern="1200" cap="none" spc="0" normalizeH="0" baseline="0" noProof="0" dirty="0">
                <a:ln>
                  <a:noFill/>
                </a:ln>
                <a:solidFill>
                  <a:srgbClr val="C00000"/>
                </a:solidFill>
                <a:effectLst/>
                <a:uLnTx/>
                <a:uFillTx/>
                <a:latin typeface="Arial" charset="0"/>
                <a:ea typeface="+mn-ea"/>
                <a:cs typeface="+mn-cs"/>
              </a:rPr>
              <a:t> </a:t>
            </a:r>
            <a:endParaRPr kumimoji="0" lang="en-US" altLang="en-US" sz="2800" b="1" i="1" u="none" strike="noStrike" kern="1200" cap="none" spc="0" normalizeH="0" baseline="0" noProof="0" dirty="0">
              <a:ln>
                <a:noFill/>
              </a:ln>
              <a:solidFill>
                <a:srgbClr val="C00000"/>
              </a:solidFill>
              <a:effectLst/>
              <a:uLnTx/>
              <a:uFillTx/>
              <a:latin typeface="Arial" charset="0"/>
              <a:ea typeface="+mn-ea"/>
              <a:cs typeface="+mn-cs"/>
            </a:endParaRPr>
          </a:p>
        </p:txBody>
      </p:sp>
    </p:spTree>
    <p:extLst>
      <p:ext uri="{BB962C8B-B14F-4D97-AF65-F5344CB8AC3E}">
        <p14:creationId xmlns:p14="http://schemas.microsoft.com/office/powerpoint/2010/main" val="743323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Monitoring – All Stages</a:t>
            </a:r>
          </a:p>
        </p:txBody>
      </p:sp>
      <p:sp>
        <p:nvSpPr>
          <p:cNvPr id="53251" name="Rectangle 3"/>
          <p:cNvSpPr>
            <a:spLocks noChangeArrowheads="1"/>
          </p:cNvSpPr>
          <p:nvPr/>
        </p:nvSpPr>
        <p:spPr bwMode="auto">
          <a:xfrm>
            <a:off x="457200" y="762000"/>
            <a:ext cx="609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lnSpc>
                <a:spcPct val="90000"/>
              </a:lnSpc>
              <a:spcBef>
                <a:spcPts val="1200"/>
              </a:spcBef>
              <a:buFontTx/>
              <a:buChar char="•"/>
            </a:pPr>
            <a:r>
              <a:rPr lang="en-US" altLang="en-US" sz="2900" b="0" dirty="0">
                <a:solidFill>
                  <a:schemeClr val="bg2"/>
                </a:solidFill>
                <a:latin typeface="Arial" panose="020B0604020202020204" pitchFamily="34" charset="0"/>
              </a:rPr>
              <a:t>In spring, start with Rhododendron full bloom</a:t>
            </a:r>
          </a:p>
          <a:p>
            <a:pPr eaLnBrk="1" hangingPunct="1">
              <a:lnSpc>
                <a:spcPct val="90000"/>
              </a:lnSpc>
              <a:spcBef>
                <a:spcPts val="1200"/>
              </a:spcBef>
              <a:buFontTx/>
              <a:buChar char="•"/>
            </a:pPr>
            <a:r>
              <a:rPr lang="en-US" altLang="en-US" sz="2900" b="0" dirty="0">
                <a:solidFill>
                  <a:schemeClr val="bg2"/>
                </a:solidFill>
                <a:latin typeface="Arial" panose="020B0604020202020204" pitchFamily="34" charset="0"/>
              </a:rPr>
              <a:t>Cut turf cores with turf </a:t>
            </a:r>
            <a:r>
              <a:rPr lang="en-US" altLang="en-US" sz="2900" b="0" dirty="0" err="1">
                <a:solidFill>
                  <a:schemeClr val="bg2"/>
                </a:solidFill>
                <a:latin typeface="Arial" panose="020B0604020202020204" pitchFamily="34" charset="0"/>
              </a:rPr>
              <a:t>plugger</a:t>
            </a:r>
            <a:r>
              <a:rPr lang="en-US" altLang="en-US" sz="2900" b="0" dirty="0">
                <a:solidFill>
                  <a:schemeClr val="bg2"/>
                </a:solidFill>
                <a:latin typeface="Arial" panose="020B0604020202020204" pitchFamily="34" charset="0"/>
              </a:rPr>
              <a:t> (2.3” </a:t>
            </a:r>
            <a:r>
              <a:rPr lang="en-US" altLang="en-US" sz="2900" b="0" dirty="0" err="1">
                <a:solidFill>
                  <a:schemeClr val="bg2"/>
                </a:solidFill>
                <a:latin typeface="Arial" panose="020B0604020202020204" pitchFamily="34" charset="0"/>
              </a:rPr>
              <a:t>diam</a:t>
            </a:r>
            <a:r>
              <a:rPr lang="en-US" altLang="en-US" sz="2900" b="0" dirty="0">
                <a:solidFill>
                  <a:schemeClr val="bg2"/>
                </a:solidFill>
                <a:latin typeface="Arial" panose="020B0604020202020204" pitchFamily="34" charset="0"/>
              </a:rPr>
              <a:t>) or knife (1-2” deep).</a:t>
            </a:r>
          </a:p>
          <a:p>
            <a:pPr eaLnBrk="1" hangingPunct="1">
              <a:lnSpc>
                <a:spcPct val="90000"/>
              </a:lnSpc>
              <a:spcBef>
                <a:spcPts val="1200"/>
              </a:spcBef>
              <a:buFontTx/>
              <a:buChar char="•"/>
            </a:pPr>
            <a:r>
              <a:rPr lang="en-US" altLang="en-US" sz="2900" b="0" dirty="0">
                <a:solidFill>
                  <a:schemeClr val="bg2"/>
                </a:solidFill>
                <a:latin typeface="Arial" panose="020B0604020202020204" pitchFamily="34" charset="0"/>
              </a:rPr>
              <a:t>Break up soil and thatch on a tray and count insects.</a:t>
            </a:r>
            <a:endParaRPr lang="en-US" altLang="en-US" sz="600" b="0" dirty="0">
              <a:solidFill>
                <a:schemeClr val="bg2"/>
              </a:solidFill>
              <a:latin typeface="Arial" panose="020B0604020202020204" pitchFamily="34" charset="0"/>
            </a:endParaRPr>
          </a:p>
          <a:p>
            <a:pPr eaLnBrk="1" hangingPunct="1">
              <a:lnSpc>
                <a:spcPct val="75000"/>
              </a:lnSpc>
              <a:spcBef>
                <a:spcPts val="1200"/>
              </a:spcBef>
              <a:buFontTx/>
              <a:buChar char="•"/>
            </a:pPr>
            <a:endParaRPr lang="en-US" altLang="en-US" sz="600" b="0" dirty="0">
              <a:solidFill>
                <a:schemeClr val="bg2"/>
              </a:solidFill>
              <a:latin typeface="Arial" panose="020B0604020202020204" pitchFamily="34" charset="0"/>
            </a:endParaRPr>
          </a:p>
          <a:p>
            <a:pPr eaLnBrk="1" hangingPunct="1">
              <a:lnSpc>
                <a:spcPct val="90000"/>
              </a:lnSpc>
              <a:spcBef>
                <a:spcPts val="1200"/>
              </a:spcBef>
            </a:pPr>
            <a:r>
              <a:rPr lang="en-US" altLang="en-US" sz="2900" b="0" dirty="0">
                <a:solidFill>
                  <a:schemeClr val="bg2"/>
                </a:solidFill>
                <a:latin typeface="Arial" panose="020B0604020202020204" pitchFamily="34" charset="0"/>
              </a:rPr>
              <a:t>	</a:t>
            </a:r>
            <a:r>
              <a:rPr lang="en-US" altLang="en-US" sz="2900" b="0" u="sng" dirty="0">
                <a:solidFill>
                  <a:schemeClr val="bg2"/>
                </a:solidFill>
                <a:latin typeface="Arial" panose="020B0604020202020204" pitchFamily="34" charset="0"/>
              </a:rPr>
              <a:t>For more detail</a:t>
            </a:r>
            <a:r>
              <a:rPr lang="en-US" altLang="en-US" sz="2900" b="0" dirty="0">
                <a:solidFill>
                  <a:schemeClr val="bg2"/>
                </a:solidFill>
                <a:latin typeface="Arial" panose="020B0604020202020204" pitchFamily="34" charset="0"/>
              </a:rPr>
              <a:t>: Submerge material in lukewarm water  </a:t>
            </a:r>
            <a:r>
              <a:rPr lang="en-US" altLang="en-US" sz="2900" b="0" dirty="0">
                <a:solidFill>
                  <a:schemeClr val="bg2"/>
                </a:solidFill>
                <a:latin typeface="Arial" panose="020B0604020202020204" pitchFamily="34" charset="0"/>
                <a:sym typeface="Wingdings" panose="05000000000000000000" pitchFamily="2" charset="2"/>
              </a:rPr>
              <a:t> r</a:t>
            </a:r>
            <a:r>
              <a:rPr lang="en-US" altLang="en-US" sz="2900" b="0" dirty="0">
                <a:solidFill>
                  <a:schemeClr val="bg2"/>
                </a:solidFill>
                <a:latin typeface="Arial" panose="020B0604020202020204" pitchFamily="34" charset="0"/>
              </a:rPr>
              <a:t>emaining pupae, larvae, adults float up in 5-10 min.</a:t>
            </a:r>
          </a:p>
        </p:txBody>
      </p:sp>
      <p:pic>
        <p:nvPicPr>
          <p:cNvPr id="53252" name="Picture 5" descr="turf plugger Corer for monitoring ABW larv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863" y="990600"/>
            <a:ext cx="24971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6"/>
          <p:cNvSpPr txBox="1">
            <a:spLocks noChangeArrowheads="1"/>
          </p:cNvSpPr>
          <p:nvPr/>
        </p:nvSpPr>
        <p:spPr bwMode="auto">
          <a:xfrm>
            <a:off x="533400" y="5537200"/>
            <a:ext cx="563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000">
                <a:solidFill>
                  <a:schemeClr val="bg1"/>
                </a:solidFill>
                <a:latin typeface="Arial" panose="020B0604020202020204" pitchFamily="34" charset="0"/>
              </a:rPr>
              <a:t>Adequately irrigated turf can tolerate 30-50 larvae/ft</a:t>
            </a:r>
            <a:r>
              <a:rPr lang="en-US" altLang="en-US" sz="3000" baseline="30000">
                <a:solidFill>
                  <a:schemeClr val="bg1"/>
                </a:solidFill>
                <a:latin typeface="Arial" panose="020B0604020202020204" pitchFamily="34" charset="0"/>
              </a:rPr>
              <a:t>2</a:t>
            </a:r>
          </a:p>
        </p:txBody>
      </p:sp>
      <p:sp>
        <p:nvSpPr>
          <p:cNvPr id="53254" name="TextBox 19"/>
          <p:cNvSpPr txBox="1">
            <a:spLocks noChangeArrowheads="1"/>
          </p:cNvSpPr>
          <p:nvPr/>
        </p:nvSpPr>
        <p:spPr bwMode="auto">
          <a:xfrm rot="-5400000">
            <a:off x="8532813" y="5484812"/>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B. McGraw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78179" name="Rectangle 4"/>
          <p:cNvSpPr>
            <a:spLocks noGrp="1" noChangeArrowheads="1"/>
          </p:cNvSpPr>
          <p:nvPr>
            <p:ph type="body" sz="half" idx="1"/>
          </p:nvPr>
        </p:nvSpPr>
        <p:spPr>
          <a:xfrm>
            <a:off x="228600" y="838200"/>
            <a:ext cx="5562600" cy="3581400"/>
          </a:xfrm>
        </p:spPr>
        <p:txBody>
          <a:bodyPr/>
          <a:lstStyle/>
          <a:p>
            <a:pPr marL="0" indent="0">
              <a:lnSpc>
                <a:spcPct val="90000"/>
              </a:lnSpc>
              <a:spcBef>
                <a:spcPts val="1200"/>
              </a:spcBef>
              <a:buNone/>
              <a:defRPr/>
            </a:pPr>
            <a:r>
              <a:rPr lang="en-US" altLang="en-US" sz="2800" dirty="0">
                <a:solidFill>
                  <a:schemeClr val="bg2"/>
                </a:solidFill>
                <a:latin typeface="Arial" charset="0"/>
                <a:cs typeface="Arial" charset="0"/>
              </a:rPr>
              <a:t>Salt extraction:</a:t>
            </a:r>
          </a:p>
          <a:p>
            <a:pPr>
              <a:lnSpc>
                <a:spcPct val="90000"/>
              </a:lnSpc>
              <a:spcBef>
                <a:spcPts val="1200"/>
              </a:spcBef>
              <a:defRPr/>
            </a:pPr>
            <a:r>
              <a:rPr lang="en-US" altLang="en-US" sz="2800" dirty="0">
                <a:solidFill>
                  <a:schemeClr val="bg2"/>
                </a:solidFill>
                <a:latin typeface="Arial" charset="0"/>
                <a:cs typeface="Arial" charset="0"/>
              </a:rPr>
              <a:t>Break 2.5” diam cores into 3-4 pieces</a:t>
            </a:r>
          </a:p>
          <a:p>
            <a:pPr>
              <a:lnSpc>
                <a:spcPct val="90000"/>
              </a:lnSpc>
              <a:spcBef>
                <a:spcPts val="1200"/>
              </a:spcBef>
              <a:defRPr/>
            </a:pPr>
            <a:r>
              <a:rPr lang="en-US" altLang="en-US" sz="2800" dirty="0">
                <a:solidFill>
                  <a:schemeClr val="bg2"/>
                </a:solidFill>
                <a:latin typeface="Arial" charset="0"/>
                <a:cs typeface="Arial" charset="0"/>
              </a:rPr>
              <a:t>Submerge cores in lukewarm water saturated w/ salt for 1 hr.</a:t>
            </a:r>
          </a:p>
          <a:p>
            <a:pPr>
              <a:lnSpc>
                <a:spcPct val="90000"/>
              </a:lnSpc>
              <a:spcBef>
                <a:spcPts val="1200"/>
              </a:spcBef>
              <a:defRPr/>
            </a:pPr>
            <a:r>
              <a:rPr lang="en-US" altLang="en-US" sz="2800" dirty="0">
                <a:solidFill>
                  <a:schemeClr val="bg2"/>
                </a:solidFill>
                <a:latin typeface="Arial" charset="0"/>
                <a:cs typeface="Arial" charset="0"/>
              </a:rPr>
              <a:t>Stir after 1, 20, and 40 min.</a:t>
            </a:r>
          </a:p>
          <a:p>
            <a:pPr>
              <a:lnSpc>
                <a:spcPct val="90000"/>
              </a:lnSpc>
              <a:spcBef>
                <a:spcPts val="1800"/>
              </a:spcBef>
              <a:defRPr/>
            </a:pPr>
            <a:r>
              <a:rPr lang="en-US" altLang="en-US" sz="2800" dirty="0">
                <a:solidFill>
                  <a:schemeClr val="bg2"/>
                </a:solidFill>
                <a:latin typeface="Arial" charset="0"/>
                <a:cs typeface="Arial" charset="0"/>
              </a:rPr>
              <a:t>Collect &amp; count floating stages</a:t>
            </a:r>
            <a:endParaRPr lang="en-US" altLang="en-US" sz="2900" dirty="0">
              <a:effectLst>
                <a:outerShdw blurRad="38100" dist="38100" dir="2700000" algn="tl">
                  <a:srgbClr val="000000">
                    <a:alpha val="43137"/>
                  </a:srgbClr>
                </a:outerShdw>
              </a:effectLst>
              <a:latin typeface="Arial" charset="0"/>
              <a:cs typeface="Arial" charset="0"/>
            </a:endParaRPr>
          </a:p>
        </p:txBody>
      </p:sp>
      <p:pic>
        <p:nvPicPr>
          <p:cNvPr id="61443" name="Picture 6" descr="soil-sod cores on tray and beakers with salt water with and without core pieces for extraction of ABW stages"/>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5591175" y="992187"/>
            <a:ext cx="3552825" cy="2665413"/>
          </a:xfrm>
          <a:ln w="12700">
            <a:solidFill>
              <a:schemeClr val="tx1"/>
            </a:solidFill>
            <a:miter lim="800000"/>
            <a:headEnd/>
            <a:tailEnd/>
          </a:ln>
        </p:spPr>
      </p:pic>
      <p:sp>
        <p:nvSpPr>
          <p:cNvPr id="61445" name="Rectangle 2"/>
          <p:cNvSpPr>
            <a:spLocks noChangeArrowheads="1"/>
          </p:cNvSpPr>
          <p:nvPr/>
        </p:nvSpPr>
        <p:spPr bwMode="auto">
          <a:xfrm>
            <a:off x="76200" y="120295"/>
            <a:ext cx="7010400" cy="641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Monitoring all Stages more precisely</a:t>
            </a:r>
          </a:p>
        </p:txBody>
      </p:sp>
      <p:sp>
        <p:nvSpPr>
          <p:cNvPr id="2" name="Rectangle 4">
            <a:extLst>
              <a:ext uri="{FF2B5EF4-FFF2-40B4-BE49-F238E27FC236}">
                <a16:creationId xmlns:a16="http://schemas.microsoft.com/office/drawing/2014/main" id="{9302964E-7D9F-8718-02CC-DD1933D958D9}"/>
              </a:ext>
            </a:extLst>
          </p:cNvPr>
          <p:cNvSpPr txBox="1">
            <a:spLocks noChangeArrowheads="1"/>
          </p:cNvSpPr>
          <p:nvPr/>
        </p:nvSpPr>
        <p:spPr bwMode="auto">
          <a:xfrm>
            <a:off x="228599" y="4756504"/>
            <a:ext cx="5362575" cy="202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90000"/>
              </a:lnSpc>
              <a:spcBef>
                <a:spcPts val="1200"/>
              </a:spcBef>
              <a:spcAft>
                <a:spcPct val="0"/>
              </a:spcAft>
              <a:buClrTx/>
              <a:buSzTx/>
              <a:buFontTx/>
              <a:buNone/>
              <a:tabLst/>
              <a:defRPr/>
            </a:pPr>
            <a:r>
              <a:rPr kumimoji="0" lang="en-US" altLang="en-US" sz="2800" b="0" i="0" u="none" strike="noStrike" kern="0" cap="none" spc="0" normalizeH="0" baseline="0" noProof="0" dirty="0">
                <a:ln>
                  <a:noFill/>
                </a:ln>
                <a:solidFill>
                  <a:srgbClr val="000000"/>
                </a:solidFill>
                <a:effectLst/>
                <a:uLnTx/>
                <a:uFillTx/>
                <a:latin typeface="Arial" charset="0"/>
                <a:ea typeface="+mn-ea"/>
                <a:cs typeface="Arial" charset="0"/>
              </a:rPr>
              <a:t>Heat extraction in Berlese traps:</a:t>
            </a:r>
          </a:p>
          <a:p>
            <a:pPr marL="342900" marR="0" lvl="0" indent="-342900" algn="l" defTabSz="914400" rtl="0" eaLnBrk="0" fontAlgn="base" latinLnBrk="0" hangingPunct="0">
              <a:lnSpc>
                <a:spcPct val="90000"/>
              </a:lnSpc>
              <a:spcBef>
                <a:spcPts val="120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charset="0"/>
                <a:ea typeface="+mn-ea"/>
                <a:cs typeface="Arial" charset="0"/>
              </a:rPr>
              <a:t>Heat (90–100°F) for ~ 4 days </a:t>
            </a:r>
          </a:p>
          <a:p>
            <a:pPr marL="342900" marR="0" lvl="0" indent="-342900" algn="l" defTabSz="914400" rtl="0" eaLnBrk="0" fontAlgn="base" latinLnBrk="0" hangingPunct="0">
              <a:lnSpc>
                <a:spcPct val="90000"/>
              </a:lnSpc>
              <a:spcBef>
                <a:spcPts val="120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charset="0"/>
                <a:ea typeface="+mn-ea"/>
                <a:cs typeface="Arial" charset="0"/>
              </a:rPr>
              <a:t>Very efficient, but not very practical</a:t>
            </a:r>
            <a:endParaRPr kumimoji="0" lang="en-US" altLang="en-US" sz="29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endParaRPr>
          </a:p>
        </p:txBody>
      </p:sp>
      <p:pic>
        <p:nvPicPr>
          <p:cNvPr id="4" name="Picture 3" descr="small Berlese traps for heat extraction of ABW larvae from soil-sod cores&#10;&#10;">
            <a:extLst>
              <a:ext uri="{FF2B5EF4-FFF2-40B4-BE49-F238E27FC236}">
                <a16:creationId xmlns:a16="http://schemas.microsoft.com/office/drawing/2014/main" id="{9193F7D3-C3D0-BD8E-B111-BE4F94DAE3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399" y="4114799"/>
            <a:ext cx="3657599" cy="2743199"/>
          </a:xfrm>
          <a:prstGeom prst="rect">
            <a:avLst/>
          </a:prstGeom>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09600" y="1447800"/>
            <a:ext cx="8153400" cy="4952638"/>
          </a:xfrm>
          <a:prstGeom prst="rect">
            <a:avLst/>
          </a:prstGeom>
          <a:noFill/>
          <a:ln w="9525">
            <a:noFill/>
            <a:miter lim="800000"/>
            <a:headEnd/>
            <a:tailEnd/>
          </a:ln>
          <a:effectLst/>
        </p:spPr>
        <p:txBody>
          <a:bodyPr lIns="90488" tIns="44450" rIns="90488" bIns="44450">
            <a:spAutoFit/>
          </a:bodyPr>
          <a:lstStyle/>
          <a:p>
            <a:pPr eaLnBrk="0" hangingPunct="0">
              <a:spcBef>
                <a:spcPts val="1800"/>
              </a:spcBef>
              <a:buFont typeface="Arial" pitchFamily="34" charset="0"/>
              <a:buChar char="•"/>
              <a:defRPr/>
            </a:pPr>
            <a:r>
              <a:rPr lang="en-US" sz="3600" dirty="0">
                <a:solidFill>
                  <a:schemeClr val="tx1">
                    <a:lumMod val="60000"/>
                    <a:lumOff val="40000"/>
                  </a:schemeClr>
                </a:solidFill>
                <a:latin typeface="Arial" pitchFamily="34" charset="0"/>
              </a:rPr>
              <a:t> </a:t>
            </a:r>
            <a:r>
              <a:rPr lang="en-US" sz="3000" dirty="0">
                <a:solidFill>
                  <a:schemeClr val="tx1">
                    <a:lumMod val="60000"/>
                    <a:lumOff val="40000"/>
                  </a:schemeClr>
                </a:solidFill>
                <a:latin typeface="Arial" pitchFamily="34" charset="0"/>
              </a:rPr>
              <a:t>Biology, ecology, damage</a:t>
            </a:r>
          </a:p>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Monitoring</a:t>
            </a:r>
          </a:p>
          <a:p>
            <a:pPr eaLnBrk="0" hangingPunct="0">
              <a:spcBef>
                <a:spcPts val="1800"/>
              </a:spcBef>
              <a:buFont typeface="Arial" pitchFamily="34" charset="0"/>
              <a:buChar char="•"/>
              <a:defRPr/>
            </a:pPr>
            <a:r>
              <a:rPr lang="en-US" sz="4000" dirty="0">
                <a:solidFill>
                  <a:schemeClr val="tx2"/>
                </a:solidFill>
                <a:latin typeface="Arial" pitchFamily="34" charset="0"/>
              </a:rPr>
              <a:t> Insecticide resistance</a:t>
            </a:r>
          </a:p>
          <a:p>
            <a:pPr eaLnBrk="0" hangingPunct="0">
              <a:spcBef>
                <a:spcPts val="1800"/>
              </a:spcBef>
              <a:buFontTx/>
              <a:buChar char="•"/>
              <a:defRPr/>
            </a:pPr>
            <a:r>
              <a:rPr lang="en-US" sz="3000" dirty="0">
                <a:solidFill>
                  <a:schemeClr val="tx1">
                    <a:lumMod val="60000"/>
                    <a:lumOff val="40000"/>
                  </a:schemeClr>
                </a:solidFill>
                <a:latin typeface="Arial" pitchFamily="34" charset="0"/>
              </a:rPr>
              <a:t> Sustainable management: non-resistant</a:t>
            </a:r>
          </a:p>
          <a:p>
            <a:pPr eaLnBrk="0" hangingPunct="0">
              <a:spcBef>
                <a:spcPts val="1800"/>
              </a:spcBef>
              <a:buFontTx/>
              <a:buChar char="•"/>
              <a:defRPr/>
            </a:pPr>
            <a:r>
              <a:rPr lang="en-US" sz="3000" dirty="0">
                <a:solidFill>
                  <a:schemeClr val="tx1">
                    <a:lumMod val="60000"/>
                    <a:lumOff val="40000"/>
                  </a:schemeClr>
                </a:solidFill>
                <a:latin typeface="Arial" pitchFamily="34" charset="0"/>
              </a:rPr>
              <a:t> Sustainable management: resistant</a:t>
            </a:r>
          </a:p>
          <a:p>
            <a:pPr eaLnBrk="0" hangingPunct="0">
              <a:spcBef>
                <a:spcPts val="1800"/>
              </a:spcBef>
              <a:buFontTx/>
              <a:buChar char="•"/>
              <a:defRPr/>
            </a:pPr>
            <a:r>
              <a:rPr lang="en-US" sz="3000" dirty="0">
                <a:solidFill>
                  <a:schemeClr val="tx1">
                    <a:lumMod val="60000"/>
                    <a:lumOff val="40000"/>
                  </a:schemeClr>
                </a:solidFill>
                <a:latin typeface="Arial" pitchFamily="34" charset="0"/>
              </a:rPr>
              <a:t> Biorationals</a:t>
            </a:r>
          </a:p>
          <a:p>
            <a:pPr eaLnBrk="0" hangingPunct="0">
              <a:spcBef>
                <a:spcPts val="1800"/>
              </a:spcBef>
              <a:buFontTx/>
              <a:buChar char="•"/>
              <a:defRPr/>
            </a:pPr>
            <a:r>
              <a:rPr lang="en-US" sz="3000" dirty="0">
                <a:solidFill>
                  <a:schemeClr val="bg1">
                    <a:lumMod val="65000"/>
                  </a:schemeClr>
                </a:solidFill>
                <a:latin typeface="Arial" pitchFamily="34" charset="0"/>
              </a:rPr>
              <a:t> Turning ABW into an ally</a:t>
            </a:r>
            <a:endParaRPr lang="en-US" sz="3000" dirty="0">
              <a:solidFill>
                <a:schemeClr val="tx1">
                  <a:lumMod val="60000"/>
                  <a:lumOff val="40000"/>
                </a:schemeClr>
              </a:solidFill>
              <a:latin typeface="Arial" pitchFamily="34" charset="0"/>
            </a:endParaRPr>
          </a:p>
        </p:txBody>
      </p:sp>
      <p:sp>
        <p:nvSpPr>
          <p:cNvPr id="55299" name="Rectangle 3"/>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85800" y="3810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a:solidFill>
                  <a:srgbClr val="C00000"/>
                </a:solidFill>
                <a:latin typeface="Arial" panose="020B0604020202020204" pitchFamily="34" charset="0"/>
              </a:rPr>
              <a:t>ABW Resistance to Insecticides</a:t>
            </a:r>
          </a:p>
        </p:txBody>
      </p:sp>
      <p:sp>
        <p:nvSpPr>
          <p:cNvPr id="56323" name="Rectangle 3"/>
          <p:cNvSpPr>
            <a:spLocks noChangeArrowheads="1"/>
          </p:cNvSpPr>
          <p:nvPr/>
        </p:nvSpPr>
        <p:spPr bwMode="auto">
          <a:xfrm>
            <a:off x="609600" y="1295400"/>
            <a:ext cx="7848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ct val="75000"/>
              </a:spcBef>
              <a:buFontTx/>
              <a:buChar char="•"/>
            </a:pPr>
            <a:r>
              <a:rPr lang="en-US" altLang="en-US" sz="2900" b="0">
                <a:solidFill>
                  <a:schemeClr val="bg2"/>
                </a:solidFill>
                <a:latin typeface="Arial" panose="020B0604020202020204" pitchFamily="34" charset="0"/>
              </a:rPr>
              <a:t>Many GCs apply &gt;3 treatments per season, </a:t>
            </a:r>
            <a:r>
              <a:rPr lang="en-US" altLang="en-US" sz="2900" b="0">
                <a:solidFill>
                  <a:schemeClr val="bg2"/>
                </a:solidFill>
                <a:latin typeface="Arial" panose="020B0604020202020204" pitchFamily="34" charset="0"/>
                <a:sym typeface="Wingdings" panose="05000000000000000000" pitchFamily="2" charset="2"/>
              </a:rPr>
              <a:t>up to 10 per season !!!</a:t>
            </a:r>
          </a:p>
          <a:p>
            <a:pPr eaLnBrk="1" hangingPunct="1">
              <a:spcBef>
                <a:spcPct val="75000"/>
              </a:spcBef>
            </a:pPr>
            <a:r>
              <a:rPr lang="en-US" altLang="en-US" sz="2900" b="0">
                <a:solidFill>
                  <a:schemeClr val="bg2"/>
                </a:solidFill>
                <a:latin typeface="Arial" panose="020B0604020202020204" pitchFamily="34" charset="0"/>
                <a:sym typeface="Wingdings" panose="05000000000000000000" pitchFamily="2" charset="2"/>
              </a:rPr>
              <a:t> suggests resistance to insecticides.  </a:t>
            </a:r>
          </a:p>
          <a:p>
            <a:pPr eaLnBrk="1" hangingPunct="1">
              <a:spcBef>
                <a:spcPct val="75000"/>
              </a:spcBef>
              <a:buFontTx/>
              <a:buChar char="•"/>
            </a:pPr>
            <a:r>
              <a:rPr lang="en-US" altLang="en-US" sz="2900">
                <a:solidFill>
                  <a:schemeClr val="bg1"/>
                </a:solidFill>
                <a:latin typeface="Arial" panose="020B0604020202020204" pitchFamily="34" charset="0"/>
                <a:sym typeface="Wingdings" panose="05000000000000000000" pitchFamily="2" charset="2"/>
              </a:rPr>
              <a:t>Many resistant populations detected !</a:t>
            </a:r>
          </a:p>
          <a:p>
            <a:pPr eaLnBrk="1" hangingPunct="1">
              <a:spcBef>
                <a:spcPct val="75000"/>
              </a:spcBef>
              <a:buFontTx/>
              <a:buChar char="•"/>
            </a:pPr>
            <a:r>
              <a:rPr lang="en-US" altLang="en-US" sz="2900" b="0">
                <a:solidFill>
                  <a:schemeClr val="bg2"/>
                </a:solidFill>
                <a:latin typeface="Arial" panose="020B0604020202020204" pitchFamily="34" charset="0"/>
                <a:sym typeface="Wingdings" panose="05000000000000000000" pitchFamily="2" charset="2"/>
              </a:rPr>
              <a:t>Likely that most GCs with &gt; 5 years of intensive insecticide use vs. ABW have some level of resistance!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85800" y="228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600" dirty="0">
                <a:solidFill>
                  <a:srgbClr val="C00000"/>
                </a:solidFill>
                <a:latin typeface="Arial" panose="020B0604020202020204" pitchFamily="34" charset="0"/>
              </a:rPr>
              <a:t>ABW Survey 12/2014–2/2015</a:t>
            </a:r>
            <a:endParaRPr lang="en-US" altLang="en-US" sz="1600" b="0" baseline="-25000" dirty="0">
              <a:solidFill>
                <a:srgbClr val="C00000"/>
              </a:solidFill>
              <a:latin typeface="Arial" panose="020B0604020202020204" pitchFamily="34" charset="0"/>
            </a:endParaRPr>
          </a:p>
        </p:txBody>
      </p:sp>
      <p:graphicFrame>
        <p:nvGraphicFramePr>
          <p:cNvPr id="5" name="Table 4" descr="table showing results of 2014-2015 survey among golf courses in different regions of ABW infested part of USA.  Shows number of responses, number of insecticide applications per year, and percentage of course that have confirmed or suspected insecticide resistance in ABW."/>
          <p:cNvGraphicFramePr>
            <a:graphicFrameLocks noGrp="1"/>
          </p:cNvGraphicFramePr>
          <p:nvPr>
            <p:extLst>
              <p:ext uri="{D42A27DB-BD31-4B8C-83A1-F6EECF244321}">
                <p14:modId xmlns:p14="http://schemas.microsoft.com/office/powerpoint/2010/main" val="3041662507"/>
              </p:ext>
            </p:extLst>
          </p:nvPr>
        </p:nvGraphicFramePr>
        <p:xfrm>
          <a:off x="304800" y="838200"/>
          <a:ext cx="8458200" cy="53340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2057400">
                  <a:extLst>
                    <a:ext uri="{9D8B030D-6E8A-4147-A177-3AD203B41FA5}">
                      <a16:colId xmlns:a16="http://schemas.microsoft.com/office/drawing/2014/main" val="20005"/>
                    </a:ext>
                  </a:extLst>
                </a:gridCol>
              </a:tblGrid>
              <a:tr h="381000">
                <a:tc rowSpan="2">
                  <a:txBody>
                    <a:bodyPr/>
                    <a:lstStyle/>
                    <a:p>
                      <a:endParaRPr lang="en-US" sz="2000" b="1" dirty="0">
                        <a:solidFill>
                          <a:schemeClr val="bg2"/>
                        </a:solidFill>
                        <a:latin typeface="Arial" pitchFamily="34" charset="0"/>
                        <a:cs typeface="Arial" pitchFamily="34" charset="0"/>
                      </a:endParaRPr>
                    </a:p>
                    <a:p>
                      <a:pPr algn="ctr"/>
                      <a:r>
                        <a:rPr lang="en-US" sz="2000" b="1" dirty="0">
                          <a:solidFill>
                            <a:schemeClr val="bg2"/>
                          </a:solidFill>
                          <a:latin typeface="Arial" pitchFamily="34" charset="0"/>
                          <a:cs typeface="Arial" pitchFamily="34" charset="0"/>
                        </a:rPr>
                        <a:t>Region</a:t>
                      </a:r>
                    </a:p>
                  </a:txBody>
                  <a:tcPr>
                    <a:lnR w="12700" cap="flat" cmpd="sng" algn="ctr">
                      <a:solidFill>
                        <a:schemeClr val="tx1"/>
                      </a:solidFill>
                      <a:prstDash val="solid"/>
                      <a:round/>
                      <a:headEnd type="none" w="med" len="med"/>
                      <a:tailEnd type="none" w="med" len="med"/>
                    </a:lnR>
                  </a:tcPr>
                </a:tc>
                <a:tc rowSpan="2">
                  <a:txBody>
                    <a:bodyPr/>
                    <a:lstStyle/>
                    <a:p>
                      <a:pPr algn="ctr"/>
                      <a:r>
                        <a:rPr lang="en-US" sz="2000" b="1" dirty="0">
                          <a:solidFill>
                            <a:schemeClr val="bg2"/>
                          </a:solidFill>
                          <a:latin typeface="Arial" pitchFamily="34" charset="0"/>
                          <a:cs typeface="Arial" pitchFamily="34" charset="0"/>
                        </a:rPr>
                        <a:t>No. of responses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ctr"/>
                      <a:r>
                        <a:rPr lang="en-US" sz="2000" b="1" dirty="0">
                          <a:solidFill>
                            <a:schemeClr val="bg2"/>
                          </a:solidFill>
                          <a:latin typeface="Arial" pitchFamily="34" charset="0"/>
                          <a:cs typeface="Arial" pitchFamily="34" charset="0"/>
                        </a:rPr>
                        <a:t>ABW </a:t>
                      </a:r>
                      <a:r>
                        <a:rPr lang="en-US" sz="2000" b="1" dirty="0" err="1">
                          <a:solidFill>
                            <a:schemeClr val="bg2"/>
                          </a:solidFill>
                          <a:latin typeface="Arial" pitchFamily="34" charset="0"/>
                          <a:cs typeface="Arial" pitchFamily="34" charset="0"/>
                        </a:rPr>
                        <a:t>applic</a:t>
                      </a:r>
                      <a:r>
                        <a:rPr lang="en-US" sz="2000" b="1" dirty="0">
                          <a:solidFill>
                            <a:schemeClr val="bg2"/>
                          </a:solidFill>
                          <a:latin typeface="Arial" pitchFamily="34" charset="0"/>
                          <a:cs typeface="Arial" pitchFamily="34" charset="0"/>
                        </a:rPr>
                        <a:t>.</a:t>
                      </a:r>
                      <a:r>
                        <a:rPr lang="en-US" sz="2000" b="1" baseline="0" dirty="0">
                          <a:solidFill>
                            <a:schemeClr val="bg2"/>
                          </a:solidFill>
                          <a:latin typeface="Arial" pitchFamily="34" charset="0"/>
                          <a:cs typeface="Arial" pitchFamily="34" charset="0"/>
                        </a:rPr>
                        <a:t> / year</a:t>
                      </a:r>
                      <a:endParaRPr lang="en-US" sz="2000" b="1" dirty="0">
                        <a:solidFill>
                          <a:schemeClr val="bg2"/>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rowSpan="2">
                  <a:txBody>
                    <a:bodyPr/>
                    <a:lstStyle/>
                    <a:p>
                      <a:pPr algn="ctr"/>
                      <a:r>
                        <a:rPr lang="en-US" sz="2000" b="1" dirty="0">
                          <a:solidFill>
                            <a:schemeClr val="bg2"/>
                          </a:solidFill>
                          <a:latin typeface="Arial" pitchFamily="34" charset="0"/>
                          <a:cs typeface="Arial" pitchFamily="34" charset="0"/>
                        </a:rPr>
                        <a:t>Resistance</a:t>
                      </a:r>
                      <a:r>
                        <a:rPr lang="en-US" sz="2000" b="1" baseline="0" dirty="0">
                          <a:solidFill>
                            <a:schemeClr val="bg2"/>
                          </a:solidFill>
                          <a:latin typeface="Arial" pitchFamily="34" charset="0"/>
                          <a:cs typeface="Arial" pitchFamily="34" charset="0"/>
                        </a:rPr>
                        <a:t> suspected (%)</a:t>
                      </a:r>
                      <a:endParaRPr lang="en-US" sz="2000" b="1" dirty="0">
                        <a:solidFill>
                          <a:schemeClr val="bg2"/>
                        </a:solidFill>
                        <a:latin typeface="Arial" pitchFamily="34" charset="0"/>
                        <a:cs typeface="Arial" pitchFamily="34" charset="0"/>
                      </a:endParaRPr>
                    </a:p>
                  </a:txBody>
                  <a:tcPr/>
                </a:tc>
                <a:extLst>
                  <a:ext uri="{0D108BD9-81ED-4DB2-BD59-A6C34878D82A}">
                    <a16:rowId xmlns:a16="http://schemas.microsoft.com/office/drawing/2014/main" val="10000"/>
                  </a:ext>
                </a:extLst>
              </a:tr>
              <a:tr h="228600">
                <a:tc vMerge="1">
                  <a:txBody>
                    <a:bodyPr/>
                    <a:lstStyle/>
                    <a:p>
                      <a:endParaRPr lang="en-US"/>
                    </a:p>
                  </a:txBody>
                  <a:tcPr/>
                </a:tc>
                <a:tc vMerge="1">
                  <a:txBody>
                    <a:bodyPr/>
                    <a:lstStyle/>
                    <a:p>
                      <a:endParaRPr lang="en-US"/>
                    </a:p>
                  </a:txBody>
                  <a:tcPr/>
                </a:tc>
                <a:tc>
                  <a:txBody>
                    <a:bodyPr/>
                    <a:lstStyle/>
                    <a:p>
                      <a:pPr algn="ctr"/>
                      <a:r>
                        <a:rPr lang="en-US" sz="2000" b="1" dirty="0">
                          <a:solidFill>
                            <a:schemeClr val="bg2"/>
                          </a:solidFill>
                          <a:latin typeface="Arial" pitchFamily="34" charset="0"/>
                          <a:cs typeface="Arial" pitchFamily="34" charset="0"/>
                        </a:rPr>
                        <a:t>Avg.</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b="1" dirty="0">
                          <a:solidFill>
                            <a:schemeClr val="bg2"/>
                          </a:solidFill>
                          <a:latin typeface="Arial" pitchFamily="34" charset="0"/>
                          <a:cs typeface="Arial" pitchFamily="34" charset="0"/>
                        </a:rPr>
                        <a:t>&gt; 5 (%)</a:t>
                      </a:r>
                    </a:p>
                  </a:txBody>
                  <a:tcP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2000" b="1" dirty="0">
                          <a:solidFill>
                            <a:schemeClr val="bg2"/>
                          </a:solidFill>
                          <a:latin typeface="Arial" pitchFamily="34" charset="0"/>
                          <a:cs typeface="Arial" pitchFamily="34" charset="0"/>
                        </a:rPr>
                        <a:t>&gt; 9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vMerge="1">
                  <a:txBody>
                    <a:bodyPr/>
                    <a:lstStyle/>
                    <a:p>
                      <a:endParaRPr lang="en-US"/>
                    </a:p>
                  </a:txBody>
                  <a:tcPr/>
                </a:tc>
                <a:extLst>
                  <a:ext uri="{0D108BD9-81ED-4DB2-BD59-A6C34878D82A}">
                    <a16:rowId xmlns:a16="http://schemas.microsoft.com/office/drawing/2014/main" val="10001"/>
                  </a:ext>
                </a:extLst>
              </a:tr>
              <a:tr h="370840">
                <a:tc>
                  <a:txBody>
                    <a:bodyPr/>
                    <a:lstStyle/>
                    <a:p>
                      <a:r>
                        <a:rPr lang="en-US" sz="2200" b="1" dirty="0">
                          <a:solidFill>
                            <a:schemeClr val="bg2"/>
                          </a:solidFill>
                          <a:latin typeface="Arial" pitchFamily="34" charset="0"/>
                          <a:cs typeface="Arial" pitchFamily="34" charset="0"/>
                        </a:rPr>
                        <a:t>All Regions</a:t>
                      </a:r>
                    </a:p>
                  </a:txBody>
                  <a:tcPr>
                    <a:lnB w="381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2200" b="1" dirty="0">
                          <a:solidFill>
                            <a:schemeClr val="bg2"/>
                          </a:solidFill>
                          <a:latin typeface="Arial" pitchFamily="34" charset="0"/>
                          <a:cs typeface="Arial" pitchFamily="34" charset="0"/>
                        </a:rPr>
                        <a:t>291</a:t>
                      </a:r>
                    </a:p>
                  </a:txBody>
                  <a:tcPr>
                    <a:lnB w="381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2200" b="1" dirty="0">
                          <a:solidFill>
                            <a:schemeClr val="bg2"/>
                          </a:solidFill>
                          <a:latin typeface="Arial" pitchFamily="34" charset="0"/>
                          <a:cs typeface="Arial" pitchFamily="34" charset="0"/>
                        </a:rPr>
                        <a:t>3.9</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2200" b="1" dirty="0">
                          <a:solidFill>
                            <a:schemeClr val="bg2"/>
                          </a:solidFill>
                          <a:latin typeface="Arial" pitchFamily="34" charset="0"/>
                          <a:cs typeface="Arial" pitchFamily="34" charset="0"/>
                        </a:rPr>
                        <a:t>18</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2200" b="1" dirty="0">
                          <a:solidFill>
                            <a:schemeClr val="bg2"/>
                          </a:solidFill>
                          <a:latin typeface="Arial" pitchFamily="34" charset="0"/>
                          <a:cs typeface="Arial" pitchFamily="34" charset="0"/>
                        </a:rPr>
                        <a:t>  6</a:t>
                      </a:r>
                    </a:p>
                  </a:txBody>
                  <a:tcP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20000"/>
                        <a:lumOff val="80000"/>
                      </a:schemeClr>
                    </a:solidFill>
                  </a:tcPr>
                </a:tc>
                <a:tc>
                  <a:txBody>
                    <a:bodyPr/>
                    <a:lstStyle/>
                    <a:p>
                      <a:pPr algn="ctr"/>
                      <a:r>
                        <a:rPr lang="en-US" sz="2400" b="1" dirty="0">
                          <a:solidFill>
                            <a:schemeClr val="bg2"/>
                          </a:solidFill>
                          <a:latin typeface="Arial" pitchFamily="34" charset="0"/>
                          <a:cs typeface="Arial" pitchFamily="34" charset="0"/>
                        </a:rPr>
                        <a:t>19</a:t>
                      </a:r>
                    </a:p>
                  </a:txBody>
                  <a:tcPr>
                    <a:lnB w="38100" cap="flat" cmpd="sng" algn="ctr">
                      <a:solidFill>
                        <a:schemeClr val="tx1"/>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370840">
                <a:tc>
                  <a:txBody>
                    <a:bodyPr/>
                    <a:lstStyle/>
                    <a:p>
                      <a:r>
                        <a:rPr lang="en-US" sz="2000" b="0" baseline="0" dirty="0" err="1">
                          <a:latin typeface="Arial" pitchFamily="34" charset="0"/>
                          <a:cs typeface="Arial" pitchFamily="34" charset="0"/>
                        </a:rPr>
                        <a:t>North.Periph</a:t>
                      </a:r>
                      <a:r>
                        <a:rPr lang="en-US" sz="2000" b="0" baseline="0" dirty="0">
                          <a:latin typeface="Arial" pitchFamily="34" charset="0"/>
                          <a:cs typeface="Arial" pitchFamily="34" charset="0"/>
                        </a:rPr>
                        <a:t>.</a:t>
                      </a:r>
                      <a:endParaRPr lang="en-US" sz="2000" b="0" dirty="0">
                        <a:latin typeface="Arial" pitchFamily="34" charset="0"/>
                        <a:cs typeface="Arial" pitchFamily="34" charset="0"/>
                      </a:endParaRPr>
                    </a:p>
                  </a:txBody>
                  <a:tcPr>
                    <a:lnT w="38100" cap="flat" cmpd="sng" algn="ctr">
                      <a:solidFill>
                        <a:schemeClr val="tx1"/>
                      </a:solidFill>
                      <a:prstDash val="solid"/>
                      <a:round/>
                      <a:headEnd type="none" w="med" len="med"/>
                      <a:tailEnd type="none" w="med" len="med"/>
                    </a:lnT>
                  </a:tcPr>
                </a:tc>
                <a:tc>
                  <a:txBody>
                    <a:bodyPr/>
                    <a:lstStyle/>
                    <a:p>
                      <a:pPr algn="ctr"/>
                      <a:r>
                        <a:rPr lang="en-US" sz="2000" b="0" dirty="0">
                          <a:latin typeface="Arial" pitchFamily="34" charset="0"/>
                          <a:cs typeface="Arial" pitchFamily="34" charset="0"/>
                        </a:rPr>
                        <a:t>  13</a:t>
                      </a:r>
                    </a:p>
                  </a:txBody>
                  <a:tcPr>
                    <a:lnT w="38100" cap="flat" cmpd="sng" algn="ctr">
                      <a:solidFill>
                        <a:schemeClr val="tx1"/>
                      </a:solidFill>
                      <a:prstDash val="solid"/>
                      <a:round/>
                      <a:headEnd type="none" w="med" len="med"/>
                      <a:tailEnd type="none" w="med" len="med"/>
                    </a:lnT>
                  </a:tcPr>
                </a:tc>
                <a:tc>
                  <a:txBody>
                    <a:bodyPr/>
                    <a:lstStyle/>
                    <a:p>
                      <a:pPr algn="ctr"/>
                      <a:r>
                        <a:rPr lang="en-US" sz="2000" b="0" dirty="0">
                          <a:solidFill>
                            <a:schemeClr val="bg2"/>
                          </a:solidFill>
                          <a:latin typeface="Arial" pitchFamily="34" charset="0"/>
                          <a:cs typeface="Arial" pitchFamily="34" charset="0"/>
                        </a:rPr>
                        <a:t>2.2</a:t>
                      </a:r>
                    </a:p>
                  </a:txBody>
                  <a:tcPr>
                    <a:lnT w="38100" cap="flat" cmpd="sng" algn="ctr">
                      <a:solidFill>
                        <a:schemeClr val="tx1"/>
                      </a:solidFill>
                      <a:prstDash val="solid"/>
                      <a:round/>
                      <a:headEnd type="none" w="med" len="med"/>
                      <a:tailEnd type="none" w="med" len="med"/>
                    </a:lnT>
                  </a:tcPr>
                </a:tc>
                <a:tc>
                  <a:txBody>
                    <a:bodyPr/>
                    <a:lstStyle/>
                    <a:p>
                      <a:pPr algn="ctr"/>
                      <a:r>
                        <a:rPr lang="en-US" sz="2000" b="0" dirty="0">
                          <a:solidFill>
                            <a:schemeClr val="bg2"/>
                          </a:solidFill>
                          <a:latin typeface="Arial" pitchFamily="34" charset="0"/>
                          <a:cs typeface="Arial" pitchFamily="34" charset="0"/>
                        </a:rPr>
                        <a:t>  0</a:t>
                      </a:r>
                    </a:p>
                  </a:txBody>
                  <a:tcPr>
                    <a:lnT w="38100" cap="flat" cmpd="sng" algn="ctr">
                      <a:solidFill>
                        <a:schemeClr val="tx1"/>
                      </a:solidFill>
                      <a:prstDash val="solid"/>
                      <a:round/>
                      <a:headEnd type="none" w="med" len="med"/>
                      <a:tailEnd type="none" w="med" len="med"/>
                    </a:lnT>
                  </a:tcPr>
                </a:tc>
                <a:tc>
                  <a:txBody>
                    <a:bodyPr/>
                    <a:lstStyle/>
                    <a:p>
                      <a:pPr algn="ctr"/>
                      <a:r>
                        <a:rPr lang="en-US" sz="2000" b="0" dirty="0">
                          <a:solidFill>
                            <a:schemeClr val="bg2"/>
                          </a:solidFill>
                          <a:latin typeface="Arial" pitchFamily="34" charset="0"/>
                          <a:cs typeface="Arial" pitchFamily="34" charset="0"/>
                        </a:rPr>
                        <a:t>  0</a:t>
                      </a:r>
                    </a:p>
                  </a:txBody>
                  <a:tcPr>
                    <a:lnT w="38100" cap="flat" cmpd="sng" algn="ctr">
                      <a:solidFill>
                        <a:schemeClr val="tx1"/>
                      </a:solidFill>
                      <a:prstDash val="solid"/>
                      <a:round/>
                      <a:headEnd type="none" w="med" len="med"/>
                      <a:tailEnd type="none" w="med" len="med"/>
                    </a:lnT>
                  </a:tcPr>
                </a:tc>
                <a:tc>
                  <a:txBody>
                    <a:bodyPr/>
                    <a:lstStyle/>
                    <a:p>
                      <a:pPr algn="ctr"/>
                      <a:r>
                        <a:rPr lang="en-US" sz="2000" b="0" dirty="0">
                          <a:latin typeface="Arial" pitchFamily="34" charset="0"/>
                          <a:cs typeface="Arial" pitchFamily="34" charset="0"/>
                        </a:rPr>
                        <a:t>  0</a:t>
                      </a: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370840">
                <a:tc>
                  <a:txBody>
                    <a:bodyPr/>
                    <a:lstStyle/>
                    <a:p>
                      <a:r>
                        <a:rPr lang="en-US" sz="2000" b="0" dirty="0">
                          <a:latin typeface="Arial" pitchFamily="34" charset="0"/>
                          <a:cs typeface="Arial" pitchFamily="34" charset="0"/>
                        </a:rPr>
                        <a:t>MA</a:t>
                      </a:r>
                    </a:p>
                  </a:txBody>
                  <a:tcPr/>
                </a:tc>
                <a:tc>
                  <a:txBody>
                    <a:bodyPr/>
                    <a:lstStyle/>
                    <a:p>
                      <a:pPr algn="ctr"/>
                      <a:r>
                        <a:rPr lang="en-US" sz="2000" b="0" dirty="0">
                          <a:latin typeface="Arial" pitchFamily="34" charset="0"/>
                          <a:cs typeface="Arial" pitchFamily="34" charset="0"/>
                        </a:rPr>
                        <a:t>  33</a:t>
                      </a:r>
                    </a:p>
                  </a:txBody>
                  <a:tcPr/>
                </a:tc>
                <a:tc>
                  <a:txBody>
                    <a:bodyPr/>
                    <a:lstStyle/>
                    <a:p>
                      <a:pPr algn="ctr"/>
                      <a:r>
                        <a:rPr lang="en-US" sz="2000" b="0" dirty="0">
                          <a:latin typeface="Arial" pitchFamily="34" charset="0"/>
                          <a:cs typeface="Arial" pitchFamily="34" charset="0"/>
                        </a:rPr>
                        <a:t>4.4</a:t>
                      </a:r>
                    </a:p>
                  </a:txBody>
                  <a:tcPr/>
                </a:tc>
                <a:tc>
                  <a:txBody>
                    <a:bodyPr/>
                    <a:lstStyle/>
                    <a:p>
                      <a:pPr algn="ctr"/>
                      <a:r>
                        <a:rPr lang="en-US" sz="2000" b="0" dirty="0">
                          <a:latin typeface="Arial" pitchFamily="34" charset="0"/>
                          <a:cs typeface="Arial" pitchFamily="34" charset="0"/>
                        </a:rPr>
                        <a:t>13</a:t>
                      </a:r>
                    </a:p>
                  </a:txBody>
                  <a:tcPr/>
                </a:tc>
                <a:tc>
                  <a:txBody>
                    <a:bodyPr/>
                    <a:lstStyle/>
                    <a:p>
                      <a:pPr algn="ctr"/>
                      <a:r>
                        <a:rPr lang="en-US" sz="2000" b="0" dirty="0">
                          <a:latin typeface="Arial" pitchFamily="34" charset="0"/>
                          <a:cs typeface="Arial" pitchFamily="34" charset="0"/>
                        </a:rPr>
                        <a:t>10</a:t>
                      </a:r>
                    </a:p>
                  </a:txBody>
                  <a:tcPr/>
                </a:tc>
                <a:tc>
                  <a:txBody>
                    <a:bodyPr/>
                    <a:lstStyle/>
                    <a:p>
                      <a:pPr algn="ctr"/>
                      <a:r>
                        <a:rPr lang="en-US" sz="2000" b="0" dirty="0">
                          <a:latin typeface="Arial" pitchFamily="34" charset="0"/>
                          <a:cs typeface="Arial" pitchFamily="34" charset="0"/>
                        </a:rPr>
                        <a:t>  0</a:t>
                      </a:r>
                    </a:p>
                  </a:txBody>
                  <a:tcPr/>
                </a:tc>
                <a:extLst>
                  <a:ext uri="{0D108BD9-81ED-4DB2-BD59-A6C34878D82A}">
                    <a16:rowId xmlns:a16="http://schemas.microsoft.com/office/drawing/2014/main" val="10004"/>
                  </a:ext>
                </a:extLst>
              </a:tr>
              <a:tr h="370840">
                <a:tc>
                  <a:txBody>
                    <a:bodyPr/>
                    <a:lstStyle/>
                    <a:p>
                      <a:r>
                        <a:rPr lang="en-US" sz="2000" b="1" dirty="0">
                          <a:solidFill>
                            <a:schemeClr val="bg1"/>
                          </a:solidFill>
                          <a:latin typeface="Arial" pitchFamily="34" charset="0"/>
                          <a:cs typeface="Arial" pitchFamily="34" charset="0"/>
                        </a:rPr>
                        <a:t>CT</a:t>
                      </a:r>
                    </a:p>
                  </a:txBody>
                  <a:tcPr/>
                </a:tc>
                <a:tc>
                  <a:txBody>
                    <a:bodyPr/>
                    <a:lstStyle/>
                    <a:p>
                      <a:pPr algn="ctr"/>
                      <a:r>
                        <a:rPr lang="en-US" sz="2000" b="1" dirty="0">
                          <a:solidFill>
                            <a:schemeClr val="bg2"/>
                          </a:solidFill>
                          <a:latin typeface="Arial" pitchFamily="34" charset="0"/>
                          <a:cs typeface="Arial" pitchFamily="34" charset="0"/>
                        </a:rPr>
                        <a:t>  25</a:t>
                      </a:r>
                    </a:p>
                  </a:txBody>
                  <a:tcPr/>
                </a:tc>
                <a:tc>
                  <a:txBody>
                    <a:bodyPr/>
                    <a:lstStyle/>
                    <a:p>
                      <a:pPr algn="ctr"/>
                      <a:r>
                        <a:rPr lang="en-US" sz="2000" b="1" dirty="0">
                          <a:solidFill>
                            <a:schemeClr val="bg2"/>
                          </a:solidFill>
                          <a:latin typeface="Arial" pitchFamily="34" charset="0"/>
                          <a:cs typeface="Arial" pitchFamily="34" charset="0"/>
                        </a:rPr>
                        <a:t>4.2</a:t>
                      </a:r>
                    </a:p>
                  </a:txBody>
                  <a:tcPr/>
                </a:tc>
                <a:tc>
                  <a:txBody>
                    <a:bodyPr/>
                    <a:lstStyle/>
                    <a:p>
                      <a:pPr algn="ctr"/>
                      <a:r>
                        <a:rPr lang="en-US" sz="2000" b="1" dirty="0">
                          <a:solidFill>
                            <a:schemeClr val="bg2"/>
                          </a:solidFill>
                          <a:latin typeface="Arial" pitchFamily="34" charset="0"/>
                          <a:cs typeface="Arial" pitchFamily="34" charset="0"/>
                        </a:rPr>
                        <a:t>20</a:t>
                      </a:r>
                    </a:p>
                  </a:txBody>
                  <a:tcPr/>
                </a:tc>
                <a:tc>
                  <a:txBody>
                    <a:bodyPr/>
                    <a:lstStyle/>
                    <a:p>
                      <a:pPr algn="ctr"/>
                      <a:r>
                        <a:rPr lang="en-US" sz="2000" b="1" dirty="0">
                          <a:solidFill>
                            <a:srgbClr val="FF0000"/>
                          </a:solidFill>
                          <a:latin typeface="Arial" pitchFamily="34" charset="0"/>
                          <a:cs typeface="Arial" pitchFamily="34" charset="0"/>
                        </a:rPr>
                        <a:t>12</a:t>
                      </a:r>
                    </a:p>
                  </a:txBody>
                  <a:tcPr/>
                </a:tc>
                <a:tc>
                  <a:txBody>
                    <a:bodyPr/>
                    <a:lstStyle/>
                    <a:p>
                      <a:pPr algn="ctr"/>
                      <a:r>
                        <a:rPr lang="en-US" sz="2400" b="1" dirty="0">
                          <a:solidFill>
                            <a:srgbClr val="FF0000"/>
                          </a:solidFill>
                          <a:latin typeface="Arial" pitchFamily="34" charset="0"/>
                          <a:cs typeface="Arial" pitchFamily="34" charset="0"/>
                        </a:rPr>
                        <a:t>48</a:t>
                      </a:r>
                    </a:p>
                  </a:txBody>
                  <a:tcPr/>
                </a:tc>
                <a:extLst>
                  <a:ext uri="{0D108BD9-81ED-4DB2-BD59-A6C34878D82A}">
                    <a16:rowId xmlns:a16="http://schemas.microsoft.com/office/drawing/2014/main" val="10005"/>
                  </a:ext>
                </a:extLst>
              </a:tr>
              <a:tr h="370840">
                <a:tc>
                  <a:txBody>
                    <a:bodyPr/>
                    <a:lstStyle/>
                    <a:p>
                      <a:r>
                        <a:rPr lang="en-US" sz="2000" b="1" dirty="0">
                          <a:solidFill>
                            <a:schemeClr val="bg1"/>
                          </a:solidFill>
                          <a:latin typeface="Arial" pitchFamily="34" charset="0"/>
                          <a:cs typeface="Arial" pitchFamily="34" charset="0"/>
                        </a:rPr>
                        <a:t>NY</a:t>
                      </a:r>
                    </a:p>
                  </a:txBody>
                  <a:tcPr/>
                </a:tc>
                <a:tc>
                  <a:txBody>
                    <a:bodyPr/>
                    <a:lstStyle/>
                    <a:p>
                      <a:pPr algn="ctr"/>
                      <a:r>
                        <a:rPr lang="en-US" sz="2000" b="1" dirty="0">
                          <a:solidFill>
                            <a:schemeClr val="bg2"/>
                          </a:solidFill>
                          <a:latin typeface="Arial" pitchFamily="34" charset="0"/>
                          <a:cs typeface="Arial" pitchFamily="34" charset="0"/>
                        </a:rPr>
                        <a:t>  56</a:t>
                      </a:r>
                    </a:p>
                  </a:txBody>
                  <a:tcPr/>
                </a:tc>
                <a:tc>
                  <a:txBody>
                    <a:bodyPr/>
                    <a:lstStyle/>
                    <a:p>
                      <a:pPr algn="ctr"/>
                      <a:r>
                        <a:rPr lang="en-US" sz="2000" b="1" dirty="0">
                          <a:solidFill>
                            <a:schemeClr val="bg2"/>
                          </a:solidFill>
                          <a:latin typeface="Arial" pitchFamily="34" charset="0"/>
                          <a:cs typeface="Arial" pitchFamily="34" charset="0"/>
                        </a:rPr>
                        <a:t>4.1</a:t>
                      </a:r>
                    </a:p>
                  </a:txBody>
                  <a:tcPr/>
                </a:tc>
                <a:tc>
                  <a:txBody>
                    <a:bodyPr/>
                    <a:lstStyle/>
                    <a:p>
                      <a:pPr algn="ctr"/>
                      <a:r>
                        <a:rPr lang="en-US" sz="2000" b="1" dirty="0">
                          <a:solidFill>
                            <a:schemeClr val="bg2"/>
                          </a:solidFill>
                          <a:latin typeface="Arial" pitchFamily="34" charset="0"/>
                          <a:cs typeface="Arial" pitchFamily="34" charset="0"/>
                        </a:rPr>
                        <a:t>18</a:t>
                      </a:r>
                    </a:p>
                  </a:txBody>
                  <a:tcPr/>
                </a:tc>
                <a:tc>
                  <a:txBody>
                    <a:bodyPr/>
                    <a:lstStyle/>
                    <a:p>
                      <a:pPr algn="ctr"/>
                      <a:r>
                        <a:rPr lang="en-US" sz="2000" b="1" dirty="0">
                          <a:solidFill>
                            <a:srgbClr val="FF0000"/>
                          </a:solidFill>
                          <a:latin typeface="Arial" pitchFamily="34" charset="0"/>
                          <a:cs typeface="Arial" pitchFamily="34" charset="0"/>
                        </a:rPr>
                        <a:t>14</a:t>
                      </a:r>
                    </a:p>
                  </a:txBody>
                  <a:tcPr/>
                </a:tc>
                <a:tc>
                  <a:txBody>
                    <a:bodyPr/>
                    <a:lstStyle/>
                    <a:p>
                      <a:pPr algn="ctr"/>
                      <a:r>
                        <a:rPr lang="en-US" sz="2000" b="1" dirty="0">
                          <a:solidFill>
                            <a:srgbClr val="FFC000"/>
                          </a:solidFill>
                          <a:latin typeface="Arial" pitchFamily="34" charset="0"/>
                          <a:cs typeface="Arial" pitchFamily="34" charset="0"/>
                        </a:rPr>
                        <a:t>29</a:t>
                      </a:r>
                    </a:p>
                  </a:txBody>
                  <a:tcPr/>
                </a:tc>
                <a:extLst>
                  <a:ext uri="{0D108BD9-81ED-4DB2-BD59-A6C34878D82A}">
                    <a16:rowId xmlns:a16="http://schemas.microsoft.com/office/drawing/2014/main" val="10006"/>
                  </a:ext>
                </a:extLst>
              </a:tr>
              <a:tr h="370840">
                <a:tc>
                  <a:txBody>
                    <a:bodyPr/>
                    <a:lstStyle/>
                    <a:p>
                      <a:r>
                        <a:rPr lang="en-US" sz="2000" b="1" dirty="0">
                          <a:solidFill>
                            <a:schemeClr val="bg1"/>
                          </a:solidFill>
                          <a:latin typeface="Arial" pitchFamily="34" charset="0"/>
                          <a:cs typeface="Arial" pitchFamily="34" charset="0"/>
                        </a:rPr>
                        <a:t>    LI</a:t>
                      </a:r>
                    </a:p>
                  </a:txBody>
                  <a:tcPr/>
                </a:tc>
                <a:tc>
                  <a:txBody>
                    <a:bodyPr/>
                    <a:lstStyle/>
                    <a:p>
                      <a:pPr algn="ctr"/>
                      <a:r>
                        <a:rPr lang="en-US" sz="2000" b="1" dirty="0">
                          <a:solidFill>
                            <a:schemeClr val="bg2"/>
                          </a:solidFill>
                          <a:latin typeface="Arial" pitchFamily="34" charset="0"/>
                          <a:cs typeface="Arial" pitchFamily="34" charset="0"/>
                        </a:rPr>
                        <a:t>      20</a:t>
                      </a:r>
                    </a:p>
                  </a:txBody>
                  <a:tcPr/>
                </a:tc>
                <a:tc>
                  <a:txBody>
                    <a:bodyPr/>
                    <a:lstStyle/>
                    <a:p>
                      <a:pPr algn="ctr"/>
                      <a:r>
                        <a:rPr lang="en-US" sz="2000" b="1" dirty="0">
                          <a:solidFill>
                            <a:srgbClr val="FF0000"/>
                          </a:solidFill>
                          <a:latin typeface="Arial" pitchFamily="34" charset="0"/>
                          <a:cs typeface="Arial" pitchFamily="34" charset="0"/>
                        </a:rPr>
                        <a:t>5.5</a:t>
                      </a:r>
                    </a:p>
                  </a:txBody>
                  <a:tcPr/>
                </a:tc>
                <a:tc>
                  <a:txBody>
                    <a:bodyPr/>
                    <a:lstStyle/>
                    <a:p>
                      <a:pPr algn="ctr"/>
                      <a:r>
                        <a:rPr lang="en-US" sz="2000" b="1" dirty="0">
                          <a:solidFill>
                            <a:srgbClr val="FF0000"/>
                          </a:solidFill>
                          <a:latin typeface="Arial" pitchFamily="34" charset="0"/>
                          <a:cs typeface="Arial" pitchFamily="34" charset="0"/>
                        </a:rPr>
                        <a:t>30</a:t>
                      </a:r>
                    </a:p>
                  </a:txBody>
                  <a:tcPr/>
                </a:tc>
                <a:tc>
                  <a:txBody>
                    <a:bodyPr/>
                    <a:lstStyle/>
                    <a:p>
                      <a:pPr algn="ctr"/>
                      <a:r>
                        <a:rPr lang="en-US" sz="2000" b="1" dirty="0">
                          <a:solidFill>
                            <a:srgbClr val="FF0000"/>
                          </a:solidFill>
                          <a:latin typeface="Arial" pitchFamily="34" charset="0"/>
                          <a:cs typeface="Arial" pitchFamily="34" charset="0"/>
                        </a:rPr>
                        <a:t>20</a:t>
                      </a:r>
                    </a:p>
                  </a:txBody>
                  <a:tcPr/>
                </a:tc>
                <a:tc>
                  <a:txBody>
                    <a:bodyPr/>
                    <a:lstStyle/>
                    <a:p>
                      <a:pPr algn="ctr"/>
                      <a:r>
                        <a:rPr lang="en-US" sz="2400" b="1" dirty="0">
                          <a:solidFill>
                            <a:srgbClr val="FF0000"/>
                          </a:solidFill>
                          <a:latin typeface="Arial" pitchFamily="34" charset="0"/>
                          <a:cs typeface="Arial" pitchFamily="34" charset="0"/>
                        </a:rPr>
                        <a:t>55</a:t>
                      </a:r>
                    </a:p>
                  </a:txBody>
                  <a:tcPr/>
                </a:tc>
                <a:extLst>
                  <a:ext uri="{0D108BD9-81ED-4DB2-BD59-A6C34878D82A}">
                    <a16:rowId xmlns:a16="http://schemas.microsoft.com/office/drawing/2014/main" val="10007"/>
                  </a:ext>
                </a:extLst>
              </a:tr>
              <a:tr h="370840">
                <a:tc>
                  <a:txBody>
                    <a:bodyPr/>
                    <a:lstStyle/>
                    <a:p>
                      <a:r>
                        <a:rPr lang="en-US" sz="2000" b="1" dirty="0">
                          <a:solidFill>
                            <a:schemeClr val="bg1"/>
                          </a:solidFill>
                          <a:latin typeface="Arial" pitchFamily="34" charset="0"/>
                          <a:cs typeface="Arial" pitchFamily="34" charset="0"/>
                        </a:rPr>
                        <a:t>    Upstate</a:t>
                      </a:r>
                    </a:p>
                  </a:txBody>
                  <a:tcPr/>
                </a:tc>
                <a:tc>
                  <a:txBody>
                    <a:bodyPr/>
                    <a:lstStyle/>
                    <a:p>
                      <a:pPr algn="ctr"/>
                      <a:r>
                        <a:rPr lang="en-US" sz="2000" b="1" dirty="0">
                          <a:solidFill>
                            <a:schemeClr val="bg2"/>
                          </a:solidFill>
                          <a:latin typeface="Arial" pitchFamily="34" charset="0"/>
                          <a:cs typeface="Arial" pitchFamily="34" charset="0"/>
                        </a:rPr>
                        <a:t>      26</a:t>
                      </a:r>
                    </a:p>
                  </a:txBody>
                  <a:tcPr/>
                </a:tc>
                <a:tc>
                  <a:txBody>
                    <a:bodyPr/>
                    <a:lstStyle/>
                    <a:p>
                      <a:pPr algn="ctr"/>
                      <a:r>
                        <a:rPr lang="en-US" sz="2000" b="1" dirty="0">
                          <a:solidFill>
                            <a:schemeClr val="bg2"/>
                          </a:solidFill>
                          <a:latin typeface="Arial" pitchFamily="34" charset="0"/>
                          <a:cs typeface="Arial" pitchFamily="34" charset="0"/>
                        </a:rPr>
                        <a:t>2.3</a:t>
                      </a:r>
                    </a:p>
                  </a:txBody>
                  <a:tcPr/>
                </a:tc>
                <a:tc>
                  <a:txBody>
                    <a:bodyPr/>
                    <a:lstStyle/>
                    <a:p>
                      <a:pPr algn="ctr"/>
                      <a:r>
                        <a:rPr lang="en-US" sz="2000" b="1" dirty="0">
                          <a:solidFill>
                            <a:schemeClr val="bg2"/>
                          </a:solidFill>
                          <a:latin typeface="Arial" pitchFamily="34" charset="0"/>
                          <a:cs typeface="Arial" pitchFamily="34" charset="0"/>
                        </a:rPr>
                        <a:t>  0</a:t>
                      </a:r>
                    </a:p>
                  </a:txBody>
                  <a:tcPr/>
                </a:tc>
                <a:tc>
                  <a:txBody>
                    <a:bodyPr/>
                    <a:lstStyle/>
                    <a:p>
                      <a:pPr algn="ctr"/>
                      <a:r>
                        <a:rPr lang="en-US" sz="2000" b="1" dirty="0">
                          <a:solidFill>
                            <a:schemeClr val="bg2"/>
                          </a:solidFill>
                          <a:latin typeface="Arial" pitchFamily="34" charset="0"/>
                          <a:cs typeface="Arial" pitchFamily="34" charset="0"/>
                        </a:rPr>
                        <a:t>  0</a:t>
                      </a:r>
                    </a:p>
                  </a:txBody>
                  <a:tcPr/>
                </a:tc>
                <a:tc>
                  <a:txBody>
                    <a:bodyPr/>
                    <a:lstStyle/>
                    <a:p>
                      <a:pPr algn="ctr"/>
                      <a:r>
                        <a:rPr lang="en-US" sz="2000" b="1" dirty="0">
                          <a:solidFill>
                            <a:schemeClr val="bg1"/>
                          </a:solidFill>
                          <a:latin typeface="Arial" pitchFamily="34" charset="0"/>
                          <a:cs typeface="Arial" pitchFamily="34" charset="0"/>
                        </a:rPr>
                        <a:t>  </a:t>
                      </a:r>
                      <a:r>
                        <a:rPr lang="en-US" sz="2000" b="1" dirty="0">
                          <a:solidFill>
                            <a:schemeClr val="bg2"/>
                          </a:solidFill>
                          <a:latin typeface="Arial" pitchFamily="34" charset="0"/>
                          <a:cs typeface="Arial" pitchFamily="34" charset="0"/>
                        </a:rPr>
                        <a:t>8</a:t>
                      </a:r>
                    </a:p>
                  </a:txBody>
                  <a:tcPr/>
                </a:tc>
                <a:extLst>
                  <a:ext uri="{0D108BD9-81ED-4DB2-BD59-A6C34878D82A}">
                    <a16:rowId xmlns:a16="http://schemas.microsoft.com/office/drawing/2014/main" val="10008"/>
                  </a:ext>
                </a:extLst>
              </a:tr>
              <a:tr h="370840">
                <a:tc>
                  <a:txBody>
                    <a:bodyPr/>
                    <a:lstStyle/>
                    <a:p>
                      <a:r>
                        <a:rPr lang="en-US" sz="2000" b="1" dirty="0">
                          <a:solidFill>
                            <a:schemeClr val="bg1"/>
                          </a:solidFill>
                          <a:latin typeface="Arial" pitchFamily="34" charset="0"/>
                          <a:cs typeface="Arial" pitchFamily="34" charset="0"/>
                        </a:rPr>
                        <a:t>NJ</a:t>
                      </a:r>
                    </a:p>
                  </a:txBody>
                  <a:tcPr/>
                </a:tc>
                <a:tc>
                  <a:txBody>
                    <a:bodyPr/>
                    <a:lstStyle/>
                    <a:p>
                      <a:pPr algn="ctr"/>
                      <a:r>
                        <a:rPr lang="en-US" sz="2000" b="1" dirty="0">
                          <a:solidFill>
                            <a:schemeClr val="bg2"/>
                          </a:solidFill>
                          <a:latin typeface="Arial" pitchFamily="34" charset="0"/>
                          <a:cs typeface="Arial" pitchFamily="34" charset="0"/>
                        </a:rPr>
                        <a:t>  32</a:t>
                      </a:r>
                    </a:p>
                  </a:txBody>
                  <a:tcPr/>
                </a:tc>
                <a:tc>
                  <a:txBody>
                    <a:bodyPr/>
                    <a:lstStyle/>
                    <a:p>
                      <a:pPr algn="ctr"/>
                      <a:r>
                        <a:rPr lang="en-US" sz="2000" b="1" dirty="0">
                          <a:solidFill>
                            <a:schemeClr val="bg2"/>
                          </a:solidFill>
                          <a:latin typeface="Arial" pitchFamily="34" charset="0"/>
                          <a:cs typeface="Arial" pitchFamily="34" charset="0"/>
                        </a:rPr>
                        <a:t>4.4</a:t>
                      </a:r>
                    </a:p>
                  </a:txBody>
                  <a:tcPr/>
                </a:tc>
                <a:tc>
                  <a:txBody>
                    <a:bodyPr/>
                    <a:lstStyle/>
                    <a:p>
                      <a:pPr algn="ctr"/>
                      <a:r>
                        <a:rPr lang="en-US" sz="2000" b="1" dirty="0">
                          <a:solidFill>
                            <a:schemeClr val="accent1"/>
                          </a:solidFill>
                          <a:latin typeface="Arial" pitchFamily="34" charset="0"/>
                          <a:cs typeface="Arial" pitchFamily="34" charset="0"/>
                        </a:rPr>
                        <a:t>23</a:t>
                      </a:r>
                    </a:p>
                  </a:txBody>
                  <a:tcPr/>
                </a:tc>
                <a:tc>
                  <a:txBody>
                    <a:bodyPr/>
                    <a:lstStyle/>
                    <a:p>
                      <a:pPr algn="ctr"/>
                      <a:r>
                        <a:rPr lang="en-US" sz="2000" b="1" dirty="0">
                          <a:solidFill>
                            <a:schemeClr val="bg2"/>
                          </a:solidFill>
                          <a:latin typeface="Arial" pitchFamily="34" charset="0"/>
                          <a:cs typeface="Arial" pitchFamily="34" charset="0"/>
                        </a:rPr>
                        <a:t>  0</a:t>
                      </a:r>
                    </a:p>
                  </a:txBody>
                  <a:tcPr/>
                </a:tc>
                <a:tc>
                  <a:txBody>
                    <a:bodyPr/>
                    <a:lstStyle/>
                    <a:p>
                      <a:pPr algn="ctr"/>
                      <a:r>
                        <a:rPr lang="en-US" sz="2000" b="1" dirty="0">
                          <a:solidFill>
                            <a:srgbClr val="FFC000"/>
                          </a:solidFill>
                          <a:latin typeface="Arial" pitchFamily="34" charset="0"/>
                          <a:cs typeface="Arial" pitchFamily="34" charset="0"/>
                        </a:rPr>
                        <a:t>28</a:t>
                      </a:r>
                    </a:p>
                  </a:txBody>
                  <a:tcPr/>
                </a:tc>
                <a:extLst>
                  <a:ext uri="{0D108BD9-81ED-4DB2-BD59-A6C34878D82A}">
                    <a16:rowId xmlns:a16="http://schemas.microsoft.com/office/drawing/2014/main" val="10009"/>
                  </a:ext>
                </a:extLst>
              </a:tr>
              <a:tr h="370840">
                <a:tc>
                  <a:txBody>
                    <a:bodyPr/>
                    <a:lstStyle/>
                    <a:p>
                      <a:r>
                        <a:rPr lang="en-US" sz="2000" b="0" dirty="0">
                          <a:latin typeface="Arial" pitchFamily="34" charset="0"/>
                          <a:cs typeface="Arial" pitchFamily="34" charset="0"/>
                        </a:rPr>
                        <a:t>PA</a:t>
                      </a:r>
                    </a:p>
                  </a:txBody>
                  <a:tcPr/>
                </a:tc>
                <a:tc>
                  <a:txBody>
                    <a:bodyPr/>
                    <a:lstStyle/>
                    <a:p>
                      <a:pPr algn="ctr"/>
                      <a:r>
                        <a:rPr lang="en-US" sz="2000" b="1" dirty="0">
                          <a:solidFill>
                            <a:schemeClr val="bg2"/>
                          </a:solidFill>
                          <a:latin typeface="Arial" pitchFamily="34" charset="0"/>
                          <a:cs typeface="Arial" pitchFamily="34" charset="0"/>
                        </a:rPr>
                        <a:t>  74</a:t>
                      </a:r>
                    </a:p>
                  </a:txBody>
                  <a:tcPr/>
                </a:tc>
                <a:tc>
                  <a:txBody>
                    <a:bodyPr/>
                    <a:lstStyle/>
                    <a:p>
                      <a:pPr algn="ctr"/>
                      <a:r>
                        <a:rPr lang="en-US" sz="2000" b="0" dirty="0">
                          <a:latin typeface="Arial" pitchFamily="34" charset="0"/>
                          <a:cs typeface="Arial" pitchFamily="34" charset="0"/>
                        </a:rPr>
                        <a:t>4.2</a:t>
                      </a:r>
                    </a:p>
                  </a:txBody>
                  <a:tcPr/>
                </a:tc>
                <a:tc>
                  <a:txBody>
                    <a:bodyPr/>
                    <a:lstStyle/>
                    <a:p>
                      <a:pPr algn="ctr"/>
                      <a:r>
                        <a:rPr lang="en-US" sz="2000" b="0" dirty="0">
                          <a:solidFill>
                            <a:schemeClr val="accent1"/>
                          </a:solidFill>
                          <a:latin typeface="Arial" pitchFamily="34" charset="0"/>
                          <a:cs typeface="Arial" pitchFamily="34" charset="0"/>
                        </a:rPr>
                        <a:t>24</a:t>
                      </a:r>
                    </a:p>
                  </a:txBody>
                  <a:tcPr/>
                </a:tc>
                <a:tc>
                  <a:txBody>
                    <a:bodyPr/>
                    <a:lstStyle/>
                    <a:p>
                      <a:pPr algn="ctr"/>
                      <a:r>
                        <a:rPr lang="en-US" sz="2000" b="0" dirty="0">
                          <a:solidFill>
                            <a:schemeClr val="bg2"/>
                          </a:solidFill>
                          <a:latin typeface="Arial" pitchFamily="34" charset="0"/>
                          <a:cs typeface="Arial" pitchFamily="34" charset="0"/>
                        </a:rPr>
                        <a:t>  1</a:t>
                      </a:r>
                    </a:p>
                  </a:txBody>
                  <a:tcPr/>
                </a:tc>
                <a:tc>
                  <a:txBody>
                    <a:bodyPr/>
                    <a:lstStyle/>
                    <a:p>
                      <a:pPr algn="ctr"/>
                      <a:r>
                        <a:rPr lang="en-US" sz="2000" b="0" dirty="0">
                          <a:latin typeface="Arial" pitchFamily="34" charset="0"/>
                          <a:cs typeface="Arial" pitchFamily="34" charset="0"/>
                        </a:rPr>
                        <a:t>22</a:t>
                      </a:r>
                    </a:p>
                  </a:txBody>
                  <a:tcPr/>
                </a:tc>
                <a:extLst>
                  <a:ext uri="{0D108BD9-81ED-4DB2-BD59-A6C34878D82A}">
                    <a16:rowId xmlns:a16="http://schemas.microsoft.com/office/drawing/2014/main" val="10010"/>
                  </a:ext>
                </a:extLst>
              </a:tr>
              <a:tr h="370840">
                <a:tc>
                  <a:txBody>
                    <a:bodyPr/>
                    <a:lstStyle/>
                    <a:p>
                      <a:r>
                        <a:rPr lang="en-US" sz="2000" b="0" dirty="0">
                          <a:latin typeface="Arial" pitchFamily="34" charset="0"/>
                          <a:cs typeface="Arial" pitchFamily="34" charset="0"/>
                        </a:rPr>
                        <a:t>DE-MD-VA</a:t>
                      </a:r>
                    </a:p>
                  </a:txBody>
                  <a:tcPr/>
                </a:tc>
                <a:tc>
                  <a:txBody>
                    <a:bodyPr/>
                    <a:lstStyle/>
                    <a:p>
                      <a:pPr algn="ctr"/>
                      <a:r>
                        <a:rPr lang="en-US" sz="2000" b="0" dirty="0">
                          <a:latin typeface="Arial" pitchFamily="34" charset="0"/>
                          <a:cs typeface="Arial" pitchFamily="34" charset="0"/>
                        </a:rPr>
                        <a:t>  42</a:t>
                      </a:r>
                    </a:p>
                  </a:txBody>
                  <a:tcPr/>
                </a:tc>
                <a:tc>
                  <a:txBody>
                    <a:bodyPr/>
                    <a:lstStyle/>
                    <a:p>
                      <a:pPr algn="ctr"/>
                      <a:r>
                        <a:rPr lang="en-US" sz="2000" b="0" dirty="0">
                          <a:latin typeface="Arial" pitchFamily="34" charset="0"/>
                          <a:cs typeface="Arial" pitchFamily="34" charset="0"/>
                        </a:rPr>
                        <a:t>3.6</a:t>
                      </a:r>
                    </a:p>
                  </a:txBody>
                  <a:tcPr/>
                </a:tc>
                <a:tc>
                  <a:txBody>
                    <a:bodyPr/>
                    <a:lstStyle/>
                    <a:p>
                      <a:pPr algn="ctr"/>
                      <a:r>
                        <a:rPr lang="en-US" sz="2000" b="0" dirty="0">
                          <a:latin typeface="Arial" pitchFamily="34" charset="0"/>
                          <a:cs typeface="Arial" pitchFamily="34" charset="0"/>
                        </a:rPr>
                        <a:t>17</a:t>
                      </a:r>
                    </a:p>
                  </a:txBody>
                  <a:tcPr/>
                </a:tc>
                <a:tc>
                  <a:txBody>
                    <a:bodyPr/>
                    <a:lstStyle/>
                    <a:p>
                      <a:pPr algn="ctr"/>
                      <a:r>
                        <a:rPr lang="en-US" sz="2000" b="0" dirty="0">
                          <a:solidFill>
                            <a:schemeClr val="bg2"/>
                          </a:solidFill>
                          <a:latin typeface="Arial" pitchFamily="34" charset="0"/>
                          <a:cs typeface="Arial" pitchFamily="34" charset="0"/>
                        </a:rPr>
                        <a:t>  0</a:t>
                      </a:r>
                    </a:p>
                  </a:txBody>
                  <a:tcPr/>
                </a:tc>
                <a:tc>
                  <a:txBody>
                    <a:bodyPr/>
                    <a:lstStyle/>
                    <a:p>
                      <a:pPr algn="ctr"/>
                      <a:r>
                        <a:rPr lang="en-US" sz="2000" b="0" dirty="0">
                          <a:latin typeface="Arial" pitchFamily="34" charset="0"/>
                          <a:cs typeface="Arial" pitchFamily="34" charset="0"/>
                        </a:rPr>
                        <a:t>  5</a:t>
                      </a:r>
                    </a:p>
                  </a:txBody>
                  <a:tcPr/>
                </a:tc>
                <a:extLst>
                  <a:ext uri="{0D108BD9-81ED-4DB2-BD59-A6C34878D82A}">
                    <a16:rowId xmlns:a16="http://schemas.microsoft.com/office/drawing/2014/main" val="1001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err="1">
                          <a:latin typeface="Arial" pitchFamily="34" charset="0"/>
                          <a:cs typeface="Arial" pitchFamily="34" charset="0"/>
                        </a:rPr>
                        <a:t>South.Periph</a:t>
                      </a:r>
                      <a:r>
                        <a:rPr lang="en-US" sz="2000" b="0" dirty="0">
                          <a:latin typeface="Arial" pitchFamily="34" charset="0"/>
                          <a:cs typeface="Arial"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Arial" pitchFamily="34" charset="0"/>
                          <a:cs typeface="Arial" pitchFamily="34" charset="0"/>
                        </a:rPr>
                        <a:t>  16</a:t>
                      </a:r>
                    </a:p>
                  </a:txBody>
                  <a:tcPr/>
                </a:tc>
                <a:tc>
                  <a:txBody>
                    <a:bodyPr/>
                    <a:lstStyle/>
                    <a:p>
                      <a:pPr algn="ctr"/>
                      <a:r>
                        <a:rPr lang="en-US" sz="2000" b="0" dirty="0">
                          <a:solidFill>
                            <a:schemeClr val="bg2"/>
                          </a:solidFill>
                          <a:latin typeface="Arial" pitchFamily="34" charset="0"/>
                          <a:cs typeface="Arial" pitchFamily="34" charset="0"/>
                        </a:rPr>
                        <a:t>2.9</a:t>
                      </a:r>
                    </a:p>
                  </a:txBody>
                  <a:tcPr/>
                </a:tc>
                <a:tc>
                  <a:txBody>
                    <a:bodyPr/>
                    <a:lstStyle/>
                    <a:p>
                      <a:pPr algn="ctr"/>
                      <a:r>
                        <a:rPr lang="en-US" sz="2000" b="0" dirty="0">
                          <a:latin typeface="Arial" pitchFamily="34" charset="0"/>
                          <a:cs typeface="Arial" pitchFamily="34" charset="0"/>
                        </a:rPr>
                        <a:t>  0</a:t>
                      </a:r>
                    </a:p>
                  </a:txBody>
                  <a:tcPr/>
                </a:tc>
                <a:tc>
                  <a:txBody>
                    <a:bodyPr/>
                    <a:lstStyle/>
                    <a:p>
                      <a:pPr algn="ctr"/>
                      <a:r>
                        <a:rPr lang="en-US" sz="2000" b="0" dirty="0">
                          <a:solidFill>
                            <a:schemeClr val="bg2"/>
                          </a:solidFill>
                          <a:latin typeface="Arial" pitchFamily="34" charset="0"/>
                          <a:cs typeface="Arial" pitchFamily="34" charset="0"/>
                        </a:rPr>
                        <a:t>  0</a:t>
                      </a:r>
                    </a:p>
                  </a:txBody>
                  <a:tcPr/>
                </a:tc>
                <a:tc>
                  <a:txBody>
                    <a:bodyPr/>
                    <a:lstStyle/>
                    <a:p>
                      <a:pPr algn="ctr"/>
                      <a:r>
                        <a:rPr lang="en-US" sz="2000" b="0" dirty="0">
                          <a:latin typeface="Arial" pitchFamily="34" charset="0"/>
                          <a:cs typeface="Arial" pitchFamily="34" charset="0"/>
                        </a:rPr>
                        <a:t>  0</a:t>
                      </a:r>
                    </a:p>
                  </a:txBody>
                  <a:tcPr/>
                </a:tc>
                <a:extLst>
                  <a:ext uri="{0D108BD9-81ED-4DB2-BD59-A6C34878D82A}">
                    <a16:rowId xmlns:a16="http://schemas.microsoft.com/office/drawing/2014/main" val="10014"/>
                  </a:ext>
                </a:extLst>
              </a:tr>
            </a:tbl>
          </a:graphicData>
        </a:graphic>
      </p:graphicFrame>
      <p:sp>
        <p:nvSpPr>
          <p:cNvPr id="2" name="TextBox 1"/>
          <p:cNvSpPr txBox="1"/>
          <p:nvPr/>
        </p:nvSpPr>
        <p:spPr>
          <a:xfrm>
            <a:off x="5867400" y="6172200"/>
            <a:ext cx="3110147" cy="461665"/>
          </a:xfrm>
          <a:prstGeom prst="rect">
            <a:avLst/>
          </a:prstGeom>
          <a:noFill/>
        </p:spPr>
        <p:txBody>
          <a:bodyPr wrap="none" rtlCol="0">
            <a:spAutoFit/>
          </a:bodyPr>
          <a:lstStyle/>
          <a:p>
            <a:r>
              <a:rPr lang="en-US" altLang="en-US" dirty="0">
                <a:solidFill>
                  <a:srgbClr val="C00000"/>
                </a:solidFill>
                <a:latin typeface="Arial" panose="020B0604020202020204" pitchFamily="34" charset="0"/>
              </a:rPr>
              <a:t> </a:t>
            </a:r>
            <a:r>
              <a:rPr lang="en-US" altLang="en-US" sz="1600" b="0" dirty="0">
                <a:solidFill>
                  <a:srgbClr val="C00000"/>
                </a:solidFill>
                <a:latin typeface="Arial" panose="020B0604020202020204" pitchFamily="34" charset="0"/>
              </a:rPr>
              <a:t>(</a:t>
            </a:r>
            <a:r>
              <a:rPr lang="en-US" altLang="en-US" sz="1600" b="0" i="1" dirty="0">
                <a:solidFill>
                  <a:srgbClr val="C00000"/>
                </a:solidFill>
                <a:latin typeface="Arial" panose="020B0604020202020204" pitchFamily="34" charset="0"/>
              </a:rPr>
              <a:t>McGraw &amp; Koppenhöfer 2017</a:t>
            </a:r>
            <a:r>
              <a:rPr lang="en-US" altLang="en-US" sz="1600" b="0" dirty="0">
                <a:solidFill>
                  <a:srgbClr val="C00000"/>
                </a:solidFill>
                <a:latin typeface="Arial" panose="020B0604020202020204" pitchFamily="34" charset="0"/>
              </a:rPr>
              <a:t>)</a:t>
            </a:r>
            <a:endParaRPr lang="en-US" sz="1600" dirty="0"/>
          </a:p>
        </p:txBody>
      </p:sp>
      <p:sp>
        <p:nvSpPr>
          <p:cNvPr id="3" name="Oval 2">
            <a:extLst>
              <a:ext uri="{FF2B5EF4-FFF2-40B4-BE49-F238E27FC236}">
                <a16:creationId xmlns:a16="http://schemas.microsoft.com/office/drawing/2014/main" id="{11FD73FB-5E2F-4C8A-9535-D6E2958B8AEE}"/>
              </a:ext>
            </a:extLst>
          </p:cNvPr>
          <p:cNvSpPr/>
          <p:nvPr/>
        </p:nvSpPr>
        <p:spPr bwMode="auto">
          <a:xfrm>
            <a:off x="7467600" y="1524000"/>
            <a:ext cx="609600" cy="609600"/>
          </a:xfrm>
          <a:prstGeom prst="ellipse">
            <a:avLst/>
          </a:prstGeom>
          <a:noFill/>
          <a:ln w="476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6" name="Oval 5">
            <a:extLst>
              <a:ext uri="{FF2B5EF4-FFF2-40B4-BE49-F238E27FC236}">
                <a16:creationId xmlns:a16="http://schemas.microsoft.com/office/drawing/2014/main" id="{2F772D61-EB84-4338-B2C7-0B97892A7448}"/>
              </a:ext>
            </a:extLst>
          </p:cNvPr>
          <p:cNvSpPr/>
          <p:nvPr/>
        </p:nvSpPr>
        <p:spPr bwMode="auto">
          <a:xfrm>
            <a:off x="7315200" y="2819400"/>
            <a:ext cx="838200" cy="2209800"/>
          </a:xfrm>
          <a:prstGeom prst="ellipse">
            <a:avLst/>
          </a:prstGeom>
          <a:noFill/>
          <a:ln w="476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82577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609600" y="838200"/>
            <a:ext cx="7772400" cy="5638800"/>
          </a:xfrm>
          <a:prstGeom prst="rect">
            <a:avLst/>
          </a:prstGeom>
          <a:noFill/>
          <a:ln w="9525">
            <a:noFill/>
            <a:miter lim="800000"/>
            <a:headEnd/>
            <a:tailEnd/>
          </a:ln>
          <a:effectLst/>
        </p:spPr>
        <p:txBody>
          <a:bodyPr/>
          <a:lstStyle/>
          <a:p>
            <a:pPr marL="342900" indent="-342900">
              <a:spcBef>
                <a:spcPct val="75000"/>
              </a:spcBef>
              <a:buFontTx/>
              <a:buChar char="•"/>
              <a:defRPr/>
            </a:pPr>
            <a:r>
              <a:rPr lang="en-US" sz="2900" b="0" dirty="0">
                <a:solidFill>
                  <a:schemeClr val="bg2"/>
                </a:solidFill>
                <a:latin typeface="Arial" charset="0"/>
                <a:cs typeface="Arial" charset="0"/>
                <a:sym typeface="Wingdings" pitchFamily="2" charset="2"/>
              </a:rPr>
              <a:t>Resistance result of artificial selection pressure in favor of genes that convey ability to survive toxin exposure</a:t>
            </a:r>
          </a:p>
          <a:p>
            <a:pPr marL="342900" indent="-342900">
              <a:spcBef>
                <a:spcPct val="75000"/>
              </a:spcBef>
              <a:buFontTx/>
              <a:buChar char="•"/>
              <a:defRPr/>
            </a:pPr>
            <a:r>
              <a:rPr lang="en-US" sz="2900" b="0" dirty="0">
                <a:solidFill>
                  <a:schemeClr val="bg2"/>
                </a:solidFill>
                <a:latin typeface="Arial" charset="0"/>
                <a:cs typeface="Arial" charset="0"/>
                <a:sym typeface="Wingdings" pitchFamily="2" charset="2"/>
              </a:rPr>
              <a:t>Genes controlling resistance mechanisms already present before exposure in 0.01–1% of population</a:t>
            </a:r>
          </a:p>
          <a:p>
            <a:pPr marL="342900" indent="-342900">
              <a:spcBef>
                <a:spcPct val="75000"/>
              </a:spcBef>
              <a:buFontTx/>
              <a:buChar char="•"/>
              <a:defRPr/>
            </a:pPr>
            <a:r>
              <a:rPr lang="en-US" sz="2900" b="0" dirty="0">
                <a:solidFill>
                  <a:schemeClr val="bg2"/>
                </a:solidFill>
                <a:latin typeface="Arial" charset="0"/>
                <a:cs typeface="Arial" charset="0"/>
                <a:sym typeface="Wingdings" pitchFamily="2" charset="2"/>
              </a:rPr>
              <a:t>In resistant populations, frequency of resistance genes up to 97%.</a:t>
            </a:r>
          </a:p>
          <a:p>
            <a:pPr marL="342900" indent="-342900">
              <a:spcBef>
                <a:spcPts val="1800"/>
              </a:spcBef>
              <a:defRPr/>
            </a:pPr>
            <a:endParaRPr lang="en-US" sz="3000" dirty="0">
              <a:effectLst>
                <a:outerShdw blurRad="38100" dist="38100" dir="2700000" algn="tl">
                  <a:srgbClr val="000000"/>
                </a:outerShdw>
              </a:effectLst>
              <a:latin typeface="Arial" charset="0"/>
              <a:cs typeface="Arial" charset="0"/>
              <a:sym typeface="Wingdings" pitchFamily="2" charset="2"/>
            </a:endParaRPr>
          </a:p>
        </p:txBody>
      </p:sp>
      <p:sp>
        <p:nvSpPr>
          <p:cNvPr id="57347" name="Rectangle 3"/>
          <p:cNvSpPr>
            <a:spLocks noChangeArrowheads="1"/>
          </p:cNvSpPr>
          <p:nvPr/>
        </p:nvSpPr>
        <p:spPr bwMode="auto">
          <a:xfrm>
            <a:off x="685800" y="2286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Resistance to Insecticides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609600" y="1295400"/>
            <a:ext cx="8077200" cy="5105400"/>
          </a:xfrm>
          <a:prstGeom prst="rect">
            <a:avLst/>
          </a:prstGeom>
          <a:noFill/>
          <a:ln w="9525">
            <a:noFill/>
            <a:miter lim="800000"/>
            <a:headEnd/>
            <a:tailEnd/>
          </a:ln>
        </p:spPr>
        <p:txBody>
          <a:bodyPr/>
          <a:lstStyle/>
          <a:p>
            <a:pPr marL="342900" indent="-342900">
              <a:spcBef>
                <a:spcPct val="75000"/>
              </a:spcBef>
              <a:buFontTx/>
              <a:buChar char="•"/>
              <a:defRPr/>
            </a:pPr>
            <a:r>
              <a:rPr lang="en-US" sz="2900" b="0" dirty="0">
                <a:effectLst>
                  <a:outerShdw blurRad="38100" dist="38100" dir="2700000" algn="tl">
                    <a:srgbClr val="000000">
                      <a:alpha val="43137"/>
                    </a:srgbClr>
                  </a:outerShdw>
                </a:effectLst>
                <a:latin typeface="Arial" charset="0"/>
                <a:cs typeface="Arial" charset="0"/>
                <a:sym typeface="Wingdings" pitchFamily="2" charset="2"/>
              </a:rPr>
              <a:t>S</a:t>
            </a:r>
            <a:r>
              <a:rPr lang="en-US" sz="2900" b="0" dirty="0">
                <a:solidFill>
                  <a:schemeClr val="bg2"/>
                </a:solidFill>
                <a:latin typeface="Arial" charset="0"/>
                <a:cs typeface="Arial" charset="0"/>
                <a:sym typeface="Wingdings" pitchFamily="2" charset="2"/>
              </a:rPr>
              <a:t> = original gene version  susceptible</a:t>
            </a:r>
          </a:p>
          <a:p>
            <a:pPr marL="342900" indent="-342900">
              <a:spcBef>
                <a:spcPct val="75000"/>
              </a:spcBef>
              <a:buFontTx/>
              <a:buChar char="•"/>
              <a:defRPr/>
            </a:pPr>
            <a:r>
              <a:rPr lang="en-US" sz="2900" b="0" dirty="0">
                <a:solidFill>
                  <a:srgbClr val="FF0000"/>
                </a:solidFill>
                <a:latin typeface="Arial" charset="0"/>
                <a:cs typeface="Arial" charset="0"/>
                <a:sym typeface="Wingdings" pitchFamily="2" charset="2"/>
              </a:rPr>
              <a:t>R</a:t>
            </a:r>
            <a:r>
              <a:rPr lang="en-US" sz="2900" b="0" dirty="0">
                <a:solidFill>
                  <a:schemeClr val="bg2"/>
                </a:solidFill>
                <a:latin typeface="Arial" charset="0"/>
                <a:cs typeface="Arial" charset="0"/>
                <a:sym typeface="Wingdings" pitchFamily="2" charset="2"/>
              </a:rPr>
              <a:t> = mutated gene version  resistant</a:t>
            </a:r>
          </a:p>
          <a:p>
            <a:pPr marL="342900" indent="-342900">
              <a:spcBef>
                <a:spcPct val="75000"/>
              </a:spcBef>
              <a:buFontTx/>
              <a:buChar char="•"/>
              <a:defRPr/>
            </a:pPr>
            <a:r>
              <a:rPr lang="en-US" sz="2900" b="0" dirty="0">
                <a:solidFill>
                  <a:schemeClr val="bg2"/>
                </a:solidFill>
                <a:latin typeface="Arial" charset="0"/>
                <a:cs typeface="Arial" charset="0"/>
                <a:sym typeface="Wingdings" pitchFamily="2" charset="2"/>
              </a:rPr>
              <a:t>Insects have 2 copies of each gene that controls a resistance mechanism</a:t>
            </a:r>
          </a:p>
          <a:p>
            <a:pPr marL="342900" indent="-342900">
              <a:spcBef>
                <a:spcPct val="75000"/>
              </a:spcBef>
              <a:defRPr/>
            </a:pPr>
            <a:r>
              <a:rPr lang="en-US" sz="2900" b="0" dirty="0">
                <a:solidFill>
                  <a:schemeClr val="bg2"/>
                </a:solidFill>
                <a:latin typeface="Arial" charset="0"/>
                <a:cs typeface="Arial" charset="0"/>
                <a:sym typeface="Wingdings" pitchFamily="2" charset="2"/>
              </a:rPr>
              <a:t> </a:t>
            </a:r>
            <a:r>
              <a:rPr lang="en-US" sz="2900" b="0" dirty="0">
                <a:effectLst>
                  <a:outerShdw blurRad="38100" dist="38100" dir="2700000" algn="tl">
                    <a:srgbClr val="000000">
                      <a:alpha val="43137"/>
                    </a:srgbClr>
                  </a:outerShdw>
                </a:effectLst>
                <a:latin typeface="Arial" charset="0"/>
                <a:cs typeface="Arial" charset="0"/>
                <a:sym typeface="Wingdings" pitchFamily="2" charset="2"/>
              </a:rPr>
              <a:t>SS</a:t>
            </a:r>
            <a:r>
              <a:rPr lang="en-US" sz="2900" b="0" dirty="0">
                <a:solidFill>
                  <a:schemeClr val="bg2"/>
                </a:solidFill>
                <a:latin typeface="Arial" charset="0"/>
                <a:cs typeface="Arial" charset="0"/>
                <a:sym typeface="Wingdings" pitchFamily="2" charset="2"/>
              </a:rPr>
              <a:t> = individual fully susceptible</a:t>
            </a:r>
          </a:p>
          <a:p>
            <a:pPr marL="342900" indent="-342900">
              <a:spcBef>
                <a:spcPct val="75000"/>
              </a:spcBef>
              <a:buFont typeface="Wingdings" pitchFamily="2" charset="2"/>
              <a:buChar char="à"/>
              <a:defRPr/>
            </a:pPr>
            <a:r>
              <a:rPr lang="en-US" sz="2900" b="0" dirty="0">
                <a:solidFill>
                  <a:schemeClr val="bg2"/>
                </a:solidFill>
                <a:latin typeface="Arial" charset="0"/>
                <a:cs typeface="Arial" charset="0"/>
                <a:sym typeface="Wingdings" pitchFamily="2" charset="2"/>
              </a:rPr>
              <a:t> </a:t>
            </a:r>
            <a:r>
              <a:rPr lang="en-US" sz="2900" b="0" dirty="0">
                <a:solidFill>
                  <a:srgbClr val="FF0000"/>
                </a:solidFill>
                <a:effectLst>
                  <a:outerShdw blurRad="38100" dist="38100" dir="2700000" algn="tl">
                    <a:srgbClr val="000000">
                      <a:alpha val="43137"/>
                    </a:srgbClr>
                  </a:outerShdw>
                </a:effectLst>
                <a:latin typeface="Arial" charset="0"/>
                <a:cs typeface="Arial" charset="0"/>
                <a:sym typeface="Wingdings" pitchFamily="2" charset="2"/>
              </a:rPr>
              <a:t>RR</a:t>
            </a:r>
            <a:r>
              <a:rPr lang="en-US" sz="2900" b="0" dirty="0">
                <a:solidFill>
                  <a:schemeClr val="bg2"/>
                </a:solidFill>
                <a:latin typeface="Arial" charset="0"/>
                <a:cs typeface="Arial" charset="0"/>
                <a:sym typeface="Wingdings" pitchFamily="2" charset="2"/>
              </a:rPr>
              <a:t> = individual fully resistant</a:t>
            </a:r>
          </a:p>
          <a:p>
            <a:pPr marL="342900" indent="-342900">
              <a:spcBef>
                <a:spcPct val="75000"/>
              </a:spcBef>
              <a:buFont typeface="Wingdings" pitchFamily="2" charset="2"/>
              <a:buChar char="à"/>
              <a:defRPr/>
            </a:pPr>
            <a:r>
              <a:rPr lang="en-US" sz="2900" b="0" dirty="0">
                <a:solidFill>
                  <a:schemeClr val="bg2"/>
                </a:solidFill>
                <a:latin typeface="Arial" charset="0"/>
                <a:cs typeface="Arial" charset="0"/>
                <a:sym typeface="Wingdings" pitchFamily="2" charset="2"/>
              </a:rPr>
              <a:t> </a:t>
            </a:r>
            <a:r>
              <a:rPr lang="en-US" sz="2900" b="0" dirty="0">
                <a:solidFill>
                  <a:srgbClr val="FF0000"/>
                </a:solidFill>
                <a:effectLst>
                  <a:outerShdw blurRad="38100" dist="38100" dir="2700000" algn="tl">
                    <a:srgbClr val="000000">
                      <a:alpha val="43137"/>
                    </a:srgbClr>
                  </a:outerShdw>
                </a:effectLst>
                <a:latin typeface="Arial" charset="0"/>
                <a:cs typeface="Arial" charset="0"/>
                <a:sym typeface="Wingdings" pitchFamily="2" charset="2"/>
              </a:rPr>
              <a:t>R</a:t>
            </a:r>
            <a:r>
              <a:rPr lang="en-US" sz="2900" b="0" dirty="0">
                <a:effectLst>
                  <a:outerShdw blurRad="38100" dist="38100" dir="2700000" algn="tl">
                    <a:srgbClr val="000000">
                      <a:alpha val="43137"/>
                    </a:srgbClr>
                  </a:outerShdw>
                </a:effectLst>
                <a:latin typeface="Arial" charset="0"/>
                <a:cs typeface="Arial" charset="0"/>
                <a:sym typeface="Wingdings" pitchFamily="2" charset="2"/>
              </a:rPr>
              <a:t>S</a:t>
            </a:r>
            <a:r>
              <a:rPr lang="en-US" sz="2900" b="0" dirty="0">
                <a:solidFill>
                  <a:schemeClr val="bg2"/>
                </a:solidFill>
                <a:latin typeface="Arial" charset="0"/>
                <a:cs typeface="Arial" charset="0"/>
                <a:sym typeface="Wingdings" pitchFamily="2" charset="2"/>
              </a:rPr>
              <a:t> = intermediate resistance level</a:t>
            </a:r>
            <a:endParaRPr lang="en-US" sz="3000" dirty="0">
              <a:solidFill>
                <a:schemeClr val="bg2"/>
              </a:solidFill>
              <a:latin typeface="Arial" charset="0"/>
              <a:cs typeface="Arial" charset="0"/>
              <a:sym typeface="Wingdings" pitchFamily="2" charset="2"/>
            </a:endParaRPr>
          </a:p>
        </p:txBody>
      </p:sp>
      <p:sp>
        <p:nvSpPr>
          <p:cNvPr id="58371" name="Rectangle 3"/>
          <p:cNvSpPr>
            <a:spLocks noChangeArrowheads="1"/>
          </p:cNvSpPr>
          <p:nvPr/>
        </p:nvSpPr>
        <p:spPr bwMode="auto">
          <a:xfrm>
            <a:off x="685800" y="3810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dirty="0">
                <a:solidFill>
                  <a:srgbClr val="C00000"/>
                </a:solidFill>
                <a:latin typeface="Arial" panose="020B0604020202020204" pitchFamily="34" charset="0"/>
              </a:rPr>
              <a:t>Model assuming simple genetics of Resistance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59394" name="Oval 4" descr="1st ABW generation before insecticide  application:  circle with mostly susceptible ABW (SS) and a few partially resistant (RS) adults "/>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395"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FF0000"/>
                </a:solidFill>
                <a:latin typeface="Arial" panose="020B0604020202020204" pitchFamily="34" charset="0"/>
              </a:rPr>
              <a:t>1</a:t>
            </a:r>
            <a:r>
              <a:rPr lang="en-US" altLang="en-US" sz="2900" baseline="30000">
                <a:solidFill>
                  <a:srgbClr val="FF0000"/>
                </a:solidFill>
                <a:latin typeface="Arial" panose="020B0604020202020204" pitchFamily="34" charset="0"/>
              </a:rPr>
              <a:t>st</a:t>
            </a:r>
            <a:r>
              <a:rPr lang="en-US" altLang="en-US" sz="2900">
                <a:solidFill>
                  <a:srgbClr val="FF0000"/>
                </a:solidFill>
                <a:latin typeface="Arial" panose="020B0604020202020204" pitchFamily="34" charset="0"/>
              </a:rPr>
              <a:t> Generation: before application</a:t>
            </a:r>
          </a:p>
        </p:txBody>
      </p:sp>
      <p:sp>
        <p:nvSpPr>
          <p:cNvPr id="59396" name="Oval 61"/>
          <p:cNvSpPr>
            <a:spLocks noChangeArrowheads="1"/>
          </p:cNvSpPr>
          <p:nvPr/>
        </p:nvSpPr>
        <p:spPr bwMode="auto">
          <a:xfrm>
            <a:off x="3886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397" name="Oval 62"/>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 name="Oval 63"/>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59399" name="Oval 64"/>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0" name="Oval 65"/>
          <p:cNvSpPr>
            <a:spLocks noChangeArrowheads="1"/>
          </p:cNvSpPr>
          <p:nvPr/>
        </p:nvSpPr>
        <p:spPr bwMode="auto">
          <a:xfrm>
            <a:off x="38862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1" name="Oval 66"/>
          <p:cNvSpPr>
            <a:spLocks noChangeArrowheads="1"/>
          </p:cNvSpPr>
          <p:nvPr/>
        </p:nvSpPr>
        <p:spPr bwMode="auto">
          <a:xfrm>
            <a:off x="38862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2" name="Oval 67"/>
          <p:cNvSpPr>
            <a:spLocks noChangeArrowheads="1"/>
          </p:cNvSpPr>
          <p:nvPr/>
        </p:nvSpPr>
        <p:spPr bwMode="auto">
          <a:xfrm>
            <a:off x="38862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3" name="Oval 68"/>
          <p:cNvSpPr>
            <a:spLocks noChangeArrowheads="1"/>
          </p:cNvSpPr>
          <p:nvPr/>
        </p:nvSpPr>
        <p:spPr bwMode="auto">
          <a:xfrm>
            <a:off x="38862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4" name="Oval 69"/>
          <p:cNvSpPr>
            <a:spLocks noChangeArrowheads="1"/>
          </p:cNvSpPr>
          <p:nvPr/>
        </p:nvSpPr>
        <p:spPr bwMode="auto">
          <a:xfrm>
            <a:off x="3886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5" name="Oval 70"/>
          <p:cNvSpPr>
            <a:spLocks noChangeArrowheads="1"/>
          </p:cNvSpPr>
          <p:nvPr/>
        </p:nvSpPr>
        <p:spPr bwMode="auto">
          <a:xfrm>
            <a:off x="38862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6" name="Oval 71"/>
          <p:cNvSpPr>
            <a:spLocks noChangeArrowheads="1"/>
          </p:cNvSpPr>
          <p:nvPr/>
        </p:nvSpPr>
        <p:spPr bwMode="auto">
          <a:xfrm>
            <a:off x="3886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7" name="Oval 72"/>
          <p:cNvSpPr>
            <a:spLocks noChangeArrowheads="1"/>
          </p:cNvSpPr>
          <p:nvPr/>
        </p:nvSpPr>
        <p:spPr bwMode="auto">
          <a:xfrm>
            <a:off x="38862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8" name="Oval 73"/>
          <p:cNvSpPr>
            <a:spLocks noChangeArrowheads="1"/>
          </p:cNvSpPr>
          <p:nvPr/>
        </p:nvSpPr>
        <p:spPr bwMode="auto">
          <a:xfrm>
            <a:off x="38862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09" name="Oval 74"/>
          <p:cNvSpPr>
            <a:spLocks noChangeArrowheads="1"/>
          </p:cNvSpPr>
          <p:nvPr/>
        </p:nvSpPr>
        <p:spPr bwMode="auto">
          <a:xfrm>
            <a:off x="43434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0" name="Oval 75"/>
          <p:cNvSpPr>
            <a:spLocks noChangeArrowheads="1"/>
          </p:cNvSpPr>
          <p:nvPr/>
        </p:nvSpPr>
        <p:spPr bwMode="auto">
          <a:xfrm>
            <a:off x="4343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1" name="Oval 76"/>
          <p:cNvSpPr>
            <a:spLocks noChangeArrowheads="1"/>
          </p:cNvSpPr>
          <p:nvPr/>
        </p:nvSpPr>
        <p:spPr bwMode="auto">
          <a:xfrm>
            <a:off x="4343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2" name="Oval 77"/>
          <p:cNvSpPr>
            <a:spLocks noChangeArrowheads="1"/>
          </p:cNvSpPr>
          <p:nvPr/>
        </p:nvSpPr>
        <p:spPr bwMode="auto">
          <a:xfrm>
            <a:off x="4343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3" name="Oval 78"/>
          <p:cNvSpPr>
            <a:spLocks noChangeArrowheads="1"/>
          </p:cNvSpPr>
          <p:nvPr/>
        </p:nvSpPr>
        <p:spPr bwMode="auto">
          <a:xfrm>
            <a:off x="4343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4" name="Oval 79"/>
          <p:cNvSpPr>
            <a:spLocks noChangeArrowheads="1"/>
          </p:cNvSpPr>
          <p:nvPr/>
        </p:nvSpPr>
        <p:spPr bwMode="auto">
          <a:xfrm>
            <a:off x="43434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5" name="Oval 80"/>
          <p:cNvSpPr>
            <a:spLocks noChangeArrowheads="1"/>
          </p:cNvSpPr>
          <p:nvPr/>
        </p:nvSpPr>
        <p:spPr bwMode="auto">
          <a:xfrm>
            <a:off x="43434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6" name="Oval 81"/>
          <p:cNvSpPr>
            <a:spLocks noChangeArrowheads="1"/>
          </p:cNvSpPr>
          <p:nvPr/>
        </p:nvSpPr>
        <p:spPr bwMode="auto">
          <a:xfrm>
            <a:off x="43434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7" name="Oval 82"/>
          <p:cNvSpPr>
            <a:spLocks noChangeArrowheads="1"/>
          </p:cNvSpPr>
          <p:nvPr/>
        </p:nvSpPr>
        <p:spPr bwMode="auto">
          <a:xfrm>
            <a:off x="43434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8" name="Oval 83"/>
          <p:cNvSpPr>
            <a:spLocks noChangeArrowheads="1"/>
          </p:cNvSpPr>
          <p:nvPr/>
        </p:nvSpPr>
        <p:spPr bwMode="auto">
          <a:xfrm>
            <a:off x="43434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19" name="Oval 84"/>
          <p:cNvSpPr>
            <a:spLocks noChangeArrowheads="1"/>
          </p:cNvSpPr>
          <p:nvPr/>
        </p:nvSpPr>
        <p:spPr bwMode="auto">
          <a:xfrm>
            <a:off x="4800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0" name="Oval 85"/>
          <p:cNvSpPr>
            <a:spLocks noChangeArrowheads="1"/>
          </p:cNvSpPr>
          <p:nvPr/>
        </p:nvSpPr>
        <p:spPr bwMode="auto">
          <a:xfrm>
            <a:off x="48006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1" name="Oval 86"/>
          <p:cNvSpPr>
            <a:spLocks noChangeArrowheads="1"/>
          </p:cNvSpPr>
          <p:nvPr/>
        </p:nvSpPr>
        <p:spPr bwMode="auto">
          <a:xfrm>
            <a:off x="48006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2" name="Oval 87"/>
          <p:cNvSpPr>
            <a:spLocks noChangeArrowheads="1"/>
          </p:cNvSpPr>
          <p:nvPr/>
        </p:nvSpPr>
        <p:spPr bwMode="auto">
          <a:xfrm>
            <a:off x="48006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3" name="Oval 88"/>
          <p:cNvSpPr>
            <a:spLocks noChangeArrowheads="1"/>
          </p:cNvSpPr>
          <p:nvPr/>
        </p:nvSpPr>
        <p:spPr bwMode="auto">
          <a:xfrm>
            <a:off x="48006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4" name="Oval 89"/>
          <p:cNvSpPr>
            <a:spLocks noChangeArrowheads="1"/>
          </p:cNvSpPr>
          <p:nvPr/>
        </p:nvSpPr>
        <p:spPr bwMode="auto">
          <a:xfrm>
            <a:off x="4800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5" name="Oval 90"/>
          <p:cNvSpPr>
            <a:spLocks noChangeArrowheads="1"/>
          </p:cNvSpPr>
          <p:nvPr/>
        </p:nvSpPr>
        <p:spPr bwMode="auto">
          <a:xfrm>
            <a:off x="48006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6" name="Oval 91"/>
          <p:cNvSpPr>
            <a:spLocks noChangeArrowheads="1"/>
          </p:cNvSpPr>
          <p:nvPr/>
        </p:nvSpPr>
        <p:spPr bwMode="auto">
          <a:xfrm>
            <a:off x="4800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7" name="Oval 92"/>
          <p:cNvSpPr>
            <a:spLocks noChangeArrowheads="1"/>
          </p:cNvSpPr>
          <p:nvPr/>
        </p:nvSpPr>
        <p:spPr bwMode="auto">
          <a:xfrm>
            <a:off x="48006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8" name="Oval 93"/>
          <p:cNvSpPr>
            <a:spLocks noChangeArrowheads="1"/>
          </p:cNvSpPr>
          <p:nvPr/>
        </p:nvSpPr>
        <p:spPr bwMode="auto">
          <a:xfrm>
            <a:off x="4800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29" name="Oval 94"/>
          <p:cNvSpPr>
            <a:spLocks noChangeArrowheads="1"/>
          </p:cNvSpPr>
          <p:nvPr/>
        </p:nvSpPr>
        <p:spPr bwMode="auto">
          <a:xfrm>
            <a:off x="52578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30" name="Oval 95"/>
          <p:cNvSpPr>
            <a:spLocks noChangeArrowheads="1"/>
          </p:cNvSpPr>
          <p:nvPr/>
        </p:nvSpPr>
        <p:spPr bwMode="auto">
          <a:xfrm>
            <a:off x="52578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7" name="Oval 96"/>
          <p:cNvSpPr/>
          <p:nvPr/>
        </p:nvSpPr>
        <p:spPr bwMode="auto">
          <a:xfrm>
            <a:off x="52578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59432" name="Oval 97"/>
          <p:cNvSpPr>
            <a:spLocks noChangeArrowheads="1"/>
          </p:cNvSpPr>
          <p:nvPr/>
        </p:nvSpPr>
        <p:spPr bwMode="auto">
          <a:xfrm>
            <a:off x="52578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33" name="Oval 98"/>
          <p:cNvSpPr>
            <a:spLocks noChangeArrowheads="1"/>
          </p:cNvSpPr>
          <p:nvPr/>
        </p:nvSpPr>
        <p:spPr bwMode="auto">
          <a:xfrm>
            <a:off x="5257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34" name="Oval 99"/>
          <p:cNvSpPr>
            <a:spLocks noChangeArrowheads="1"/>
          </p:cNvSpPr>
          <p:nvPr/>
        </p:nvSpPr>
        <p:spPr bwMode="auto">
          <a:xfrm>
            <a:off x="52578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35" name="Oval 100"/>
          <p:cNvSpPr>
            <a:spLocks noChangeArrowheads="1"/>
          </p:cNvSpPr>
          <p:nvPr/>
        </p:nvSpPr>
        <p:spPr bwMode="auto">
          <a:xfrm>
            <a:off x="52578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36" name="Oval 101"/>
          <p:cNvSpPr>
            <a:spLocks noChangeArrowheads="1"/>
          </p:cNvSpPr>
          <p:nvPr/>
        </p:nvSpPr>
        <p:spPr bwMode="auto">
          <a:xfrm>
            <a:off x="52578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3" name="Oval 102"/>
          <p:cNvSpPr/>
          <p:nvPr/>
        </p:nvSpPr>
        <p:spPr bwMode="auto">
          <a:xfrm>
            <a:off x="52578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59438" name="Oval 103"/>
          <p:cNvSpPr>
            <a:spLocks noChangeArrowheads="1"/>
          </p:cNvSpPr>
          <p:nvPr/>
        </p:nvSpPr>
        <p:spPr bwMode="auto">
          <a:xfrm>
            <a:off x="52578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39" name="Oval 104"/>
          <p:cNvSpPr>
            <a:spLocks noChangeArrowheads="1"/>
          </p:cNvSpPr>
          <p:nvPr/>
        </p:nvSpPr>
        <p:spPr bwMode="auto">
          <a:xfrm>
            <a:off x="57150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0" name="Oval 105"/>
          <p:cNvSpPr>
            <a:spLocks noChangeArrowheads="1"/>
          </p:cNvSpPr>
          <p:nvPr/>
        </p:nvSpPr>
        <p:spPr bwMode="auto">
          <a:xfrm>
            <a:off x="57150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1" name="Oval 106"/>
          <p:cNvSpPr>
            <a:spLocks noChangeArrowheads="1"/>
          </p:cNvSpPr>
          <p:nvPr/>
        </p:nvSpPr>
        <p:spPr bwMode="auto">
          <a:xfrm>
            <a:off x="57150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2" name="Oval 107"/>
          <p:cNvSpPr>
            <a:spLocks noChangeArrowheads="1"/>
          </p:cNvSpPr>
          <p:nvPr/>
        </p:nvSpPr>
        <p:spPr bwMode="auto">
          <a:xfrm>
            <a:off x="5715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3" name="Oval 108"/>
          <p:cNvSpPr>
            <a:spLocks noChangeArrowheads="1"/>
          </p:cNvSpPr>
          <p:nvPr/>
        </p:nvSpPr>
        <p:spPr bwMode="auto">
          <a:xfrm>
            <a:off x="57150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4" name="Oval 109"/>
          <p:cNvSpPr>
            <a:spLocks noChangeArrowheads="1"/>
          </p:cNvSpPr>
          <p:nvPr/>
        </p:nvSpPr>
        <p:spPr bwMode="auto">
          <a:xfrm>
            <a:off x="57150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5" name="Oval 110"/>
          <p:cNvSpPr>
            <a:spLocks noChangeArrowheads="1"/>
          </p:cNvSpPr>
          <p:nvPr/>
        </p:nvSpPr>
        <p:spPr bwMode="auto">
          <a:xfrm>
            <a:off x="57150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6" name="Oval 111"/>
          <p:cNvSpPr>
            <a:spLocks noChangeArrowheads="1"/>
          </p:cNvSpPr>
          <p:nvPr/>
        </p:nvSpPr>
        <p:spPr bwMode="auto">
          <a:xfrm>
            <a:off x="57150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7" name="Oval 112"/>
          <p:cNvSpPr>
            <a:spLocks noChangeArrowheads="1"/>
          </p:cNvSpPr>
          <p:nvPr/>
        </p:nvSpPr>
        <p:spPr bwMode="auto">
          <a:xfrm>
            <a:off x="57150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8" name="Oval 113"/>
          <p:cNvSpPr>
            <a:spLocks noChangeArrowheads="1"/>
          </p:cNvSpPr>
          <p:nvPr/>
        </p:nvSpPr>
        <p:spPr bwMode="auto">
          <a:xfrm>
            <a:off x="57150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49" name="Oval 114"/>
          <p:cNvSpPr>
            <a:spLocks noChangeArrowheads="1"/>
          </p:cNvSpPr>
          <p:nvPr/>
        </p:nvSpPr>
        <p:spPr bwMode="auto">
          <a:xfrm>
            <a:off x="6172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0" name="Oval 115"/>
          <p:cNvSpPr>
            <a:spLocks noChangeArrowheads="1"/>
          </p:cNvSpPr>
          <p:nvPr/>
        </p:nvSpPr>
        <p:spPr bwMode="auto">
          <a:xfrm>
            <a:off x="61722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1" name="Oval 116"/>
          <p:cNvSpPr>
            <a:spLocks noChangeArrowheads="1"/>
          </p:cNvSpPr>
          <p:nvPr/>
        </p:nvSpPr>
        <p:spPr bwMode="auto">
          <a:xfrm>
            <a:off x="61722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2" name="Oval 117"/>
          <p:cNvSpPr>
            <a:spLocks noChangeArrowheads="1"/>
          </p:cNvSpPr>
          <p:nvPr/>
        </p:nvSpPr>
        <p:spPr bwMode="auto">
          <a:xfrm>
            <a:off x="61722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3" name="Oval 118"/>
          <p:cNvSpPr>
            <a:spLocks noChangeArrowheads="1"/>
          </p:cNvSpPr>
          <p:nvPr/>
        </p:nvSpPr>
        <p:spPr bwMode="auto">
          <a:xfrm>
            <a:off x="61722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4" name="Oval 119"/>
          <p:cNvSpPr>
            <a:spLocks noChangeArrowheads="1"/>
          </p:cNvSpPr>
          <p:nvPr/>
        </p:nvSpPr>
        <p:spPr bwMode="auto">
          <a:xfrm>
            <a:off x="6172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5" name="Oval 120"/>
          <p:cNvSpPr>
            <a:spLocks noChangeArrowheads="1"/>
          </p:cNvSpPr>
          <p:nvPr/>
        </p:nvSpPr>
        <p:spPr bwMode="auto">
          <a:xfrm>
            <a:off x="61722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6" name="Oval 121"/>
          <p:cNvSpPr>
            <a:spLocks noChangeArrowheads="1"/>
          </p:cNvSpPr>
          <p:nvPr/>
        </p:nvSpPr>
        <p:spPr bwMode="auto">
          <a:xfrm>
            <a:off x="6172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7" name="Oval 122"/>
          <p:cNvSpPr>
            <a:spLocks noChangeArrowheads="1"/>
          </p:cNvSpPr>
          <p:nvPr/>
        </p:nvSpPr>
        <p:spPr bwMode="auto">
          <a:xfrm>
            <a:off x="61722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8" name="Oval 123"/>
          <p:cNvSpPr>
            <a:spLocks noChangeArrowheads="1"/>
          </p:cNvSpPr>
          <p:nvPr/>
        </p:nvSpPr>
        <p:spPr bwMode="auto">
          <a:xfrm>
            <a:off x="61722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59" name="Oval 124"/>
          <p:cNvSpPr>
            <a:spLocks noChangeArrowheads="1"/>
          </p:cNvSpPr>
          <p:nvPr/>
        </p:nvSpPr>
        <p:spPr bwMode="auto">
          <a:xfrm>
            <a:off x="2514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0" name="Oval 125"/>
          <p:cNvSpPr>
            <a:spLocks noChangeArrowheads="1"/>
          </p:cNvSpPr>
          <p:nvPr/>
        </p:nvSpPr>
        <p:spPr bwMode="auto">
          <a:xfrm>
            <a:off x="25146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1" name="Oval 126"/>
          <p:cNvSpPr>
            <a:spLocks noChangeArrowheads="1"/>
          </p:cNvSpPr>
          <p:nvPr/>
        </p:nvSpPr>
        <p:spPr bwMode="auto">
          <a:xfrm>
            <a:off x="25146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2" name="Oval 127"/>
          <p:cNvSpPr>
            <a:spLocks noChangeArrowheads="1"/>
          </p:cNvSpPr>
          <p:nvPr/>
        </p:nvSpPr>
        <p:spPr bwMode="auto">
          <a:xfrm>
            <a:off x="25146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3" name="Oval 128"/>
          <p:cNvSpPr>
            <a:spLocks noChangeArrowheads="1"/>
          </p:cNvSpPr>
          <p:nvPr/>
        </p:nvSpPr>
        <p:spPr bwMode="auto">
          <a:xfrm>
            <a:off x="25146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4" name="Oval 129"/>
          <p:cNvSpPr>
            <a:spLocks noChangeArrowheads="1"/>
          </p:cNvSpPr>
          <p:nvPr/>
        </p:nvSpPr>
        <p:spPr bwMode="auto">
          <a:xfrm>
            <a:off x="2514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5" name="Oval 130"/>
          <p:cNvSpPr>
            <a:spLocks noChangeArrowheads="1"/>
          </p:cNvSpPr>
          <p:nvPr/>
        </p:nvSpPr>
        <p:spPr bwMode="auto">
          <a:xfrm>
            <a:off x="25146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6" name="Oval 131"/>
          <p:cNvSpPr>
            <a:spLocks noChangeArrowheads="1"/>
          </p:cNvSpPr>
          <p:nvPr/>
        </p:nvSpPr>
        <p:spPr bwMode="auto">
          <a:xfrm>
            <a:off x="2514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7" name="Oval 132"/>
          <p:cNvSpPr>
            <a:spLocks noChangeArrowheads="1"/>
          </p:cNvSpPr>
          <p:nvPr/>
        </p:nvSpPr>
        <p:spPr bwMode="auto">
          <a:xfrm>
            <a:off x="25146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8" name="Oval 133"/>
          <p:cNvSpPr>
            <a:spLocks noChangeArrowheads="1"/>
          </p:cNvSpPr>
          <p:nvPr/>
        </p:nvSpPr>
        <p:spPr bwMode="auto">
          <a:xfrm>
            <a:off x="2514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69" name="Oval 134"/>
          <p:cNvSpPr>
            <a:spLocks noChangeArrowheads="1"/>
          </p:cNvSpPr>
          <p:nvPr/>
        </p:nvSpPr>
        <p:spPr bwMode="auto">
          <a:xfrm>
            <a:off x="29718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0" name="Oval 135"/>
          <p:cNvSpPr>
            <a:spLocks noChangeArrowheads="1"/>
          </p:cNvSpPr>
          <p:nvPr/>
        </p:nvSpPr>
        <p:spPr bwMode="auto">
          <a:xfrm>
            <a:off x="29718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1" name="Oval 136"/>
          <p:cNvSpPr>
            <a:spLocks noChangeArrowheads="1"/>
          </p:cNvSpPr>
          <p:nvPr/>
        </p:nvSpPr>
        <p:spPr bwMode="auto">
          <a:xfrm>
            <a:off x="2971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2" name="Oval 137"/>
          <p:cNvSpPr>
            <a:spLocks noChangeArrowheads="1"/>
          </p:cNvSpPr>
          <p:nvPr/>
        </p:nvSpPr>
        <p:spPr bwMode="auto">
          <a:xfrm>
            <a:off x="29718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3" name="Oval 138"/>
          <p:cNvSpPr>
            <a:spLocks noChangeArrowheads="1"/>
          </p:cNvSpPr>
          <p:nvPr/>
        </p:nvSpPr>
        <p:spPr bwMode="auto">
          <a:xfrm>
            <a:off x="2971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4" name="Oval 139"/>
          <p:cNvSpPr>
            <a:spLocks noChangeArrowheads="1"/>
          </p:cNvSpPr>
          <p:nvPr/>
        </p:nvSpPr>
        <p:spPr bwMode="auto">
          <a:xfrm>
            <a:off x="29718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5" name="Oval 140"/>
          <p:cNvSpPr>
            <a:spLocks noChangeArrowheads="1"/>
          </p:cNvSpPr>
          <p:nvPr/>
        </p:nvSpPr>
        <p:spPr bwMode="auto">
          <a:xfrm>
            <a:off x="29718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6" name="Oval 141"/>
          <p:cNvSpPr>
            <a:spLocks noChangeArrowheads="1"/>
          </p:cNvSpPr>
          <p:nvPr/>
        </p:nvSpPr>
        <p:spPr bwMode="auto">
          <a:xfrm>
            <a:off x="29718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7" name="Oval 142"/>
          <p:cNvSpPr>
            <a:spLocks noChangeArrowheads="1"/>
          </p:cNvSpPr>
          <p:nvPr/>
        </p:nvSpPr>
        <p:spPr bwMode="auto">
          <a:xfrm>
            <a:off x="29718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8" name="Oval 143"/>
          <p:cNvSpPr>
            <a:spLocks noChangeArrowheads="1"/>
          </p:cNvSpPr>
          <p:nvPr/>
        </p:nvSpPr>
        <p:spPr bwMode="auto">
          <a:xfrm>
            <a:off x="29718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79" name="Oval 144"/>
          <p:cNvSpPr>
            <a:spLocks noChangeArrowheads="1"/>
          </p:cNvSpPr>
          <p:nvPr/>
        </p:nvSpPr>
        <p:spPr bwMode="auto">
          <a:xfrm>
            <a:off x="34290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80" name="Oval 145"/>
          <p:cNvSpPr>
            <a:spLocks noChangeArrowheads="1"/>
          </p:cNvSpPr>
          <p:nvPr/>
        </p:nvSpPr>
        <p:spPr bwMode="auto">
          <a:xfrm>
            <a:off x="34290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81" name="Oval 146"/>
          <p:cNvSpPr>
            <a:spLocks noChangeArrowheads="1"/>
          </p:cNvSpPr>
          <p:nvPr/>
        </p:nvSpPr>
        <p:spPr bwMode="auto">
          <a:xfrm>
            <a:off x="34290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82" name="Oval 147"/>
          <p:cNvSpPr>
            <a:spLocks noChangeArrowheads="1"/>
          </p:cNvSpPr>
          <p:nvPr/>
        </p:nvSpPr>
        <p:spPr bwMode="auto">
          <a:xfrm>
            <a:off x="3429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83" name="Oval 148"/>
          <p:cNvSpPr>
            <a:spLocks noChangeArrowheads="1"/>
          </p:cNvSpPr>
          <p:nvPr/>
        </p:nvSpPr>
        <p:spPr bwMode="auto">
          <a:xfrm>
            <a:off x="34290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84" name="Oval 149"/>
          <p:cNvSpPr>
            <a:spLocks noChangeArrowheads="1"/>
          </p:cNvSpPr>
          <p:nvPr/>
        </p:nvSpPr>
        <p:spPr bwMode="auto">
          <a:xfrm>
            <a:off x="34290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1" name="Oval 150"/>
          <p:cNvSpPr/>
          <p:nvPr/>
        </p:nvSpPr>
        <p:spPr bwMode="auto">
          <a:xfrm>
            <a:off x="34290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59486" name="Oval 151"/>
          <p:cNvSpPr>
            <a:spLocks noChangeArrowheads="1"/>
          </p:cNvSpPr>
          <p:nvPr/>
        </p:nvSpPr>
        <p:spPr bwMode="auto">
          <a:xfrm>
            <a:off x="34290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87" name="Oval 152"/>
          <p:cNvSpPr>
            <a:spLocks noChangeArrowheads="1"/>
          </p:cNvSpPr>
          <p:nvPr/>
        </p:nvSpPr>
        <p:spPr bwMode="auto">
          <a:xfrm>
            <a:off x="34290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4" name="Oval 153"/>
          <p:cNvSpPr/>
          <p:nvPr/>
        </p:nvSpPr>
        <p:spPr bwMode="auto">
          <a:xfrm>
            <a:off x="3429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59489" name="Oval 154"/>
          <p:cNvSpPr>
            <a:spLocks noChangeArrowheads="1"/>
          </p:cNvSpPr>
          <p:nvPr/>
        </p:nvSpPr>
        <p:spPr bwMode="auto">
          <a:xfrm>
            <a:off x="38862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0" name="Oval 155"/>
          <p:cNvSpPr>
            <a:spLocks noChangeArrowheads="1"/>
          </p:cNvSpPr>
          <p:nvPr/>
        </p:nvSpPr>
        <p:spPr bwMode="auto">
          <a:xfrm>
            <a:off x="43434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1" name="Oval 156"/>
          <p:cNvSpPr>
            <a:spLocks noChangeArrowheads="1"/>
          </p:cNvSpPr>
          <p:nvPr/>
        </p:nvSpPr>
        <p:spPr bwMode="auto">
          <a:xfrm>
            <a:off x="48006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2" name="Oval 157"/>
          <p:cNvSpPr>
            <a:spLocks noChangeArrowheads="1"/>
          </p:cNvSpPr>
          <p:nvPr/>
        </p:nvSpPr>
        <p:spPr bwMode="auto">
          <a:xfrm>
            <a:off x="52578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3" name="Oval 158"/>
          <p:cNvSpPr>
            <a:spLocks noChangeArrowheads="1"/>
          </p:cNvSpPr>
          <p:nvPr/>
        </p:nvSpPr>
        <p:spPr bwMode="auto">
          <a:xfrm>
            <a:off x="57150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4" name="Oval 159"/>
          <p:cNvSpPr>
            <a:spLocks noChangeArrowheads="1"/>
          </p:cNvSpPr>
          <p:nvPr/>
        </p:nvSpPr>
        <p:spPr bwMode="auto">
          <a:xfrm>
            <a:off x="29718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5" name="Oval 160"/>
          <p:cNvSpPr>
            <a:spLocks noChangeArrowheads="1"/>
          </p:cNvSpPr>
          <p:nvPr/>
        </p:nvSpPr>
        <p:spPr bwMode="auto">
          <a:xfrm>
            <a:off x="34290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6" name="Oval 173"/>
          <p:cNvSpPr>
            <a:spLocks noChangeArrowheads="1"/>
          </p:cNvSpPr>
          <p:nvPr/>
        </p:nvSpPr>
        <p:spPr bwMode="auto">
          <a:xfrm>
            <a:off x="4267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7" name="Oval 174"/>
          <p:cNvSpPr>
            <a:spLocks noChangeArrowheads="1"/>
          </p:cNvSpPr>
          <p:nvPr/>
        </p:nvSpPr>
        <p:spPr bwMode="auto">
          <a:xfrm>
            <a:off x="47244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8" name="Oval 175"/>
          <p:cNvSpPr>
            <a:spLocks noChangeArrowheads="1"/>
          </p:cNvSpPr>
          <p:nvPr/>
        </p:nvSpPr>
        <p:spPr bwMode="auto">
          <a:xfrm>
            <a:off x="51816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499" name="Oval 176"/>
          <p:cNvSpPr>
            <a:spLocks noChangeArrowheads="1"/>
          </p:cNvSpPr>
          <p:nvPr/>
        </p:nvSpPr>
        <p:spPr bwMode="auto">
          <a:xfrm>
            <a:off x="3886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0" name="Oval 177"/>
          <p:cNvSpPr>
            <a:spLocks noChangeArrowheads="1"/>
          </p:cNvSpPr>
          <p:nvPr/>
        </p:nvSpPr>
        <p:spPr bwMode="auto">
          <a:xfrm>
            <a:off x="34290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1" name="Oval 196"/>
          <p:cNvSpPr>
            <a:spLocks noChangeArrowheads="1"/>
          </p:cNvSpPr>
          <p:nvPr/>
        </p:nvSpPr>
        <p:spPr bwMode="auto">
          <a:xfrm>
            <a:off x="38862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2" name="Oval 197"/>
          <p:cNvSpPr>
            <a:spLocks noChangeArrowheads="1"/>
          </p:cNvSpPr>
          <p:nvPr/>
        </p:nvSpPr>
        <p:spPr bwMode="auto">
          <a:xfrm>
            <a:off x="43434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3" name="Oval 198"/>
          <p:cNvSpPr>
            <a:spLocks noChangeArrowheads="1"/>
          </p:cNvSpPr>
          <p:nvPr/>
        </p:nvSpPr>
        <p:spPr bwMode="auto">
          <a:xfrm>
            <a:off x="48006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4" name="Oval 199"/>
          <p:cNvSpPr>
            <a:spLocks noChangeArrowheads="1"/>
          </p:cNvSpPr>
          <p:nvPr/>
        </p:nvSpPr>
        <p:spPr bwMode="auto">
          <a:xfrm>
            <a:off x="52578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1" name="Oval 200"/>
          <p:cNvSpPr/>
          <p:nvPr/>
        </p:nvSpPr>
        <p:spPr bwMode="auto">
          <a:xfrm>
            <a:off x="57150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59506" name="Oval 201"/>
          <p:cNvSpPr>
            <a:spLocks noChangeArrowheads="1"/>
          </p:cNvSpPr>
          <p:nvPr/>
        </p:nvSpPr>
        <p:spPr bwMode="auto">
          <a:xfrm>
            <a:off x="29718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7" name="Oval 202"/>
          <p:cNvSpPr>
            <a:spLocks noChangeArrowheads="1"/>
          </p:cNvSpPr>
          <p:nvPr/>
        </p:nvSpPr>
        <p:spPr bwMode="auto">
          <a:xfrm>
            <a:off x="34290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8" name="Oval 203"/>
          <p:cNvSpPr>
            <a:spLocks noChangeArrowheads="1"/>
          </p:cNvSpPr>
          <p:nvPr/>
        </p:nvSpPr>
        <p:spPr bwMode="auto">
          <a:xfrm>
            <a:off x="38862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09" name="Oval 204"/>
          <p:cNvSpPr>
            <a:spLocks noChangeArrowheads="1"/>
          </p:cNvSpPr>
          <p:nvPr/>
        </p:nvSpPr>
        <p:spPr bwMode="auto">
          <a:xfrm>
            <a:off x="43434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0" name="Oval 205"/>
          <p:cNvSpPr>
            <a:spLocks noChangeArrowheads="1"/>
          </p:cNvSpPr>
          <p:nvPr/>
        </p:nvSpPr>
        <p:spPr bwMode="auto">
          <a:xfrm>
            <a:off x="48006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1" name="Oval 206"/>
          <p:cNvSpPr>
            <a:spLocks noChangeArrowheads="1"/>
          </p:cNvSpPr>
          <p:nvPr/>
        </p:nvSpPr>
        <p:spPr bwMode="auto">
          <a:xfrm>
            <a:off x="52578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2" name="Oval 207"/>
          <p:cNvSpPr>
            <a:spLocks noChangeArrowheads="1"/>
          </p:cNvSpPr>
          <p:nvPr/>
        </p:nvSpPr>
        <p:spPr bwMode="auto">
          <a:xfrm>
            <a:off x="34290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3" name="Oval 213"/>
          <p:cNvSpPr>
            <a:spLocks noChangeArrowheads="1"/>
          </p:cNvSpPr>
          <p:nvPr/>
        </p:nvSpPr>
        <p:spPr bwMode="auto">
          <a:xfrm>
            <a:off x="2133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5" name="Oval 214"/>
          <p:cNvSpPr/>
          <p:nvPr/>
        </p:nvSpPr>
        <p:spPr bwMode="auto">
          <a:xfrm>
            <a:off x="20574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59515" name="Oval 215"/>
          <p:cNvSpPr>
            <a:spLocks noChangeArrowheads="1"/>
          </p:cNvSpPr>
          <p:nvPr/>
        </p:nvSpPr>
        <p:spPr bwMode="auto">
          <a:xfrm>
            <a:off x="2057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6" name="Oval 216"/>
          <p:cNvSpPr>
            <a:spLocks noChangeArrowheads="1"/>
          </p:cNvSpPr>
          <p:nvPr/>
        </p:nvSpPr>
        <p:spPr bwMode="auto">
          <a:xfrm>
            <a:off x="2057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7" name="Oval 217"/>
          <p:cNvSpPr>
            <a:spLocks noChangeArrowheads="1"/>
          </p:cNvSpPr>
          <p:nvPr/>
        </p:nvSpPr>
        <p:spPr bwMode="auto">
          <a:xfrm>
            <a:off x="2057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8" name="Oval 218"/>
          <p:cNvSpPr>
            <a:spLocks noChangeArrowheads="1"/>
          </p:cNvSpPr>
          <p:nvPr/>
        </p:nvSpPr>
        <p:spPr bwMode="auto">
          <a:xfrm>
            <a:off x="2133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19" name="Oval 219"/>
          <p:cNvSpPr>
            <a:spLocks noChangeArrowheads="1"/>
          </p:cNvSpPr>
          <p:nvPr/>
        </p:nvSpPr>
        <p:spPr bwMode="auto">
          <a:xfrm>
            <a:off x="6553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20" name="Oval 220"/>
          <p:cNvSpPr>
            <a:spLocks noChangeArrowheads="1"/>
          </p:cNvSpPr>
          <p:nvPr/>
        </p:nvSpPr>
        <p:spPr bwMode="auto">
          <a:xfrm>
            <a:off x="6629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21" name="Oval 221"/>
          <p:cNvSpPr>
            <a:spLocks noChangeArrowheads="1"/>
          </p:cNvSpPr>
          <p:nvPr/>
        </p:nvSpPr>
        <p:spPr bwMode="auto">
          <a:xfrm>
            <a:off x="6629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22" name="Oval 222"/>
          <p:cNvSpPr>
            <a:spLocks noChangeArrowheads="1"/>
          </p:cNvSpPr>
          <p:nvPr/>
        </p:nvSpPr>
        <p:spPr bwMode="auto">
          <a:xfrm>
            <a:off x="6629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23" name="Oval 223"/>
          <p:cNvSpPr>
            <a:spLocks noChangeArrowheads="1"/>
          </p:cNvSpPr>
          <p:nvPr/>
        </p:nvSpPr>
        <p:spPr bwMode="auto">
          <a:xfrm>
            <a:off x="6629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59524" name="Oval 224"/>
          <p:cNvSpPr>
            <a:spLocks noChangeArrowheads="1"/>
          </p:cNvSpPr>
          <p:nvPr/>
        </p:nvSpPr>
        <p:spPr bwMode="auto">
          <a:xfrm>
            <a:off x="6553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6" name="TextBox 225"/>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227" name="TextBox 226"/>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59527" name="TextBox 227"/>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59528"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60418" name="Oval 4" descr="1st ABW generation after application: circle with surviving ABW adults after first application of insecticide"/>
          <p:cNvSpPr>
            <a:spLocks noChangeArrowheads="1"/>
          </p:cNvSpPr>
          <p:nvPr/>
        </p:nvSpPr>
        <p:spPr bwMode="auto">
          <a:xfrm>
            <a:off x="1844675" y="15621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19" name="Oval 85"/>
          <p:cNvSpPr>
            <a:spLocks noChangeArrowheads="1"/>
          </p:cNvSpPr>
          <p:nvPr/>
        </p:nvSpPr>
        <p:spPr bwMode="auto">
          <a:xfrm>
            <a:off x="48006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20" name="Oval 89"/>
          <p:cNvSpPr>
            <a:spLocks noChangeArrowheads="1"/>
          </p:cNvSpPr>
          <p:nvPr/>
        </p:nvSpPr>
        <p:spPr bwMode="auto">
          <a:xfrm>
            <a:off x="4800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21" name="Oval 92"/>
          <p:cNvSpPr>
            <a:spLocks noChangeArrowheads="1"/>
          </p:cNvSpPr>
          <p:nvPr/>
        </p:nvSpPr>
        <p:spPr bwMode="auto">
          <a:xfrm>
            <a:off x="48006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22" name="Oval 94"/>
          <p:cNvSpPr>
            <a:spLocks noChangeArrowheads="1"/>
          </p:cNvSpPr>
          <p:nvPr/>
        </p:nvSpPr>
        <p:spPr bwMode="auto">
          <a:xfrm>
            <a:off x="52578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7" name="Oval 96"/>
          <p:cNvSpPr/>
          <p:nvPr/>
        </p:nvSpPr>
        <p:spPr bwMode="auto">
          <a:xfrm>
            <a:off x="52578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0424" name="Oval 97"/>
          <p:cNvSpPr>
            <a:spLocks noChangeArrowheads="1"/>
          </p:cNvSpPr>
          <p:nvPr/>
        </p:nvSpPr>
        <p:spPr bwMode="auto">
          <a:xfrm>
            <a:off x="52578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25" name="Oval 110"/>
          <p:cNvSpPr>
            <a:spLocks noChangeArrowheads="1"/>
          </p:cNvSpPr>
          <p:nvPr/>
        </p:nvSpPr>
        <p:spPr bwMode="auto">
          <a:xfrm>
            <a:off x="57150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26" name="Oval 126"/>
          <p:cNvSpPr>
            <a:spLocks noChangeArrowheads="1"/>
          </p:cNvSpPr>
          <p:nvPr/>
        </p:nvSpPr>
        <p:spPr bwMode="auto">
          <a:xfrm>
            <a:off x="25146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27" name="Oval 143"/>
          <p:cNvSpPr>
            <a:spLocks noChangeArrowheads="1"/>
          </p:cNvSpPr>
          <p:nvPr/>
        </p:nvSpPr>
        <p:spPr bwMode="auto">
          <a:xfrm>
            <a:off x="29718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28" name="Oval 147"/>
          <p:cNvSpPr>
            <a:spLocks noChangeArrowheads="1"/>
          </p:cNvSpPr>
          <p:nvPr/>
        </p:nvSpPr>
        <p:spPr bwMode="auto">
          <a:xfrm>
            <a:off x="3429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1" name="Oval 150"/>
          <p:cNvSpPr/>
          <p:nvPr/>
        </p:nvSpPr>
        <p:spPr bwMode="auto">
          <a:xfrm>
            <a:off x="34290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0430" name="Oval 197"/>
          <p:cNvSpPr>
            <a:spLocks noChangeArrowheads="1"/>
          </p:cNvSpPr>
          <p:nvPr/>
        </p:nvSpPr>
        <p:spPr bwMode="auto">
          <a:xfrm>
            <a:off x="43434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31" name="Oval 218"/>
          <p:cNvSpPr>
            <a:spLocks noChangeArrowheads="1"/>
          </p:cNvSpPr>
          <p:nvPr/>
        </p:nvSpPr>
        <p:spPr bwMode="auto">
          <a:xfrm>
            <a:off x="2133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32" name="Oval 219"/>
          <p:cNvSpPr>
            <a:spLocks noChangeArrowheads="1"/>
          </p:cNvSpPr>
          <p:nvPr/>
        </p:nvSpPr>
        <p:spPr bwMode="auto">
          <a:xfrm>
            <a:off x="6553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0433"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C00000"/>
                </a:solidFill>
                <a:latin typeface="Arial" panose="020B0604020202020204" pitchFamily="34" charset="0"/>
              </a:rPr>
              <a:t>1</a:t>
            </a:r>
            <a:r>
              <a:rPr lang="en-US" altLang="en-US" sz="2900" baseline="30000">
                <a:solidFill>
                  <a:srgbClr val="C00000"/>
                </a:solidFill>
                <a:latin typeface="Arial" panose="020B0604020202020204" pitchFamily="34" charset="0"/>
              </a:rPr>
              <a:t>st</a:t>
            </a:r>
            <a:r>
              <a:rPr lang="en-US" altLang="en-US" sz="2900">
                <a:solidFill>
                  <a:srgbClr val="C00000"/>
                </a:solidFill>
                <a:latin typeface="Arial" panose="020B0604020202020204" pitchFamily="34" charset="0"/>
              </a:rPr>
              <a:t> Generation: after application</a:t>
            </a:r>
          </a:p>
        </p:txBody>
      </p:sp>
      <p:sp>
        <p:nvSpPr>
          <p:cNvPr id="60434" name="Oval 162"/>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4" name="Oval 163"/>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0436" name="Oval 164"/>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6" name="TextBox 165"/>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7" name="TextBox 166"/>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0439" name="TextBox 167"/>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0440" name="TextBox 169"/>
          <p:cNvSpPr txBox="1">
            <a:spLocks noChangeArrowheads="1"/>
          </p:cNvSpPr>
          <p:nvPr/>
        </p:nvSpPr>
        <p:spPr bwMode="auto">
          <a:xfrm>
            <a:off x="6324600" y="5437188"/>
            <a:ext cx="2362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a:solidFill>
                  <a:srgbClr val="C00000"/>
                </a:solidFill>
                <a:latin typeface="Arial" panose="020B0604020202020204" pitchFamily="34" charset="0"/>
                <a:sym typeface="Wingdings" panose="05000000000000000000" pitchFamily="2" charset="2"/>
              </a:rPr>
              <a:t> </a:t>
            </a:r>
            <a:r>
              <a:rPr lang="en-US" altLang="en-US">
                <a:solidFill>
                  <a:srgbClr val="C00000"/>
                </a:solidFill>
                <a:latin typeface="Arial" panose="020B0604020202020204" pitchFamily="34" charset="0"/>
              </a:rPr>
              <a:t>89% control</a:t>
            </a:r>
          </a:p>
        </p:txBody>
      </p:sp>
      <p:sp>
        <p:nvSpPr>
          <p:cNvPr id="60441"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61442" name="Oval 4" descr="2nd ABW generation before application:  circle with mostly susceptible ABW (SS), some partially resistant ABW (RS), and 1 fully resistant ABW (RR)."/>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43" name="Oval 61"/>
          <p:cNvSpPr>
            <a:spLocks noChangeArrowheads="1"/>
          </p:cNvSpPr>
          <p:nvPr/>
        </p:nvSpPr>
        <p:spPr bwMode="auto">
          <a:xfrm>
            <a:off x="3886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 name="Oval 65"/>
          <p:cNvSpPr/>
          <p:nvPr/>
        </p:nvSpPr>
        <p:spPr bwMode="auto">
          <a:xfrm>
            <a:off x="38862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445" name="Oval 66"/>
          <p:cNvSpPr>
            <a:spLocks noChangeArrowheads="1"/>
          </p:cNvSpPr>
          <p:nvPr/>
        </p:nvSpPr>
        <p:spPr bwMode="auto">
          <a:xfrm>
            <a:off x="38862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46" name="Oval 67"/>
          <p:cNvSpPr>
            <a:spLocks noChangeArrowheads="1"/>
          </p:cNvSpPr>
          <p:nvPr/>
        </p:nvSpPr>
        <p:spPr bwMode="auto">
          <a:xfrm>
            <a:off x="38862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9" name="Oval 68"/>
          <p:cNvSpPr/>
          <p:nvPr/>
        </p:nvSpPr>
        <p:spPr bwMode="auto">
          <a:xfrm>
            <a:off x="38862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448" name="Oval 69"/>
          <p:cNvSpPr>
            <a:spLocks noChangeArrowheads="1"/>
          </p:cNvSpPr>
          <p:nvPr/>
        </p:nvSpPr>
        <p:spPr bwMode="auto">
          <a:xfrm>
            <a:off x="3886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49" name="Oval 70"/>
          <p:cNvSpPr>
            <a:spLocks noChangeArrowheads="1"/>
          </p:cNvSpPr>
          <p:nvPr/>
        </p:nvSpPr>
        <p:spPr bwMode="auto">
          <a:xfrm>
            <a:off x="38862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0" name="Oval 71"/>
          <p:cNvSpPr>
            <a:spLocks noChangeArrowheads="1"/>
          </p:cNvSpPr>
          <p:nvPr/>
        </p:nvSpPr>
        <p:spPr bwMode="auto">
          <a:xfrm>
            <a:off x="3886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1" name="Oval 72"/>
          <p:cNvSpPr>
            <a:spLocks noChangeArrowheads="1"/>
          </p:cNvSpPr>
          <p:nvPr/>
        </p:nvSpPr>
        <p:spPr bwMode="auto">
          <a:xfrm>
            <a:off x="38862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2" name="Oval 73"/>
          <p:cNvSpPr>
            <a:spLocks noChangeArrowheads="1"/>
          </p:cNvSpPr>
          <p:nvPr/>
        </p:nvSpPr>
        <p:spPr bwMode="auto">
          <a:xfrm>
            <a:off x="38862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3" name="Oval 74"/>
          <p:cNvSpPr>
            <a:spLocks noChangeArrowheads="1"/>
          </p:cNvSpPr>
          <p:nvPr/>
        </p:nvSpPr>
        <p:spPr bwMode="auto">
          <a:xfrm>
            <a:off x="43434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4" name="Oval 75"/>
          <p:cNvSpPr>
            <a:spLocks noChangeArrowheads="1"/>
          </p:cNvSpPr>
          <p:nvPr/>
        </p:nvSpPr>
        <p:spPr bwMode="auto">
          <a:xfrm>
            <a:off x="4343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5" name="Oval 76"/>
          <p:cNvSpPr>
            <a:spLocks noChangeArrowheads="1"/>
          </p:cNvSpPr>
          <p:nvPr/>
        </p:nvSpPr>
        <p:spPr bwMode="auto">
          <a:xfrm>
            <a:off x="4343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6" name="Oval 77"/>
          <p:cNvSpPr>
            <a:spLocks noChangeArrowheads="1"/>
          </p:cNvSpPr>
          <p:nvPr/>
        </p:nvSpPr>
        <p:spPr bwMode="auto">
          <a:xfrm>
            <a:off x="4343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7" name="Oval 78"/>
          <p:cNvSpPr>
            <a:spLocks noChangeArrowheads="1"/>
          </p:cNvSpPr>
          <p:nvPr/>
        </p:nvSpPr>
        <p:spPr bwMode="auto">
          <a:xfrm>
            <a:off x="4343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8" name="Oval 79"/>
          <p:cNvSpPr>
            <a:spLocks noChangeArrowheads="1"/>
          </p:cNvSpPr>
          <p:nvPr/>
        </p:nvSpPr>
        <p:spPr bwMode="auto">
          <a:xfrm>
            <a:off x="43434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59" name="Oval 80"/>
          <p:cNvSpPr>
            <a:spLocks noChangeArrowheads="1"/>
          </p:cNvSpPr>
          <p:nvPr/>
        </p:nvSpPr>
        <p:spPr bwMode="auto">
          <a:xfrm>
            <a:off x="43434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60" name="Oval 81"/>
          <p:cNvSpPr>
            <a:spLocks noChangeArrowheads="1"/>
          </p:cNvSpPr>
          <p:nvPr/>
        </p:nvSpPr>
        <p:spPr bwMode="auto">
          <a:xfrm>
            <a:off x="43434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61" name="Oval 82"/>
          <p:cNvSpPr>
            <a:spLocks noChangeArrowheads="1"/>
          </p:cNvSpPr>
          <p:nvPr/>
        </p:nvSpPr>
        <p:spPr bwMode="auto">
          <a:xfrm>
            <a:off x="43434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4" name="Oval 83"/>
          <p:cNvSpPr/>
          <p:nvPr/>
        </p:nvSpPr>
        <p:spPr bwMode="auto">
          <a:xfrm>
            <a:off x="43434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463" name="Oval 84"/>
          <p:cNvSpPr>
            <a:spLocks noChangeArrowheads="1"/>
          </p:cNvSpPr>
          <p:nvPr/>
        </p:nvSpPr>
        <p:spPr bwMode="auto">
          <a:xfrm>
            <a:off x="4800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64" name="Oval 85"/>
          <p:cNvSpPr>
            <a:spLocks noChangeArrowheads="1"/>
          </p:cNvSpPr>
          <p:nvPr/>
        </p:nvSpPr>
        <p:spPr bwMode="auto">
          <a:xfrm>
            <a:off x="48006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65" name="Oval 86"/>
          <p:cNvSpPr>
            <a:spLocks noChangeArrowheads="1"/>
          </p:cNvSpPr>
          <p:nvPr/>
        </p:nvSpPr>
        <p:spPr bwMode="auto">
          <a:xfrm>
            <a:off x="48006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66" name="Oval 87"/>
          <p:cNvSpPr>
            <a:spLocks noChangeArrowheads="1"/>
          </p:cNvSpPr>
          <p:nvPr/>
        </p:nvSpPr>
        <p:spPr bwMode="auto">
          <a:xfrm>
            <a:off x="48006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 name="Oval 88"/>
          <p:cNvSpPr/>
          <p:nvPr/>
        </p:nvSpPr>
        <p:spPr bwMode="auto">
          <a:xfrm>
            <a:off x="4800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468" name="Oval 89"/>
          <p:cNvSpPr>
            <a:spLocks noChangeArrowheads="1"/>
          </p:cNvSpPr>
          <p:nvPr/>
        </p:nvSpPr>
        <p:spPr bwMode="auto">
          <a:xfrm>
            <a:off x="4800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69" name="Oval 90"/>
          <p:cNvSpPr>
            <a:spLocks noChangeArrowheads="1"/>
          </p:cNvSpPr>
          <p:nvPr/>
        </p:nvSpPr>
        <p:spPr bwMode="auto">
          <a:xfrm>
            <a:off x="48006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0" name="Oval 91"/>
          <p:cNvSpPr>
            <a:spLocks noChangeArrowheads="1"/>
          </p:cNvSpPr>
          <p:nvPr/>
        </p:nvSpPr>
        <p:spPr bwMode="auto">
          <a:xfrm>
            <a:off x="4800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 name="Oval 92"/>
          <p:cNvSpPr/>
          <p:nvPr/>
        </p:nvSpPr>
        <p:spPr bwMode="auto">
          <a:xfrm>
            <a:off x="48006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472" name="Oval 93"/>
          <p:cNvSpPr>
            <a:spLocks noChangeArrowheads="1"/>
          </p:cNvSpPr>
          <p:nvPr/>
        </p:nvSpPr>
        <p:spPr bwMode="auto">
          <a:xfrm>
            <a:off x="4800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3" name="Oval 94"/>
          <p:cNvSpPr>
            <a:spLocks noChangeArrowheads="1"/>
          </p:cNvSpPr>
          <p:nvPr/>
        </p:nvSpPr>
        <p:spPr bwMode="auto">
          <a:xfrm>
            <a:off x="52578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4" name="Oval 95" descr="graph showing circle with mostly susceptible ABW (SS) and a few partially resistant (RS) adults"/>
          <p:cNvSpPr>
            <a:spLocks noChangeArrowheads="1"/>
          </p:cNvSpPr>
          <p:nvPr/>
        </p:nvSpPr>
        <p:spPr bwMode="auto">
          <a:xfrm>
            <a:off x="52578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5" name="Oval 96"/>
          <p:cNvSpPr>
            <a:spLocks noChangeArrowheads="1"/>
          </p:cNvSpPr>
          <p:nvPr/>
        </p:nvSpPr>
        <p:spPr bwMode="auto">
          <a:xfrm>
            <a:off x="5257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6" name="Oval 97"/>
          <p:cNvSpPr>
            <a:spLocks noChangeArrowheads="1"/>
          </p:cNvSpPr>
          <p:nvPr/>
        </p:nvSpPr>
        <p:spPr bwMode="auto">
          <a:xfrm>
            <a:off x="52578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7" name="Oval 98"/>
          <p:cNvSpPr>
            <a:spLocks noChangeArrowheads="1"/>
          </p:cNvSpPr>
          <p:nvPr/>
        </p:nvSpPr>
        <p:spPr bwMode="auto">
          <a:xfrm>
            <a:off x="5257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8" name="Oval 99"/>
          <p:cNvSpPr>
            <a:spLocks noChangeArrowheads="1"/>
          </p:cNvSpPr>
          <p:nvPr/>
        </p:nvSpPr>
        <p:spPr bwMode="auto">
          <a:xfrm>
            <a:off x="52578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79" name="Oval 100"/>
          <p:cNvSpPr>
            <a:spLocks noChangeArrowheads="1"/>
          </p:cNvSpPr>
          <p:nvPr/>
        </p:nvSpPr>
        <p:spPr bwMode="auto">
          <a:xfrm>
            <a:off x="52578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0" name="Oval 101"/>
          <p:cNvSpPr>
            <a:spLocks noChangeArrowheads="1"/>
          </p:cNvSpPr>
          <p:nvPr/>
        </p:nvSpPr>
        <p:spPr bwMode="auto">
          <a:xfrm>
            <a:off x="52578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1" name="Oval 102"/>
          <p:cNvSpPr>
            <a:spLocks noChangeArrowheads="1"/>
          </p:cNvSpPr>
          <p:nvPr/>
        </p:nvSpPr>
        <p:spPr bwMode="auto">
          <a:xfrm>
            <a:off x="52578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2" name="Oval 103"/>
          <p:cNvSpPr>
            <a:spLocks noChangeArrowheads="1"/>
          </p:cNvSpPr>
          <p:nvPr/>
        </p:nvSpPr>
        <p:spPr bwMode="auto">
          <a:xfrm>
            <a:off x="52578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5" name="Oval 104"/>
          <p:cNvSpPr/>
          <p:nvPr/>
        </p:nvSpPr>
        <p:spPr bwMode="auto">
          <a:xfrm>
            <a:off x="57150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484" name="Oval 105"/>
          <p:cNvSpPr>
            <a:spLocks noChangeArrowheads="1"/>
          </p:cNvSpPr>
          <p:nvPr/>
        </p:nvSpPr>
        <p:spPr bwMode="auto">
          <a:xfrm>
            <a:off x="57150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5" name="Oval 106"/>
          <p:cNvSpPr>
            <a:spLocks noChangeArrowheads="1"/>
          </p:cNvSpPr>
          <p:nvPr/>
        </p:nvSpPr>
        <p:spPr bwMode="auto">
          <a:xfrm>
            <a:off x="57150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6" name="Oval 107"/>
          <p:cNvSpPr>
            <a:spLocks noChangeArrowheads="1"/>
          </p:cNvSpPr>
          <p:nvPr/>
        </p:nvSpPr>
        <p:spPr bwMode="auto">
          <a:xfrm>
            <a:off x="5715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7" name="Oval 108"/>
          <p:cNvSpPr>
            <a:spLocks noChangeArrowheads="1"/>
          </p:cNvSpPr>
          <p:nvPr/>
        </p:nvSpPr>
        <p:spPr bwMode="auto">
          <a:xfrm>
            <a:off x="57150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8" name="Oval 109"/>
          <p:cNvSpPr>
            <a:spLocks noChangeArrowheads="1"/>
          </p:cNvSpPr>
          <p:nvPr/>
        </p:nvSpPr>
        <p:spPr bwMode="auto">
          <a:xfrm>
            <a:off x="57150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89" name="Oval 110"/>
          <p:cNvSpPr>
            <a:spLocks noChangeArrowheads="1"/>
          </p:cNvSpPr>
          <p:nvPr/>
        </p:nvSpPr>
        <p:spPr bwMode="auto">
          <a:xfrm>
            <a:off x="57150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0" name="Oval 111"/>
          <p:cNvSpPr>
            <a:spLocks noChangeArrowheads="1"/>
          </p:cNvSpPr>
          <p:nvPr/>
        </p:nvSpPr>
        <p:spPr bwMode="auto">
          <a:xfrm>
            <a:off x="57150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1" name="Oval 112"/>
          <p:cNvSpPr>
            <a:spLocks noChangeArrowheads="1"/>
          </p:cNvSpPr>
          <p:nvPr/>
        </p:nvSpPr>
        <p:spPr bwMode="auto">
          <a:xfrm>
            <a:off x="57150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2" name="Oval 113"/>
          <p:cNvSpPr>
            <a:spLocks noChangeArrowheads="1"/>
          </p:cNvSpPr>
          <p:nvPr/>
        </p:nvSpPr>
        <p:spPr bwMode="auto">
          <a:xfrm>
            <a:off x="57150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3" name="Oval 114"/>
          <p:cNvSpPr>
            <a:spLocks noChangeArrowheads="1"/>
          </p:cNvSpPr>
          <p:nvPr/>
        </p:nvSpPr>
        <p:spPr bwMode="auto">
          <a:xfrm>
            <a:off x="6172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4" name="Oval 115"/>
          <p:cNvSpPr>
            <a:spLocks noChangeArrowheads="1"/>
          </p:cNvSpPr>
          <p:nvPr/>
        </p:nvSpPr>
        <p:spPr bwMode="auto">
          <a:xfrm>
            <a:off x="61722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5" name="Oval 116"/>
          <p:cNvSpPr>
            <a:spLocks noChangeArrowheads="1"/>
          </p:cNvSpPr>
          <p:nvPr/>
        </p:nvSpPr>
        <p:spPr bwMode="auto">
          <a:xfrm>
            <a:off x="61722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8" name="Oval 117"/>
          <p:cNvSpPr/>
          <p:nvPr/>
        </p:nvSpPr>
        <p:spPr bwMode="auto">
          <a:xfrm>
            <a:off x="61722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497" name="Oval 118"/>
          <p:cNvSpPr>
            <a:spLocks noChangeArrowheads="1"/>
          </p:cNvSpPr>
          <p:nvPr/>
        </p:nvSpPr>
        <p:spPr bwMode="auto">
          <a:xfrm>
            <a:off x="61722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8" name="Oval 119"/>
          <p:cNvSpPr>
            <a:spLocks noChangeArrowheads="1"/>
          </p:cNvSpPr>
          <p:nvPr/>
        </p:nvSpPr>
        <p:spPr bwMode="auto">
          <a:xfrm>
            <a:off x="6172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499" name="Oval 120"/>
          <p:cNvSpPr>
            <a:spLocks noChangeArrowheads="1"/>
          </p:cNvSpPr>
          <p:nvPr/>
        </p:nvSpPr>
        <p:spPr bwMode="auto">
          <a:xfrm>
            <a:off x="61722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00" name="Oval 121"/>
          <p:cNvSpPr>
            <a:spLocks noChangeArrowheads="1"/>
          </p:cNvSpPr>
          <p:nvPr/>
        </p:nvSpPr>
        <p:spPr bwMode="auto">
          <a:xfrm>
            <a:off x="6172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3" name="Oval 122"/>
          <p:cNvSpPr/>
          <p:nvPr/>
        </p:nvSpPr>
        <p:spPr bwMode="auto">
          <a:xfrm>
            <a:off x="61722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02" name="Oval 123"/>
          <p:cNvSpPr>
            <a:spLocks noChangeArrowheads="1"/>
          </p:cNvSpPr>
          <p:nvPr/>
        </p:nvSpPr>
        <p:spPr bwMode="auto">
          <a:xfrm>
            <a:off x="61722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03" name="Oval 124"/>
          <p:cNvSpPr>
            <a:spLocks noChangeArrowheads="1"/>
          </p:cNvSpPr>
          <p:nvPr/>
        </p:nvSpPr>
        <p:spPr bwMode="auto">
          <a:xfrm>
            <a:off x="2514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04" name="Oval 125"/>
          <p:cNvSpPr>
            <a:spLocks noChangeArrowheads="1"/>
          </p:cNvSpPr>
          <p:nvPr/>
        </p:nvSpPr>
        <p:spPr bwMode="auto">
          <a:xfrm>
            <a:off x="25146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7" name="Oval 126"/>
          <p:cNvSpPr/>
          <p:nvPr/>
        </p:nvSpPr>
        <p:spPr bwMode="auto">
          <a:xfrm>
            <a:off x="25146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06" name="Oval 127"/>
          <p:cNvSpPr>
            <a:spLocks noChangeArrowheads="1"/>
          </p:cNvSpPr>
          <p:nvPr/>
        </p:nvSpPr>
        <p:spPr bwMode="auto">
          <a:xfrm>
            <a:off x="25146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07" name="Oval 128"/>
          <p:cNvSpPr>
            <a:spLocks noChangeArrowheads="1"/>
          </p:cNvSpPr>
          <p:nvPr/>
        </p:nvSpPr>
        <p:spPr bwMode="auto">
          <a:xfrm>
            <a:off x="25146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0" name="Oval 129"/>
          <p:cNvSpPr/>
          <p:nvPr/>
        </p:nvSpPr>
        <p:spPr bwMode="auto">
          <a:xfrm>
            <a:off x="25146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09" name="Oval 130"/>
          <p:cNvSpPr>
            <a:spLocks noChangeArrowheads="1"/>
          </p:cNvSpPr>
          <p:nvPr/>
        </p:nvSpPr>
        <p:spPr bwMode="auto">
          <a:xfrm>
            <a:off x="25146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0" name="Oval 131"/>
          <p:cNvSpPr>
            <a:spLocks noChangeArrowheads="1"/>
          </p:cNvSpPr>
          <p:nvPr/>
        </p:nvSpPr>
        <p:spPr bwMode="auto">
          <a:xfrm>
            <a:off x="2514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1" name="Oval 132"/>
          <p:cNvSpPr>
            <a:spLocks noChangeArrowheads="1"/>
          </p:cNvSpPr>
          <p:nvPr/>
        </p:nvSpPr>
        <p:spPr bwMode="auto">
          <a:xfrm>
            <a:off x="25146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2" name="Oval 133"/>
          <p:cNvSpPr>
            <a:spLocks noChangeArrowheads="1"/>
          </p:cNvSpPr>
          <p:nvPr/>
        </p:nvSpPr>
        <p:spPr bwMode="auto">
          <a:xfrm>
            <a:off x="2514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3" name="Oval 134"/>
          <p:cNvSpPr>
            <a:spLocks noChangeArrowheads="1"/>
          </p:cNvSpPr>
          <p:nvPr/>
        </p:nvSpPr>
        <p:spPr bwMode="auto">
          <a:xfrm>
            <a:off x="29718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4" name="Oval 135"/>
          <p:cNvSpPr>
            <a:spLocks noChangeArrowheads="1"/>
          </p:cNvSpPr>
          <p:nvPr/>
        </p:nvSpPr>
        <p:spPr bwMode="auto">
          <a:xfrm>
            <a:off x="29718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5" name="Oval 136"/>
          <p:cNvSpPr>
            <a:spLocks noChangeArrowheads="1"/>
          </p:cNvSpPr>
          <p:nvPr/>
        </p:nvSpPr>
        <p:spPr bwMode="auto">
          <a:xfrm>
            <a:off x="2971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6" name="Oval 137"/>
          <p:cNvSpPr>
            <a:spLocks noChangeArrowheads="1"/>
          </p:cNvSpPr>
          <p:nvPr/>
        </p:nvSpPr>
        <p:spPr bwMode="auto">
          <a:xfrm>
            <a:off x="29718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7" name="Oval 138"/>
          <p:cNvSpPr>
            <a:spLocks noChangeArrowheads="1"/>
          </p:cNvSpPr>
          <p:nvPr/>
        </p:nvSpPr>
        <p:spPr bwMode="auto">
          <a:xfrm>
            <a:off x="2971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8" name="Oval 139"/>
          <p:cNvSpPr>
            <a:spLocks noChangeArrowheads="1"/>
          </p:cNvSpPr>
          <p:nvPr/>
        </p:nvSpPr>
        <p:spPr bwMode="auto">
          <a:xfrm>
            <a:off x="29718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19" name="Oval 140"/>
          <p:cNvSpPr>
            <a:spLocks noChangeArrowheads="1"/>
          </p:cNvSpPr>
          <p:nvPr/>
        </p:nvSpPr>
        <p:spPr bwMode="auto">
          <a:xfrm>
            <a:off x="29718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20" name="Oval 141"/>
          <p:cNvSpPr>
            <a:spLocks noChangeArrowheads="1"/>
          </p:cNvSpPr>
          <p:nvPr/>
        </p:nvSpPr>
        <p:spPr bwMode="auto">
          <a:xfrm>
            <a:off x="29718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3" name="Oval 142"/>
          <p:cNvSpPr/>
          <p:nvPr/>
        </p:nvSpPr>
        <p:spPr bwMode="auto">
          <a:xfrm>
            <a:off x="29718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22" name="Oval 143"/>
          <p:cNvSpPr>
            <a:spLocks noChangeArrowheads="1"/>
          </p:cNvSpPr>
          <p:nvPr/>
        </p:nvSpPr>
        <p:spPr bwMode="auto">
          <a:xfrm>
            <a:off x="29718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23" name="Oval 144"/>
          <p:cNvSpPr>
            <a:spLocks noChangeArrowheads="1"/>
          </p:cNvSpPr>
          <p:nvPr/>
        </p:nvSpPr>
        <p:spPr bwMode="auto">
          <a:xfrm>
            <a:off x="34290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24" name="Oval 145"/>
          <p:cNvSpPr>
            <a:spLocks noChangeArrowheads="1"/>
          </p:cNvSpPr>
          <p:nvPr/>
        </p:nvSpPr>
        <p:spPr bwMode="auto">
          <a:xfrm>
            <a:off x="34290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7" name="Oval 146"/>
          <p:cNvSpPr/>
          <p:nvPr/>
        </p:nvSpPr>
        <p:spPr bwMode="auto">
          <a:xfrm>
            <a:off x="34290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26" name="Oval 147"/>
          <p:cNvSpPr>
            <a:spLocks noChangeArrowheads="1"/>
          </p:cNvSpPr>
          <p:nvPr/>
        </p:nvSpPr>
        <p:spPr bwMode="auto">
          <a:xfrm>
            <a:off x="3429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27" name="Oval 148"/>
          <p:cNvSpPr>
            <a:spLocks noChangeArrowheads="1"/>
          </p:cNvSpPr>
          <p:nvPr/>
        </p:nvSpPr>
        <p:spPr bwMode="auto">
          <a:xfrm>
            <a:off x="34290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28" name="Oval 149"/>
          <p:cNvSpPr>
            <a:spLocks noChangeArrowheads="1"/>
          </p:cNvSpPr>
          <p:nvPr/>
        </p:nvSpPr>
        <p:spPr bwMode="auto">
          <a:xfrm>
            <a:off x="34290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29" name="Oval 150"/>
          <p:cNvSpPr>
            <a:spLocks noChangeArrowheads="1"/>
          </p:cNvSpPr>
          <p:nvPr/>
        </p:nvSpPr>
        <p:spPr bwMode="auto">
          <a:xfrm>
            <a:off x="34290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0" name="Oval 151"/>
          <p:cNvSpPr>
            <a:spLocks noChangeArrowheads="1"/>
          </p:cNvSpPr>
          <p:nvPr/>
        </p:nvSpPr>
        <p:spPr bwMode="auto">
          <a:xfrm>
            <a:off x="34290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1" name="Oval 152"/>
          <p:cNvSpPr>
            <a:spLocks noChangeArrowheads="1"/>
          </p:cNvSpPr>
          <p:nvPr/>
        </p:nvSpPr>
        <p:spPr bwMode="auto">
          <a:xfrm>
            <a:off x="34290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2" name="Oval 153"/>
          <p:cNvSpPr>
            <a:spLocks noChangeArrowheads="1"/>
          </p:cNvSpPr>
          <p:nvPr/>
        </p:nvSpPr>
        <p:spPr bwMode="auto">
          <a:xfrm>
            <a:off x="34290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3" name="Oval 154"/>
          <p:cNvSpPr>
            <a:spLocks noChangeArrowheads="1"/>
          </p:cNvSpPr>
          <p:nvPr/>
        </p:nvSpPr>
        <p:spPr bwMode="auto">
          <a:xfrm>
            <a:off x="38862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4" name="Oval 155"/>
          <p:cNvSpPr>
            <a:spLocks noChangeArrowheads="1"/>
          </p:cNvSpPr>
          <p:nvPr/>
        </p:nvSpPr>
        <p:spPr bwMode="auto">
          <a:xfrm>
            <a:off x="43434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5" name="Oval 156"/>
          <p:cNvSpPr>
            <a:spLocks noChangeArrowheads="1"/>
          </p:cNvSpPr>
          <p:nvPr/>
        </p:nvSpPr>
        <p:spPr bwMode="auto">
          <a:xfrm>
            <a:off x="48006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6" name="Oval 157"/>
          <p:cNvSpPr>
            <a:spLocks noChangeArrowheads="1"/>
          </p:cNvSpPr>
          <p:nvPr/>
        </p:nvSpPr>
        <p:spPr bwMode="auto">
          <a:xfrm>
            <a:off x="52578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7" name="Oval 158"/>
          <p:cNvSpPr>
            <a:spLocks noChangeArrowheads="1"/>
          </p:cNvSpPr>
          <p:nvPr/>
        </p:nvSpPr>
        <p:spPr bwMode="auto">
          <a:xfrm>
            <a:off x="57150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8" name="Oval 159"/>
          <p:cNvSpPr>
            <a:spLocks noChangeArrowheads="1"/>
          </p:cNvSpPr>
          <p:nvPr/>
        </p:nvSpPr>
        <p:spPr bwMode="auto">
          <a:xfrm>
            <a:off x="29718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39" name="Oval 160"/>
          <p:cNvSpPr>
            <a:spLocks noChangeArrowheads="1"/>
          </p:cNvSpPr>
          <p:nvPr/>
        </p:nvSpPr>
        <p:spPr bwMode="auto">
          <a:xfrm>
            <a:off x="34290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40" name="Oval 173"/>
          <p:cNvSpPr>
            <a:spLocks noChangeArrowheads="1"/>
          </p:cNvSpPr>
          <p:nvPr/>
        </p:nvSpPr>
        <p:spPr bwMode="auto">
          <a:xfrm>
            <a:off x="4267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41" name="Oval 174"/>
          <p:cNvSpPr>
            <a:spLocks noChangeArrowheads="1"/>
          </p:cNvSpPr>
          <p:nvPr/>
        </p:nvSpPr>
        <p:spPr bwMode="auto">
          <a:xfrm>
            <a:off x="47244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42" name="Oval 175"/>
          <p:cNvSpPr>
            <a:spLocks noChangeArrowheads="1"/>
          </p:cNvSpPr>
          <p:nvPr/>
        </p:nvSpPr>
        <p:spPr bwMode="auto">
          <a:xfrm>
            <a:off x="51816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7" name="Oval 176"/>
          <p:cNvSpPr/>
          <p:nvPr/>
        </p:nvSpPr>
        <p:spPr bwMode="auto">
          <a:xfrm>
            <a:off x="38862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44" name="Oval 177"/>
          <p:cNvSpPr>
            <a:spLocks noChangeArrowheads="1"/>
          </p:cNvSpPr>
          <p:nvPr/>
        </p:nvSpPr>
        <p:spPr bwMode="auto">
          <a:xfrm>
            <a:off x="34290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45" name="Oval 196"/>
          <p:cNvSpPr>
            <a:spLocks noChangeArrowheads="1"/>
          </p:cNvSpPr>
          <p:nvPr/>
        </p:nvSpPr>
        <p:spPr bwMode="auto">
          <a:xfrm>
            <a:off x="38862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46" name="Oval 197"/>
          <p:cNvSpPr>
            <a:spLocks noChangeArrowheads="1"/>
          </p:cNvSpPr>
          <p:nvPr/>
        </p:nvSpPr>
        <p:spPr bwMode="auto">
          <a:xfrm>
            <a:off x="43434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47" name="Oval 198"/>
          <p:cNvSpPr>
            <a:spLocks noChangeArrowheads="1"/>
          </p:cNvSpPr>
          <p:nvPr/>
        </p:nvSpPr>
        <p:spPr bwMode="auto">
          <a:xfrm>
            <a:off x="48006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48" name="Oval 199"/>
          <p:cNvSpPr>
            <a:spLocks noChangeArrowheads="1"/>
          </p:cNvSpPr>
          <p:nvPr/>
        </p:nvSpPr>
        <p:spPr bwMode="auto">
          <a:xfrm>
            <a:off x="52578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1" name="Oval 200"/>
          <p:cNvSpPr/>
          <p:nvPr/>
        </p:nvSpPr>
        <p:spPr bwMode="auto">
          <a:xfrm>
            <a:off x="57150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50" name="Oval 201"/>
          <p:cNvSpPr>
            <a:spLocks noChangeArrowheads="1"/>
          </p:cNvSpPr>
          <p:nvPr/>
        </p:nvSpPr>
        <p:spPr bwMode="auto">
          <a:xfrm>
            <a:off x="29718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3" name="Oval 202"/>
          <p:cNvSpPr/>
          <p:nvPr/>
        </p:nvSpPr>
        <p:spPr bwMode="auto">
          <a:xfrm>
            <a:off x="34290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52" name="Oval 203"/>
          <p:cNvSpPr>
            <a:spLocks noChangeArrowheads="1"/>
          </p:cNvSpPr>
          <p:nvPr/>
        </p:nvSpPr>
        <p:spPr bwMode="auto">
          <a:xfrm>
            <a:off x="38862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5" name="Oval 204"/>
          <p:cNvSpPr/>
          <p:nvPr/>
        </p:nvSpPr>
        <p:spPr bwMode="auto">
          <a:xfrm>
            <a:off x="43434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54" name="Oval 205"/>
          <p:cNvSpPr>
            <a:spLocks noChangeArrowheads="1"/>
          </p:cNvSpPr>
          <p:nvPr/>
        </p:nvSpPr>
        <p:spPr bwMode="auto">
          <a:xfrm>
            <a:off x="48006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55" name="Oval 206"/>
          <p:cNvSpPr>
            <a:spLocks noChangeArrowheads="1"/>
          </p:cNvSpPr>
          <p:nvPr/>
        </p:nvSpPr>
        <p:spPr bwMode="auto">
          <a:xfrm>
            <a:off x="52578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56" name="Oval 207"/>
          <p:cNvSpPr>
            <a:spLocks noChangeArrowheads="1"/>
          </p:cNvSpPr>
          <p:nvPr/>
        </p:nvSpPr>
        <p:spPr bwMode="auto">
          <a:xfrm>
            <a:off x="34290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57" name="Oval 213"/>
          <p:cNvSpPr>
            <a:spLocks noChangeArrowheads="1"/>
          </p:cNvSpPr>
          <p:nvPr/>
        </p:nvSpPr>
        <p:spPr bwMode="auto">
          <a:xfrm>
            <a:off x="2133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58" name="Oval 214"/>
          <p:cNvSpPr>
            <a:spLocks noChangeArrowheads="1"/>
          </p:cNvSpPr>
          <p:nvPr/>
        </p:nvSpPr>
        <p:spPr bwMode="auto">
          <a:xfrm>
            <a:off x="2057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59" name="Oval 215"/>
          <p:cNvSpPr>
            <a:spLocks noChangeArrowheads="1"/>
          </p:cNvSpPr>
          <p:nvPr/>
        </p:nvSpPr>
        <p:spPr bwMode="auto">
          <a:xfrm>
            <a:off x="2057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0" name="Oval 216"/>
          <p:cNvSpPr>
            <a:spLocks noChangeArrowheads="1"/>
          </p:cNvSpPr>
          <p:nvPr/>
        </p:nvSpPr>
        <p:spPr bwMode="auto">
          <a:xfrm>
            <a:off x="2057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1" name="Oval 217"/>
          <p:cNvSpPr>
            <a:spLocks noChangeArrowheads="1"/>
          </p:cNvSpPr>
          <p:nvPr/>
        </p:nvSpPr>
        <p:spPr bwMode="auto">
          <a:xfrm>
            <a:off x="2057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2" name="Oval 218"/>
          <p:cNvSpPr>
            <a:spLocks noChangeArrowheads="1"/>
          </p:cNvSpPr>
          <p:nvPr/>
        </p:nvSpPr>
        <p:spPr bwMode="auto">
          <a:xfrm>
            <a:off x="2133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3" name="Oval 219"/>
          <p:cNvSpPr>
            <a:spLocks noChangeArrowheads="1"/>
          </p:cNvSpPr>
          <p:nvPr/>
        </p:nvSpPr>
        <p:spPr bwMode="auto">
          <a:xfrm>
            <a:off x="6553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4" name="Oval 220"/>
          <p:cNvSpPr>
            <a:spLocks noChangeArrowheads="1"/>
          </p:cNvSpPr>
          <p:nvPr/>
        </p:nvSpPr>
        <p:spPr bwMode="auto">
          <a:xfrm>
            <a:off x="6629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5" name="Oval 221"/>
          <p:cNvSpPr>
            <a:spLocks noChangeArrowheads="1"/>
          </p:cNvSpPr>
          <p:nvPr/>
        </p:nvSpPr>
        <p:spPr bwMode="auto">
          <a:xfrm>
            <a:off x="6629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6" name="Oval 222"/>
          <p:cNvSpPr>
            <a:spLocks noChangeArrowheads="1"/>
          </p:cNvSpPr>
          <p:nvPr/>
        </p:nvSpPr>
        <p:spPr bwMode="auto">
          <a:xfrm>
            <a:off x="6629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7" name="Oval 223"/>
          <p:cNvSpPr>
            <a:spLocks noChangeArrowheads="1"/>
          </p:cNvSpPr>
          <p:nvPr/>
        </p:nvSpPr>
        <p:spPr bwMode="auto">
          <a:xfrm>
            <a:off x="6629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8" name="Oval 224"/>
          <p:cNvSpPr>
            <a:spLocks noChangeArrowheads="1"/>
          </p:cNvSpPr>
          <p:nvPr/>
        </p:nvSpPr>
        <p:spPr bwMode="auto">
          <a:xfrm>
            <a:off x="6553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1569"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FF0000"/>
                </a:solidFill>
                <a:latin typeface="Arial" panose="020B0604020202020204" pitchFamily="34" charset="0"/>
              </a:rPr>
              <a:t>2</a:t>
            </a:r>
            <a:r>
              <a:rPr lang="en-US" altLang="en-US" sz="2900" baseline="30000">
                <a:solidFill>
                  <a:srgbClr val="FF0000"/>
                </a:solidFill>
                <a:latin typeface="Arial" panose="020B0604020202020204" pitchFamily="34" charset="0"/>
              </a:rPr>
              <a:t>nd</a:t>
            </a:r>
            <a:r>
              <a:rPr lang="en-US" altLang="en-US" sz="2900">
                <a:solidFill>
                  <a:srgbClr val="FF0000"/>
                </a:solidFill>
                <a:latin typeface="Arial" panose="020B0604020202020204" pitchFamily="34" charset="0"/>
              </a:rPr>
              <a:t> Generation: before application</a:t>
            </a:r>
          </a:p>
        </p:txBody>
      </p:sp>
      <p:sp>
        <p:nvSpPr>
          <p:cNvPr id="61570" name="Oval 162"/>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4" name="Oval 163"/>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1572" name="Oval 164"/>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6" name="TextBox 165"/>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7" name="TextBox 166"/>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1575" name="TextBox 167"/>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1576"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5867400" y="381000"/>
            <a:ext cx="2819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3200">
                <a:solidFill>
                  <a:srgbClr val="C00000"/>
                </a:solidFill>
                <a:latin typeface="Arial" panose="020B0604020202020204" pitchFamily="34" charset="0"/>
              </a:rPr>
              <a:t>ABW Morphology</a:t>
            </a:r>
          </a:p>
        </p:txBody>
      </p:sp>
      <p:pic>
        <p:nvPicPr>
          <p:cNvPr id="24579" name="Picture 3" descr="drawing of ABW eggs, larva, prepupa, pupa, and ad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48275"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0" name="Picture 4" descr="ABW larva, pupa, and adult on penny 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429000"/>
            <a:ext cx="33528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2057400" y="1965325"/>
            <a:ext cx="706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chemeClr val="bg2"/>
                </a:solidFill>
              </a:rPr>
              <a:t>Eggs</a:t>
            </a:r>
          </a:p>
        </p:txBody>
      </p:sp>
      <p:sp>
        <p:nvSpPr>
          <p:cNvPr id="24582" name="Text Box 6"/>
          <p:cNvSpPr txBox="1">
            <a:spLocks noChangeArrowheads="1"/>
          </p:cNvSpPr>
          <p:nvPr/>
        </p:nvSpPr>
        <p:spPr bwMode="auto">
          <a:xfrm>
            <a:off x="1752600" y="1295400"/>
            <a:ext cx="804863"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lnSpc>
                <a:spcPct val="80000"/>
              </a:lnSpc>
            </a:pPr>
            <a:r>
              <a:rPr lang="en-US" altLang="en-US" sz="2000">
                <a:solidFill>
                  <a:schemeClr val="bg2"/>
                </a:solidFill>
              </a:rPr>
              <a:t>Adult</a:t>
            </a:r>
          </a:p>
        </p:txBody>
      </p:sp>
      <p:sp>
        <p:nvSpPr>
          <p:cNvPr id="24583" name="Text Box 7"/>
          <p:cNvSpPr txBox="1">
            <a:spLocks noChangeArrowheads="1"/>
          </p:cNvSpPr>
          <p:nvPr/>
        </p:nvSpPr>
        <p:spPr bwMode="auto">
          <a:xfrm>
            <a:off x="381000" y="4953000"/>
            <a:ext cx="135413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chemeClr val="bg2"/>
                </a:solidFill>
              </a:rPr>
              <a:t>Larva (5</a:t>
            </a:r>
            <a:r>
              <a:rPr lang="en-US" altLang="en-US" sz="2000" baseline="30000">
                <a:solidFill>
                  <a:schemeClr val="bg2"/>
                </a:solidFill>
              </a:rPr>
              <a:t>th</a:t>
            </a:r>
            <a:r>
              <a:rPr lang="en-US" altLang="en-US" sz="2000">
                <a:solidFill>
                  <a:schemeClr val="bg2"/>
                </a:solidFill>
              </a:rPr>
              <a:t>)</a:t>
            </a:r>
          </a:p>
        </p:txBody>
      </p:sp>
      <p:sp>
        <p:nvSpPr>
          <p:cNvPr id="24584" name="Text Box 8"/>
          <p:cNvSpPr txBox="1">
            <a:spLocks noChangeArrowheads="1"/>
          </p:cNvSpPr>
          <p:nvPr/>
        </p:nvSpPr>
        <p:spPr bwMode="auto">
          <a:xfrm>
            <a:off x="3048000" y="6172200"/>
            <a:ext cx="111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chemeClr val="bg2"/>
                </a:solidFill>
              </a:rPr>
              <a:t>Prepupa</a:t>
            </a:r>
          </a:p>
        </p:txBody>
      </p:sp>
      <p:sp>
        <p:nvSpPr>
          <p:cNvPr id="24585" name="Text Box 9"/>
          <p:cNvSpPr txBox="1">
            <a:spLocks noChangeArrowheads="1"/>
          </p:cNvSpPr>
          <p:nvPr/>
        </p:nvSpPr>
        <p:spPr bwMode="auto">
          <a:xfrm>
            <a:off x="3898900" y="4876800"/>
            <a:ext cx="7493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chemeClr val="bg2"/>
                </a:solidFill>
              </a:rPr>
              <a:t>Pupa</a:t>
            </a:r>
          </a:p>
        </p:txBody>
      </p:sp>
      <p:sp>
        <p:nvSpPr>
          <p:cNvPr id="24586" name="Text Box 10"/>
          <p:cNvSpPr txBox="1">
            <a:spLocks noChangeArrowheads="1"/>
          </p:cNvSpPr>
          <p:nvPr/>
        </p:nvSpPr>
        <p:spPr bwMode="auto">
          <a:xfrm>
            <a:off x="457200" y="5562600"/>
            <a:ext cx="75565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chemeClr val="bg2"/>
                </a:solidFill>
              </a:rPr>
              <a:t>0.08”</a:t>
            </a:r>
          </a:p>
        </p:txBody>
      </p:sp>
      <p:sp>
        <p:nvSpPr>
          <p:cNvPr id="24587" name="Text Box 11"/>
          <p:cNvSpPr txBox="1">
            <a:spLocks noChangeArrowheads="1"/>
          </p:cNvSpPr>
          <p:nvPr/>
        </p:nvSpPr>
        <p:spPr bwMode="auto">
          <a:xfrm>
            <a:off x="1873250" y="2667000"/>
            <a:ext cx="18415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000">
              <a:solidFill>
                <a:schemeClr val="bg2"/>
              </a:solidFill>
            </a:endParaRPr>
          </a:p>
        </p:txBody>
      </p:sp>
      <p:sp>
        <p:nvSpPr>
          <p:cNvPr id="24588" name="Text Box 12"/>
          <p:cNvSpPr txBox="1">
            <a:spLocks noChangeArrowheads="1"/>
          </p:cNvSpPr>
          <p:nvPr/>
        </p:nvSpPr>
        <p:spPr bwMode="auto">
          <a:xfrm>
            <a:off x="1949450" y="4876800"/>
            <a:ext cx="18415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000">
              <a:solidFill>
                <a:schemeClr val="bg2"/>
              </a:solidFill>
            </a:endParaRPr>
          </a:p>
        </p:txBody>
      </p:sp>
      <p:sp>
        <p:nvSpPr>
          <p:cNvPr id="24589" name="TextBox 12"/>
          <p:cNvSpPr txBox="1">
            <a:spLocks noChangeArrowheads="1"/>
          </p:cNvSpPr>
          <p:nvPr/>
        </p:nvSpPr>
        <p:spPr bwMode="auto">
          <a:xfrm rot="-5400000">
            <a:off x="8266113" y="5900737"/>
            <a:ext cx="1149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b="0" i="1">
                <a:solidFill>
                  <a:schemeClr val="bg2"/>
                </a:solidFill>
                <a:latin typeface="Arial" panose="020B0604020202020204" pitchFamily="34" charset="0"/>
              </a:rPr>
              <a:t>R. Cameron</a:t>
            </a:r>
          </a:p>
        </p:txBody>
      </p:sp>
      <p:sp>
        <p:nvSpPr>
          <p:cNvPr id="24590" name="TextBox 6"/>
          <p:cNvSpPr txBox="1">
            <a:spLocks noChangeArrowheads="1"/>
          </p:cNvSpPr>
          <p:nvPr/>
        </p:nvSpPr>
        <p:spPr bwMode="auto">
          <a:xfrm rot="-5400000">
            <a:off x="3960813" y="5535612"/>
            <a:ext cx="231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200" b="0" i="1">
                <a:solidFill>
                  <a:schemeClr val="bg2"/>
                </a:solidFill>
                <a:latin typeface="Arial" panose="020B0604020202020204" pitchFamily="34" charset="0"/>
              </a:rPr>
              <a:t>from Cameron &amp; Johnson 1971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62466" name="Oval 4" descr="2nd ABW generation after  application: circle with surviving ABW adults after 2nd application of insecticide"/>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67" name="Oval 76"/>
          <p:cNvSpPr>
            <a:spLocks noChangeArrowheads="1"/>
          </p:cNvSpPr>
          <p:nvPr/>
        </p:nvSpPr>
        <p:spPr bwMode="auto">
          <a:xfrm>
            <a:off x="4343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68" name="Oval 78"/>
          <p:cNvSpPr>
            <a:spLocks noChangeArrowheads="1"/>
          </p:cNvSpPr>
          <p:nvPr/>
        </p:nvSpPr>
        <p:spPr bwMode="auto">
          <a:xfrm>
            <a:off x="4343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69" name="Oval 81"/>
          <p:cNvSpPr>
            <a:spLocks noChangeArrowheads="1"/>
          </p:cNvSpPr>
          <p:nvPr/>
        </p:nvSpPr>
        <p:spPr bwMode="auto">
          <a:xfrm>
            <a:off x="43434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70" name="Oval 85"/>
          <p:cNvSpPr>
            <a:spLocks noChangeArrowheads="1"/>
          </p:cNvSpPr>
          <p:nvPr/>
        </p:nvSpPr>
        <p:spPr bwMode="auto">
          <a:xfrm>
            <a:off x="48006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71" name="Oval 103"/>
          <p:cNvSpPr>
            <a:spLocks noChangeArrowheads="1"/>
          </p:cNvSpPr>
          <p:nvPr/>
        </p:nvSpPr>
        <p:spPr bwMode="auto">
          <a:xfrm>
            <a:off x="52578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72" name="Oval 107"/>
          <p:cNvSpPr>
            <a:spLocks noChangeArrowheads="1"/>
          </p:cNvSpPr>
          <p:nvPr/>
        </p:nvSpPr>
        <p:spPr bwMode="auto">
          <a:xfrm>
            <a:off x="5715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8" name="Oval 117"/>
          <p:cNvSpPr/>
          <p:nvPr/>
        </p:nvSpPr>
        <p:spPr bwMode="auto">
          <a:xfrm>
            <a:off x="61722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2474" name="Oval 121"/>
          <p:cNvSpPr>
            <a:spLocks noChangeArrowheads="1"/>
          </p:cNvSpPr>
          <p:nvPr/>
        </p:nvSpPr>
        <p:spPr bwMode="auto">
          <a:xfrm>
            <a:off x="6172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75" name="Oval 131"/>
          <p:cNvSpPr>
            <a:spLocks noChangeArrowheads="1"/>
          </p:cNvSpPr>
          <p:nvPr/>
        </p:nvSpPr>
        <p:spPr bwMode="auto">
          <a:xfrm>
            <a:off x="2514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76" name="Oval 133"/>
          <p:cNvSpPr>
            <a:spLocks noChangeArrowheads="1"/>
          </p:cNvSpPr>
          <p:nvPr/>
        </p:nvSpPr>
        <p:spPr bwMode="auto">
          <a:xfrm>
            <a:off x="2514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77" name="Oval 139"/>
          <p:cNvSpPr>
            <a:spLocks noChangeArrowheads="1"/>
          </p:cNvSpPr>
          <p:nvPr/>
        </p:nvSpPr>
        <p:spPr bwMode="auto">
          <a:xfrm>
            <a:off x="29718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7" name="Oval 146"/>
          <p:cNvSpPr/>
          <p:nvPr/>
        </p:nvSpPr>
        <p:spPr bwMode="auto">
          <a:xfrm>
            <a:off x="34290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2479" name="Oval 174"/>
          <p:cNvSpPr>
            <a:spLocks noChangeArrowheads="1"/>
          </p:cNvSpPr>
          <p:nvPr/>
        </p:nvSpPr>
        <p:spPr bwMode="auto">
          <a:xfrm>
            <a:off x="47244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7" name="Oval 176"/>
          <p:cNvSpPr/>
          <p:nvPr/>
        </p:nvSpPr>
        <p:spPr bwMode="auto">
          <a:xfrm>
            <a:off x="38862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01" name="Oval 200"/>
          <p:cNvSpPr/>
          <p:nvPr/>
        </p:nvSpPr>
        <p:spPr bwMode="auto">
          <a:xfrm>
            <a:off x="57150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03" name="Oval 202"/>
          <p:cNvSpPr/>
          <p:nvPr/>
        </p:nvSpPr>
        <p:spPr bwMode="auto">
          <a:xfrm>
            <a:off x="34290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2483" name="Oval 221"/>
          <p:cNvSpPr>
            <a:spLocks noChangeArrowheads="1"/>
          </p:cNvSpPr>
          <p:nvPr/>
        </p:nvSpPr>
        <p:spPr bwMode="auto">
          <a:xfrm>
            <a:off x="6629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484"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C00000"/>
                </a:solidFill>
                <a:latin typeface="Arial" panose="020B0604020202020204" pitchFamily="34" charset="0"/>
              </a:rPr>
              <a:t>2</a:t>
            </a:r>
            <a:r>
              <a:rPr lang="en-US" altLang="en-US" sz="2900" baseline="30000">
                <a:solidFill>
                  <a:srgbClr val="C00000"/>
                </a:solidFill>
                <a:latin typeface="Arial" panose="020B0604020202020204" pitchFamily="34" charset="0"/>
              </a:rPr>
              <a:t>nd</a:t>
            </a:r>
            <a:r>
              <a:rPr lang="en-US" altLang="en-US" sz="2900">
                <a:solidFill>
                  <a:srgbClr val="C00000"/>
                </a:solidFill>
                <a:latin typeface="Arial" panose="020B0604020202020204" pitchFamily="34" charset="0"/>
              </a:rPr>
              <a:t> Generation: after application</a:t>
            </a:r>
          </a:p>
        </p:txBody>
      </p:sp>
      <p:sp>
        <p:nvSpPr>
          <p:cNvPr id="62485" name="Oval 162"/>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4" name="Oval 163"/>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2487" name="Oval 164"/>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6" name="TextBox 165"/>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7" name="TextBox 166"/>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2490" name="TextBox 167"/>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2491" name="TextBox 169"/>
          <p:cNvSpPr txBox="1">
            <a:spLocks noChangeArrowheads="1"/>
          </p:cNvSpPr>
          <p:nvPr/>
        </p:nvSpPr>
        <p:spPr bwMode="auto">
          <a:xfrm>
            <a:off x="6324600" y="5437188"/>
            <a:ext cx="2362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a:solidFill>
                  <a:srgbClr val="C00000"/>
                </a:solidFill>
                <a:latin typeface="Arial" panose="020B0604020202020204" pitchFamily="34" charset="0"/>
                <a:sym typeface="Wingdings" panose="05000000000000000000" pitchFamily="2" charset="2"/>
              </a:rPr>
              <a:t> </a:t>
            </a:r>
            <a:r>
              <a:rPr lang="en-US" altLang="en-US">
                <a:solidFill>
                  <a:srgbClr val="C00000"/>
                </a:solidFill>
                <a:latin typeface="Arial" panose="020B0604020202020204" pitchFamily="34" charset="0"/>
              </a:rPr>
              <a:t>86% control</a:t>
            </a:r>
          </a:p>
        </p:txBody>
      </p:sp>
      <p:sp>
        <p:nvSpPr>
          <p:cNvPr id="62492"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63490" name="Oval 4" descr="3rd ABW generation before application: circle with mostly susceptible ABW (SS), many partially resistant ABW (RS), and 5 fully resistant ABW (RR)."/>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491" name="Oval 61"/>
          <p:cNvSpPr>
            <a:spLocks noChangeArrowheads="1"/>
          </p:cNvSpPr>
          <p:nvPr/>
        </p:nvSpPr>
        <p:spPr bwMode="auto">
          <a:xfrm>
            <a:off x="3886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492" name="Oval 65"/>
          <p:cNvSpPr>
            <a:spLocks noChangeArrowheads="1"/>
          </p:cNvSpPr>
          <p:nvPr/>
        </p:nvSpPr>
        <p:spPr bwMode="auto">
          <a:xfrm>
            <a:off x="38862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 name="Oval 66"/>
          <p:cNvSpPr/>
          <p:nvPr/>
        </p:nvSpPr>
        <p:spPr bwMode="auto">
          <a:xfrm>
            <a:off x="3886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494" name="Oval 67"/>
          <p:cNvSpPr>
            <a:spLocks noChangeArrowheads="1"/>
          </p:cNvSpPr>
          <p:nvPr/>
        </p:nvSpPr>
        <p:spPr bwMode="auto">
          <a:xfrm>
            <a:off x="38862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9" name="Oval 68"/>
          <p:cNvSpPr/>
          <p:nvPr/>
        </p:nvSpPr>
        <p:spPr bwMode="auto">
          <a:xfrm>
            <a:off x="38862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496" name="Oval 69"/>
          <p:cNvSpPr>
            <a:spLocks noChangeArrowheads="1"/>
          </p:cNvSpPr>
          <p:nvPr/>
        </p:nvSpPr>
        <p:spPr bwMode="auto">
          <a:xfrm>
            <a:off x="3886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497" name="Oval 70"/>
          <p:cNvSpPr>
            <a:spLocks noChangeArrowheads="1"/>
          </p:cNvSpPr>
          <p:nvPr/>
        </p:nvSpPr>
        <p:spPr bwMode="auto">
          <a:xfrm>
            <a:off x="38862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498" name="Oval 71"/>
          <p:cNvSpPr>
            <a:spLocks noChangeArrowheads="1"/>
          </p:cNvSpPr>
          <p:nvPr/>
        </p:nvSpPr>
        <p:spPr bwMode="auto">
          <a:xfrm>
            <a:off x="3886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499" name="Oval 72"/>
          <p:cNvSpPr>
            <a:spLocks noChangeArrowheads="1"/>
          </p:cNvSpPr>
          <p:nvPr/>
        </p:nvSpPr>
        <p:spPr bwMode="auto">
          <a:xfrm>
            <a:off x="38862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0" name="Oval 73"/>
          <p:cNvSpPr>
            <a:spLocks noChangeArrowheads="1"/>
          </p:cNvSpPr>
          <p:nvPr/>
        </p:nvSpPr>
        <p:spPr bwMode="auto">
          <a:xfrm>
            <a:off x="38862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1" name="Oval 74"/>
          <p:cNvSpPr>
            <a:spLocks noChangeArrowheads="1"/>
          </p:cNvSpPr>
          <p:nvPr/>
        </p:nvSpPr>
        <p:spPr bwMode="auto">
          <a:xfrm>
            <a:off x="43434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2" name="Oval 75"/>
          <p:cNvSpPr>
            <a:spLocks noChangeArrowheads="1"/>
          </p:cNvSpPr>
          <p:nvPr/>
        </p:nvSpPr>
        <p:spPr bwMode="auto">
          <a:xfrm>
            <a:off x="4343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3" name="Oval 76"/>
          <p:cNvSpPr>
            <a:spLocks noChangeArrowheads="1"/>
          </p:cNvSpPr>
          <p:nvPr/>
        </p:nvSpPr>
        <p:spPr bwMode="auto">
          <a:xfrm>
            <a:off x="4343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4" name="Oval 77"/>
          <p:cNvSpPr>
            <a:spLocks noChangeArrowheads="1"/>
          </p:cNvSpPr>
          <p:nvPr/>
        </p:nvSpPr>
        <p:spPr bwMode="auto">
          <a:xfrm>
            <a:off x="4343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5" name="Oval 78"/>
          <p:cNvSpPr>
            <a:spLocks noChangeArrowheads="1"/>
          </p:cNvSpPr>
          <p:nvPr/>
        </p:nvSpPr>
        <p:spPr bwMode="auto">
          <a:xfrm>
            <a:off x="4343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6" name="Oval 79"/>
          <p:cNvSpPr>
            <a:spLocks noChangeArrowheads="1"/>
          </p:cNvSpPr>
          <p:nvPr/>
        </p:nvSpPr>
        <p:spPr bwMode="auto">
          <a:xfrm>
            <a:off x="43434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7" name="Oval 80"/>
          <p:cNvSpPr>
            <a:spLocks noChangeArrowheads="1"/>
          </p:cNvSpPr>
          <p:nvPr/>
        </p:nvSpPr>
        <p:spPr bwMode="auto">
          <a:xfrm>
            <a:off x="43434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8" name="Oval 81"/>
          <p:cNvSpPr>
            <a:spLocks noChangeArrowheads="1"/>
          </p:cNvSpPr>
          <p:nvPr/>
        </p:nvSpPr>
        <p:spPr bwMode="auto">
          <a:xfrm>
            <a:off x="43434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09" name="Oval 82"/>
          <p:cNvSpPr>
            <a:spLocks noChangeArrowheads="1"/>
          </p:cNvSpPr>
          <p:nvPr/>
        </p:nvSpPr>
        <p:spPr bwMode="auto">
          <a:xfrm>
            <a:off x="43434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4" name="Oval 83"/>
          <p:cNvSpPr/>
          <p:nvPr/>
        </p:nvSpPr>
        <p:spPr bwMode="auto">
          <a:xfrm>
            <a:off x="43434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11" name="Oval 84"/>
          <p:cNvSpPr>
            <a:spLocks noChangeArrowheads="1"/>
          </p:cNvSpPr>
          <p:nvPr/>
        </p:nvSpPr>
        <p:spPr bwMode="auto">
          <a:xfrm>
            <a:off x="4800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12" name="Oval 85"/>
          <p:cNvSpPr>
            <a:spLocks noChangeArrowheads="1"/>
          </p:cNvSpPr>
          <p:nvPr/>
        </p:nvSpPr>
        <p:spPr bwMode="auto">
          <a:xfrm>
            <a:off x="48006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13" name="Oval 86"/>
          <p:cNvSpPr>
            <a:spLocks noChangeArrowheads="1"/>
          </p:cNvSpPr>
          <p:nvPr/>
        </p:nvSpPr>
        <p:spPr bwMode="auto">
          <a:xfrm>
            <a:off x="48006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14" name="Oval 87"/>
          <p:cNvSpPr>
            <a:spLocks noChangeArrowheads="1"/>
          </p:cNvSpPr>
          <p:nvPr/>
        </p:nvSpPr>
        <p:spPr bwMode="auto">
          <a:xfrm>
            <a:off x="48006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 name="Oval 88"/>
          <p:cNvSpPr/>
          <p:nvPr/>
        </p:nvSpPr>
        <p:spPr bwMode="auto">
          <a:xfrm>
            <a:off x="4800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16" name="Oval 89"/>
          <p:cNvSpPr>
            <a:spLocks noChangeArrowheads="1"/>
          </p:cNvSpPr>
          <p:nvPr/>
        </p:nvSpPr>
        <p:spPr bwMode="auto">
          <a:xfrm>
            <a:off x="4800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 name="Oval 90"/>
          <p:cNvSpPr/>
          <p:nvPr/>
        </p:nvSpPr>
        <p:spPr bwMode="auto">
          <a:xfrm>
            <a:off x="48006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18" name="Oval 91"/>
          <p:cNvSpPr>
            <a:spLocks noChangeArrowheads="1"/>
          </p:cNvSpPr>
          <p:nvPr/>
        </p:nvSpPr>
        <p:spPr bwMode="auto">
          <a:xfrm>
            <a:off x="4800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 name="Oval 92"/>
          <p:cNvSpPr/>
          <p:nvPr/>
        </p:nvSpPr>
        <p:spPr bwMode="auto">
          <a:xfrm>
            <a:off x="48006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20" name="Oval 93"/>
          <p:cNvSpPr>
            <a:spLocks noChangeArrowheads="1"/>
          </p:cNvSpPr>
          <p:nvPr/>
        </p:nvSpPr>
        <p:spPr bwMode="auto">
          <a:xfrm>
            <a:off x="4800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5" name="Oval 94"/>
          <p:cNvSpPr/>
          <p:nvPr/>
        </p:nvSpPr>
        <p:spPr bwMode="auto">
          <a:xfrm>
            <a:off x="52578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22" name="Oval 95" descr="graph showing circle with mostly susceptible ABW (SS) and a few partially resistant (RS) adults"/>
          <p:cNvSpPr>
            <a:spLocks noChangeArrowheads="1"/>
          </p:cNvSpPr>
          <p:nvPr/>
        </p:nvSpPr>
        <p:spPr bwMode="auto">
          <a:xfrm>
            <a:off x="52578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23" name="Oval 96"/>
          <p:cNvSpPr>
            <a:spLocks noChangeArrowheads="1"/>
          </p:cNvSpPr>
          <p:nvPr/>
        </p:nvSpPr>
        <p:spPr bwMode="auto">
          <a:xfrm>
            <a:off x="5257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8" name="Oval 97"/>
          <p:cNvSpPr/>
          <p:nvPr/>
        </p:nvSpPr>
        <p:spPr bwMode="auto">
          <a:xfrm>
            <a:off x="5257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25" name="Oval 98"/>
          <p:cNvSpPr>
            <a:spLocks noChangeArrowheads="1"/>
          </p:cNvSpPr>
          <p:nvPr/>
        </p:nvSpPr>
        <p:spPr bwMode="auto">
          <a:xfrm>
            <a:off x="5257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26" name="Oval 99"/>
          <p:cNvSpPr>
            <a:spLocks noChangeArrowheads="1"/>
          </p:cNvSpPr>
          <p:nvPr/>
        </p:nvSpPr>
        <p:spPr bwMode="auto">
          <a:xfrm>
            <a:off x="52578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27" name="Oval 100"/>
          <p:cNvSpPr>
            <a:spLocks noChangeArrowheads="1"/>
          </p:cNvSpPr>
          <p:nvPr/>
        </p:nvSpPr>
        <p:spPr bwMode="auto">
          <a:xfrm>
            <a:off x="52578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28" name="Oval 101"/>
          <p:cNvSpPr>
            <a:spLocks noChangeArrowheads="1"/>
          </p:cNvSpPr>
          <p:nvPr/>
        </p:nvSpPr>
        <p:spPr bwMode="auto">
          <a:xfrm>
            <a:off x="52578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29" name="Oval 102"/>
          <p:cNvSpPr>
            <a:spLocks noChangeArrowheads="1"/>
          </p:cNvSpPr>
          <p:nvPr/>
        </p:nvSpPr>
        <p:spPr bwMode="auto">
          <a:xfrm>
            <a:off x="52578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30" name="Oval 103"/>
          <p:cNvSpPr>
            <a:spLocks noChangeArrowheads="1"/>
          </p:cNvSpPr>
          <p:nvPr/>
        </p:nvSpPr>
        <p:spPr bwMode="auto">
          <a:xfrm>
            <a:off x="52578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31" name="Oval 104"/>
          <p:cNvSpPr>
            <a:spLocks noChangeArrowheads="1"/>
          </p:cNvSpPr>
          <p:nvPr/>
        </p:nvSpPr>
        <p:spPr bwMode="auto">
          <a:xfrm>
            <a:off x="57150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6" name="Oval 105"/>
          <p:cNvSpPr/>
          <p:nvPr/>
        </p:nvSpPr>
        <p:spPr bwMode="auto">
          <a:xfrm>
            <a:off x="57150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33" name="Oval 106"/>
          <p:cNvSpPr>
            <a:spLocks noChangeArrowheads="1"/>
          </p:cNvSpPr>
          <p:nvPr/>
        </p:nvSpPr>
        <p:spPr bwMode="auto">
          <a:xfrm>
            <a:off x="57150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34" name="Oval 107"/>
          <p:cNvSpPr>
            <a:spLocks noChangeArrowheads="1"/>
          </p:cNvSpPr>
          <p:nvPr/>
        </p:nvSpPr>
        <p:spPr bwMode="auto">
          <a:xfrm>
            <a:off x="5715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9" name="Oval 108"/>
          <p:cNvSpPr/>
          <p:nvPr/>
        </p:nvSpPr>
        <p:spPr bwMode="auto">
          <a:xfrm>
            <a:off x="57150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36" name="Oval 109"/>
          <p:cNvSpPr>
            <a:spLocks noChangeArrowheads="1"/>
          </p:cNvSpPr>
          <p:nvPr/>
        </p:nvSpPr>
        <p:spPr bwMode="auto">
          <a:xfrm>
            <a:off x="57150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37" name="Oval 110"/>
          <p:cNvSpPr>
            <a:spLocks noChangeArrowheads="1"/>
          </p:cNvSpPr>
          <p:nvPr/>
        </p:nvSpPr>
        <p:spPr bwMode="auto">
          <a:xfrm>
            <a:off x="57150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2" name="Oval 111"/>
          <p:cNvSpPr/>
          <p:nvPr/>
        </p:nvSpPr>
        <p:spPr bwMode="auto">
          <a:xfrm>
            <a:off x="5715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39" name="Oval 112"/>
          <p:cNvSpPr>
            <a:spLocks noChangeArrowheads="1"/>
          </p:cNvSpPr>
          <p:nvPr/>
        </p:nvSpPr>
        <p:spPr bwMode="auto">
          <a:xfrm>
            <a:off x="57150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40" name="Oval 113"/>
          <p:cNvSpPr>
            <a:spLocks noChangeArrowheads="1"/>
          </p:cNvSpPr>
          <p:nvPr/>
        </p:nvSpPr>
        <p:spPr bwMode="auto">
          <a:xfrm>
            <a:off x="57150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5" name="Oval 114"/>
          <p:cNvSpPr/>
          <p:nvPr/>
        </p:nvSpPr>
        <p:spPr bwMode="auto">
          <a:xfrm>
            <a:off x="61722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42" name="Oval 115"/>
          <p:cNvSpPr>
            <a:spLocks noChangeArrowheads="1"/>
          </p:cNvSpPr>
          <p:nvPr/>
        </p:nvSpPr>
        <p:spPr bwMode="auto">
          <a:xfrm>
            <a:off x="61722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7" name="Oval 116"/>
          <p:cNvSpPr/>
          <p:nvPr/>
        </p:nvSpPr>
        <p:spPr bwMode="auto">
          <a:xfrm>
            <a:off x="6172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44" name="Oval 117"/>
          <p:cNvSpPr>
            <a:spLocks noChangeArrowheads="1"/>
          </p:cNvSpPr>
          <p:nvPr/>
        </p:nvSpPr>
        <p:spPr bwMode="auto">
          <a:xfrm>
            <a:off x="61722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45" name="Oval 118"/>
          <p:cNvSpPr>
            <a:spLocks noChangeArrowheads="1"/>
          </p:cNvSpPr>
          <p:nvPr/>
        </p:nvSpPr>
        <p:spPr bwMode="auto">
          <a:xfrm>
            <a:off x="61722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46" name="Oval 119"/>
          <p:cNvSpPr>
            <a:spLocks noChangeArrowheads="1"/>
          </p:cNvSpPr>
          <p:nvPr/>
        </p:nvSpPr>
        <p:spPr bwMode="auto">
          <a:xfrm>
            <a:off x="6172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1" name="Oval 120"/>
          <p:cNvSpPr/>
          <p:nvPr/>
        </p:nvSpPr>
        <p:spPr bwMode="auto">
          <a:xfrm>
            <a:off x="61722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48" name="Oval 121"/>
          <p:cNvSpPr>
            <a:spLocks noChangeArrowheads="1"/>
          </p:cNvSpPr>
          <p:nvPr/>
        </p:nvSpPr>
        <p:spPr bwMode="auto">
          <a:xfrm>
            <a:off x="6172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3" name="Oval 122"/>
          <p:cNvSpPr/>
          <p:nvPr/>
        </p:nvSpPr>
        <p:spPr bwMode="auto">
          <a:xfrm>
            <a:off x="61722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50" name="Oval 123"/>
          <p:cNvSpPr>
            <a:spLocks noChangeArrowheads="1"/>
          </p:cNvSpPr>
          <p:nvPr/>
        </p:nvSpPr>
        <p:spPr bwMode="auto">
          <a:xfrm>
            <a:off x="61722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1" name="Oval 124"/>
          <p:cNvSpPr>
            <a:spLocks noChangeArrowheads="1"/>
          </p:cNvSpPr>
          <p:nvPr/>
        </p:nvSpPr>
        <p:spPr bwMode="auto">
          <a:xfrm>
            <a:off x="2514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2" name="Oval 125"/>
          <p:cNvSpPr>
            <a:spLocks noChangeArrowheads="1"/>
          </p:cNvSpPr>
          <p:nvPr/>
        </p:nvSpPr>
        <p:spPr bwMode="auto">
          <a:xfrm>
            <a:off x="25146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3" name="Oval 126"/>
          <p:cNvSpPr>
            <a:spLocks noChangeArrowheads="1"/>
          </p:cNvSpPr>
          <p:nvPr/>
        </p:nvSpPr>
        <p:spPr bwMode="auto">
          <a:xfrm>
            <a:off x="25146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4" name="Oval 127"/>
          <p:cNvSpPr>
            <a:spLocks noChangeArrowheads="1"/>
          </p:cNvSpPr>
          <p:nvPr/>
        </p:nvSpPr>
        <p:spPr bwMode="auto">
          <a:xfrm>
            <a:off x="2514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5" name="Oval 128"/>
          <p:cNvSpPr>
            <a:spLocks noChangeArrowheads="1"/>
          </p:cNvSpPr>
          <p:nvPr/>
        </p:nvSpPr>
        <p:spPr bwMode="auto">
          <a:xfrm>
            <a:off x="25146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6" name="Oval 129"/>
          <p:cNvSpPr>
            <a:spLocks noChangeArrowheads="1"/>
          </p:cNvSpPr>
          <p:nvPr/>
        </p:nvSpPr>
        <p:spPr bwMode="auto">
          <a:xfrm>
            <a:off x="2514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7" name="Oval 130"/>
          <p:cNvSpPr>
            <a:spLocks noChangeArrowheads="1"/>
          </p:cNvSpPr>
          <p:nvPr/>
        </p:nvSpPr>
        <p:spPr bwMode="auto">
          <a:xfrm>
            <a:off x="25146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8" name="Oval 131"/>
          <p:cNvSpPr>
            <a:spLocks noChangeArrowheads="1"/>
          </p:cNvSpPr>
          <p:nvPr/>
        </p:nvSpPr>
        <p:spPr bwMode="auto">
          <a:xfrm>
            <a:off x="2514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59" name="Oval 132"/>
          <p:cNvSpPr>
            <a:spLocks noChangeArrowheads="1"/>
          </p:cNvSpPr>
          <p:nvPr/>
        </p:nvSpPr>
        <p:spPr bwMode="auto">
          <a:xfrm>
            <a:off x="25146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60" name="Oval 133"/>
          <p:cNvSpPr>
            <a:spLocks noChangeArrowheads="1"/>
          </p:cNvSpPr>
          <p:nvPr/>
        </p:nvSpPr>
        <p:spPr bwMode="auto">
          <a:xfrm>
            <a:off x="2514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61" name="Oval 134"/>
          <p:cNvSpPr>
            <a:spLocks noChangeArrowheads="1"/>
          </p:cNvSpPr>
          <p:nvPr/>
        </p:nvSpPr>
        <p:spPr bwMode="auto">
          <a:xfrm>
            <a:off x="29718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6" name="Oval 135"/>
          <p:cNvSpPr/>
          <p:nvPr/>
        </p:nvSpPr>
        <p:spPr bwMode="auto">
          <a:xfrm>
            <a:off x="29718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63" name="Oval 136"/>
          <p:cNvSpPr>
            <a:spLocks noChangeArrowheads="1"/>
          </p:cNvSpPr>
          <p:nvPr/>
        </p:nvSpPr>
        <p:spPr bwMode="auto">
          <a:xfrm>
            <a:off x="2971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8" name="Oval 137"/>
          <p:cNvSpPr/>
          <p:nvPr/>
        </p:nvSpPr>
        <p:spPr bwMode="auto">
          <a:xfrm>
            <a:off x="2971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65" name="Oval 138"/>
          <p:cNvSpPr>
            <a:spLocks noChangeArrowheads="1"/>
          </p:cNvSpPr>
          <p:nvPr/>
        </p:nvSpPr>
        <p:spPr bwMode="auto">
          <a:xfrm>
            <a:off x="2971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66" name="Oval 139"/>
          <p:cNvSpPr>
            <a:spLocks noChangeArrowheads="1"/>
          </p:cNvSpPr>
          <p:nvPr/>
        </p:nvSpPr>
        <p:spPr bwMode="auto">
          <a:xfrm>
            <a:off x="29718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1" name="Oval 140"/>
          <p:cNvSpPr/>
          <p:nvPr/>
        </p:nvSpPr>
        <p:spPr bwMode="auto">
          <a:xfrm>
            <a:off x="29718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68" name="Oval 141"/>
          <p:cNvSpPr>
            <a:spLocks noChangeArrowheads="1"/>
          </p:cNvSpPr>
          <p:nvPr/>
        </p:nvSpPr>
        <p:spPr bwMode="auto">
          <a:xfrm>
            <a:off x="29718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69" name="Oval 142"/>
          <p:cNvSpPr>
            <a:spLocks noChangeArrowheads="1"/>
          </p:cNvSpPr>
          <p:nvPr/>
        </p:nvSpPr>
        <p:spPr bwMode="auto">
          <a:xfrm>
            <a:off x="29718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4" name="Oval 143"/>
          <p:cNvSpPr/>
          <p:nvPr/>
        </p:nvSpPr>
        <p:spPr bwMode="auto">
          <a:xfrm>
            <a:off x="29718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45" name="Oval 144"/>
          <p:cNvSpPr/>
          <p:nvPr/>
        </p:nvSpPr>
        <p:spPr bwMode="auto">
          <a:xfrm>
            <a:off x="34290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72" name="Oval 145"/>
          <p:cNvSpPr>
            <a:spLocks noChangeArrowheads="1"/>
          </p:cNvSpPr>
          <p:nvPr/>
        </p:nvSpPr>
        <p:spPr bwMode="auto">
          <a:xfrm>
            <a:off x="34290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73" name="Oval 146"/>
          <p:cNvSpPr>
            <a:spLocks noChangeArrowheads="1"/>
          </p:cNvSpPr>
          <p:nvPr/>
        </p:nvSpPr>
        <p:spPr bwMode="auto">
          <a:xfrm>
            <a:off x="34290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74" name="Oval 147"/>
          <p:cNvSpPr>
            <a:spLocks noChangeArrowheads="1"/>
          </p:cNvSpPr>
          <p:nvPr/>
        </p:nvSpPr>
        <p:spPr bwMode="auto">
          <a:xfrm>
            <a:off x="3429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75" name="Oval 148"/>
          <p:cNvSpPr>
            <a:spLocks noChangeArrowheads="1"/>
          </p:cNvSpPr>
          <p:nvPr/>
        </p:nvSpPr>
        <p:spPr bwMode="auto">
          <a:xfrm>
            <a:off x="34290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0" name="Oval 149"/>
          <p:cNvSpPr/>
          <p:nvPr/>
        </p:nvSpPr>
        <p:spPr bwMode="auto">
          <a:xfrm>
            <a:off x="34290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77" name="Oval 150"/>
          <p:cNvSpPr>
            <a:spLocks noChangeArrowheads="1"/>
          </p:cNvSpPr>
          <p:nvPr/>
        </p:nvSpPr>
        <p:spPr bwMode="auto">
          <a:xfrm>
            <a:off x="34290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2" name="Oval 151"/>
          <p:cNvSpPr/>
          <p:nvPr/>
        </p:nvSpPr>
        <p:spPr bwMode="auto">
          <a:xfrm>
            <a:off x="3429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79" name="Oval 152"/>
          <p:cNvSpPr>
            <a:spLocks noChangeArrowheads="1"/>
          </p:cNvSpPr>
          <p:nvPr/>
        </p:nvSpPr>
        <p:spPr bwMode="auto">
          <a:xfrm>
            <a:off x="34290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80" name="Oval 153"/>
          <p:cNvSpPr>
            <a:spLocks noChangeArrowheads="1"/>
          </p:cNvSpPr>
          <p:nvPr/>
        </p:nvSpPr>
        <p:spPr bwMode="auto">
          <a:xfrm>
            <a:off x="34290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5" name="Oval 154"/>
          <p:cNvSpPr/>
          <p:nvPr/>
        </p:nvSpPr>
        <p:spPr bwMode="auto">
          <a:xfrm>
            <a:off x="38862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82" name="Oval 155"/>
          <p:cNvSpPr>
            <a:spLocks noChangeArrowheads="1"/>
          </p:cNvSpPr>
          <p:nvPr/>
        </p:nvSpPr>
        <p:spPr bwMode="auto">
          <a:xfrm>
            <a:off x="43434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83" name="Oval 156"/>
          <p:cNvSpPr>
            <a:spLocks noChangeArrowheads="1"/>
          </p:cNvSpPr>
          <p:nvPr/>
        </p:nvSpPr>
        <p:spPr bwMode="auto">
          <a:xfrm>
            <a:off x="48006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8" name="Oval 157"/>
          <p:cNvSpPr/>
          <p:nvPr/>
        </p:nvSpPr>
        <p:spPr bwMode="auto">
          <a:xfrm>
            <a:off x="52578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85" name="Oval 158"/>
          <p:cNvSpPr>
            <a:spLocks noChangeArrowheads="1"/>
          </p:cNvSpPr>
          <p:nvPr/>
        </p:nvSpPr>
        <p:spPr bwMode="auto">
          <a:xfrm>
            <a:off x="5715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0" name="Oval 159"/>
          <p:cNvSpPr/>
          <p:nvPr/>
        </p:nvSpPr>
        <p:spPr bwMode="auto">
          <a:xfrm>
            <a:off x="29718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87" name="Oval 160"/>
          <p:cNvSpPr>
            <a:spLocks noChangeArrowheads="1"/>
          </p:cNvSpPr>
          <p:nvPr/>
        </p:nvSpPr>
        <p:spPr bwMode="auto">
          <a:xfrm>
            <a:off x="34290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88" name="Oval 173"/>
          <p:cNvSpPr>
            <a:spLocks noChangeArrowheads="1"/>
          </p:cNvSpPr>
          <p:nvPr/>
        </p:nvSpPr>
        <p:spPr bwMode="auto">
          <a:xfrm>
            <a:off x="4267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5" name="Oval 174"/>
          <p:cNvSpPr/>
          <p:nvPr/>
        </p:nvSpPr>
        <p:spPr bwMode="auto">
          <a:xfrm>
            <a:off x="47244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90" name="Oval 175"/>
          <p:cNvSpPr>
            <a:spLocks noChangeArrowheads="1"/>
          </p:cNvSpPr>
          <p:nvPr/>
        </p:nvSpPr>
        <p:spPr bwMode="auto">
          <a:xfrm>
            <a:off x="51816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91" name="Oval 176"/>
          <p:cNvSpPr>
            <a:spLocks noChangeArrowheads="1"/>
          </p:cNvSpPr>
          <p:nvPr/>
        </p:nvSpPr>
        <p:spPr bwMode="auto">
          <a:xfrm>
            <a:off x="3886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8" name="Oval 177"/>
          <p:cNvSpPr/>
          <p:nvPr/>
        </p:nvSpPr>
        <p:spPr bwMode="auto">
          <a:xfrm>
            <a:off x="34290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93" name="Oval 196"/>
          <p:cNvSpPr>
            <a:spLocks noChangeArrowheads="1"/>
          </p:cNvSpPr>
          <p:nvPr/>
        </p:nvSpPr>
        <p:spPr bwMode="auto">
          <a:xfrm>
            <a:off x="38862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98" name="Oval 197"/>
          <p:cNvSpPr/>
          <p:nvPr/>
        </p:nvSpPr>
        <p:spPr bwMode="auto">
          <a:xfrm>
            <a:off x="43434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595" name="Oval 198"/>
          <p:cNvSpPr>
            <a:spLocks noChangeArrowheads="1"/>
          </p:cNvSpPr>
          <p:nvPr/>
        </p:nvSpPr>
        <p:spPr bwMode="auto">
          <a:xfrm>
            <a:off x="48006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96" name="Oval 199"/>
          <p:cNvSpPr>
            <a:spLocks noChangeArrowheads="1"/>
          </p:cNvSpPr>
          <p:nvPr/>
        </p:nvSpPr>
        <p:spPr bwMode="auto">
          <a:xfrm>
            <a:off x="52578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97" name="Oval 200"/>
          <p:cNvSpPr>
            <a:spLocks noChangeArrowheads="1"/>
          </p:cNvSpPr>
          <p:nvPr/>
        </p:nvSpPr>
        <p:spPr bwMode="auto">
          <a:xfrm>
            <a:off x="57150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98" name="Oval 201"/>
          <p:cNvSpPr>
            <a:spLocks noChangeArrowheads="1"/>
          </p:cNvSpPr>
          <p:nvPr/>
        </p:nvSpPr>
        <p:spPr bwMode="auto">
          <a:xfrm>
            <a:off x="29718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599" name="Oval 202"/>
          <p:cNvSpPr>
            <a:spLocks noChangeArrowheads="1"/>
          </p:cNvSpPr>
          <p:nvPr/>
        </p:nvSpPr>
        <p:spPr bwMode="auto">
          <a:xfrm>
            <a:off x="34290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4" name="Oval 203"/>
          <p:cNvSpPr/>
          <p:nvPr/>
        </p:nvSpPr>
        <p:spPr bwMode="auto">
          <a:xfrm>
            <a:off x="38862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601" name="Oval 204"/>
          <p:cNvSpPr>
            <a:spLocks noChangeArrowheads="1"/>
          </p:cNvSpPr>
          <p:nvPr/>
        </p:nvSpPr>
        <p:spPr bwMode="auto">
          <a:xfrm>
            <a:off x="43434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602" name="Oval 205"/>
          <p:cNvSpPr>
            <a:spLocks noChangeArrowheads="1"/>
          </p:cNvSpPr>
          <p:nvPr/>
        </p:nvSpPr>
        <p:spPr bwMode="auto">
          <a:xfrm>
            <a:off x="48006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7" name="Oval 206"/>
          <p:cNvSpPr/>
          <p:nvPr/>
        </p:nvSpPr>
        <p:spPr bwMode="auto">
          <a:xfrm>
            <a:off x="52578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604" name="Oval 207"/>
          <p:cNvSpPr>
            <a:spLocks noChangeArrowheads="1"/>
          </p:cNvSpPr>
          <p:nvPr/>
        </p:nvSpPr>
        <p:spPr bwMode="auto">
          <a:xfrm>
            <a:off x="34290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4" name="Oval 213"/>
          <p:cNvSpPr/>
          <p:nvPr/>
        </p:nvSpPr>
        <p:spPr bwMode="auto">
          <a:xfrm>
            <a:off x="21336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606" name="Oval 214"/>
          <p:cNvSpPr>
            <a:spLocks noChangeArrowheads="1"/>
          </p:cNvSpPr>
          <p:nvPr/>
        </p:nvSpPr>
        <p:spPr bwMode="auto">
          <a:xfrm>
            <a:off x="2057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6" name="Oval 215"/>
          <p:cNvSpPr/>
          <p:nvPr/>
        </p:nvSpPr>
        <p:spPr bwMode="auto">
          <a:xfrm>
            <a:off x="20574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608" name="Oval 216"/>
          <p:cNvSpPr>
            <a:spLocks noChangeArrowheads="1"/>
          </p:cNvSpPr>
          <p:nvPr/>
        </p:nvSpPr>
        <p:spPr bwMode="auto">
          <a:xfrm>
            <a:off x="2057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609" name="Oval 217"/>
          <p:cNvSpPr>
            <a:spLocks noChangeArrowheads="1"/>
          </p:cNvSpPr>
          <p:nvPr/>
        </p:nvSpPr>
        <p:spPr bwMode="auto">
          <a:xfrm>
            <a:off x="2057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9" name="Oval 218"/>
          <p:cNvSpPr/>
          <p:nvPr/>
        </p:nvSpPr>
        <p:spPr bwMode="auto">
          <a:xfrm>
            <a:off x="21336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611" name="Oval 219"/>
          <p:cNvSpPr>
            <a:spLocks noChangeArrowheads="1"/>
          </p:cNvSpPr>
          <p:nvPr/>
        </p:nvSpPr>
        <p:spPr bwMode="auto">
          <a:xfrm>
            <a:off x="6553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612" name="Oval 220"/>
          <p:cNvSpPr>
            <a:spLocks noChangeArrowheads="1"/>
          </p:cNvSpPr>
          <p:nvPr/>
        </p:nvSpPr>
        <p:spPr bwMode="auto">
          <a:xfrm>
            <a:off x="6629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613" name="Oval 221"/>
          <p:cNvSpPr>
            <a:spLocks noChangeArrowheads="1"/>
          </p:cNvSpPr>
          <p:nvPr/>
        </p:nvSpPr>
        <p:spPr bwMode="auto">
          <a:xfrm>
            <a:off x="6629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614" name="Oval 222"/>
          <p:cNvSpPr>
            <a:spLocks noChangeArrowheads="1"/>
          </p:cNvSpPr>
          <p:nvPr/>
        </p:nvSpPr>
        <p:spPr bwMode="auto">
          <a:xfrm>
            <a:off x="6629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4" name="Oval 223"/>
          <p:cNvSpPr/>
          <p:nvPr/>
        </p:nvSpPr>
        <p:spPr bwMode="auto">
          <a:xfrm>
            <a:off x="66294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616" name="Oval 224"/>
          <p:cNvSpPr>
            <a:spLocks noChangeArrowheads="1"/>
          </p:cNvSpPr>
          <p:nvPr/>
        </p:nvSpPr>
        <p:spPr bwMode="auto">
          <a:xfrm>
            <a:off x="6553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3617" name="Oval 161"/>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3" name="Oval 162"/>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3619" name="Oval 163"/>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5" name="TextBox 164"/>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6" name="TextBox 165"/>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3622" name="TextBox 166"/>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3623"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FF0000"/>
                </a:solidFill>
                <a:latin typeface="Arial" panose="020B0604020202020204" pitchFamily="34" charset="0"/>
              </a:rPr>
              <a:t>3</a:t>
            </a:r>
            <a:r>
              <a:rPr lang="en-US" altLang="en-US" sz="2900" baseline="30000">
                <a:solidFill>
                  <a:srgbClr val="FF0000"/>
                </a:solidFill>
                <a:latin typeface="Arial" panose="020B0604020202020204" pitchFamily="34" charset="0"/>
              </a:rPr>
              <a:t>rd</a:t>
            </a:r>
            <a:r>
              <a:rPr lang="en-US" altLang="en-US" sz="2900">
                <a:solidFill>
                  <a:srgbClr val="FF0000"/>
                </a:solidFill>
                <a:latin typeface="Arial" panose="020B0604020202020204" pitchFamily="34" charset="0"/>
              </a:rPr>
              <a:t> Generation: before application</a:t>
            </a:r>
          </a:p>
        </p:txBody>
      </p:sp>
      <p:sp>
        <p:nvSpPr>
          <p:cNvPr id="63624"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64514" name="Oval 4" descr="3rd ABW generation after application:  circle showing surviving ABW adults after 3rd application of insecticide, similar numbers of partially and fully resistant and susceptible ABW "/>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 name="Oval 66"/>
          <p:cNvSpPr/>
          <p:nvPr/>
        </p:nvSpPr>
        <p:spPr bwMode="auto">
          <a:xfrm>
            <a:off x="3886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16" name="Oval 70"/>
          <p:cNvSpPr>
            <a:spLocks noChangeArrowheads="1"/>
          </p:cNvSpPr>
          <p:nvPr/>
        </p:nvSpPr>
        <p:spPr bwMode="auto">
          <a:xfrm>
            <a:off x="38862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517" name="Oval 74"/>
          <p:cNvSpPr>
            <a:spLocks noChangeArrowheads="1"/>
          </p:cNvSpPr>
          <p:nvPr/>
        </p:nvSpPr>
        <p:spPr bwMode="auto">
          <a:xfrm>
            <a:off x="43434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518" name="Oval 86"/>
          <p:cNvSpPr>
            <a:spLocks noChangeArrowheads="1"/>
          </p:cNvSpPr>
          <p:nvPr/>
        </p:nvSpPr>
        <p:spPr bwMode="auto">
          <a:xfrm>
            <a:off x="48006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 name="Oval 90"/>
          <p:cNvSpPr/>
          <p:nvPr/>
        </p:nvSpPr>
        <p:spPr bwMode="auto">
          <a:xfrm>
            <a:off x="48006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95" name="Oval 94"/>
          <p:cNvSpPr/>
          <p:nvPr/>
        </p:nvSpPr>
        <p:spPr bwMode="auto">
          <a:xfrm>
            <a:off x="52578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21" name="Oval 104"/>
          <p:cNvSpPr>
            <a:spLocks noChangeArrowheads="1"/>
          </p:cNvSpPr>
          <p:nvPr/>
        </p:nvSpPr>
        <p:spPr bwMode="auto">
          <a:xfrm>
            <a:off x="57150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522" name="Oval 107"/>
          <p:cNvSpPr>
            <a:spLocks noChangeArrowheads="1"/>
          </p:cNvSpPr>
          <p:nvPr/>
        </p:nvSpPr>
        <p:spPr bwMode="auto">
          <a:xfrm>
            <a:off x="5715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9" name="Oval 108"/>
          <p:cNvSpPr/>
          <p:nvPr/>
        </p:nvSpPr>
        <p:spPr bwMode="auto">
          <a:xfrm>
            <a:off x="57150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17" name="Oval 116"/>
          <p:cNvSpPr/>
          <p:nvPr/>
        </p:nvSpPr>
        <p:spPr bwMode="auto">
          <a:xfrm>
            <a:off x="6172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25" name="Oval 127"/>
          <p:cNvSpPr>
            <a:spLocks noChangeArrowheads="1"/>
          </p:cNvSpPr>
          <p:nvPr/>
        </p:nvSpPr>
        <p:spPr bwMode="auto">
          <a:xfrm>
            <a:off x="2514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526" name="Oval 130"/>
          <p:cNvSpPr>
            <a:spLocks noChangeArrowheads="1"/>
          </p:cNvSpPr>
          <p:nvPr/>
        </p:nvSpPr>
        <p:spPr bwMode="auto">
          <a:xfrm>
            <a:off x="25146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527" name="Oval 133"/>
          <p:cNvSpPr>
            <a:spLocks noChangeArrowheads="1"/>
          </p:cNvSpPr>
          <p:nvPr/>
        </p:nvSpPr>
        <p:spPr bwMode="auto">
          <a:xfrm>
            <a:off x="2514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8" name="Oval 137"/>
          <p:cNvSpPr/>
          <p:nvPr/>
        </p:nvSpPr>
        <p:spPr bwMode="auto">
          <a:xfrm>
            <a:off x="2971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41" name="Oval 140"/>
          <p:cNvSpPr/>
          <p:nvPr/>
        </p:nvSpPr>
        <p:spPr bwMode="auto">
          <a:xfrm>
            <a:off x="29718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30" name="Oval 147"/>
          <p:cNvSpPr>
            <a:spLocks noChangeArrowheads="1"/>
          </p:cNvSpPr>
          <p:nvPr/>
        </p:nvSpPr>
        <p:spPr bwMode="auto">
          <a:xfrm>
            <a:off x="34290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531" name="Oval 158"/>
          <p:cNvSpPr>
            <a:spLocks noChangeArrowheads="1"/>
          </p:cNvSpPr>
          <p:nvPr/>
        </p:nvSpPr>
        <p:spPr bwMode="auto">
          <a:xfrm>
            <a:off x="5715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0" name="Oval 159"/>
          <p:cNvSpPr/>
          <p:nvPr/>
        </p:nvSpPr>
        <p:spPr bwMode="auto">
          <a:xfrm>
            <a:off x="29718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33" name="Oval 173"/>
          <p:cNvSpPr>
            <a:spLocks noChangeArrowheads="1"/>
          </p:cNvSpPr>
          <p:nvPr/>
        </p:nvSpPr>
        <p:spPr bwMode="auto">
          <a:xfrm>
            <a:off x="4267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4534" name="Oval 200"/>
          <p:cNvSpPr>
            <a:spLocks noChangeArrowheads="1"/>
          </p:cNvSpPr>
          <p:nvPr/>
        </p:nvSpPr>
        <p:spPr bwMode="auto">
          <a:xfrm>
            <a:off x="57150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4" name="Oval 203"/>
          <p:cNvSpPr/>
          <p:nvPr/>
        </p:nvSpPr>
        <p:spPr bwMode="auto">
          <a:xfrm>
            <a:off x="38862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07" name="Oval 206"/>
          <p:cNvSpPr/>
          <p:nvPr/>
        </p:nvSpPr>
        <p:spPr bwMode="auto">
          <a:xfrm>
            <a:off x="52578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37" name="Oval 207"/>
          <p:cNvSpPr>
            <a:spLocks noChangeArrowheads="1"/>
          </p:cNvSpPr>
          <p:nvPr/>
        </p:nvSpPr>
        <p:spPr bwMode="auto">
          <a:xfrm>
            <a:off x="34290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4" name="Oval 213"/>
          <p:cNvSpPr/>
          <p:nvPr/>
        </p:nvSpPr>
        <p:spPr bwMode="auto">
          <a:xfrm>
            <a:off x="21336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19" name="Oval 218"/>
          <p:cNvSpPr/>
          <p:nvPr/>
        </p:nvSpPr>
        <p:spPr bwMode="auto">
          <a:xfrm>
            <a:off x="21336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40" name="Oval 161"/>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3" name="Oval 162"/>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4542" name="Oval 163"/>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5" name="TextBox 164"/>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6" name="TextBox 165"/>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4545" name="TextBox 166"/>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4546"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C00000"/>
                </a:solidFill>
                <a:latin typeface="Arial" panose="020B0604020202020204" pitchFamily="34" charset="0"/>
              </a:rPr>
              <a:t>3</a:t>
            </a:r>
            <a:r>
              <a:rPr lang="en-US" altLang="en-US" sz="2900" baseline="30000">
                <a:solidFill>
                  <a:srgbClr val="C00000"/>
                </a:solidFill>
                <a:latin typeface="Arial" panose="020B0604020202020204" pitchFamily="34" charset="0"/>
              </a:rPr>
              <a:t>rd</a:t>
            </a:r>
            <a:r>
              <a:rPr lang="en-US" altLang="en-US" sz="2900">
                <a:solidFill>
                  <a:srgbClr val="C00000"/>
                </a:solidFill>
                <a:latin typeface="Arial" panose="020B0604020202020204" pitchFamily="34" charset="0"/>
              </a:rPr>
              <a:t> Generation: after application</a:t>
            </a:r>
          </a:p>
        </p:txBody>
      </p:sp>
      <p:sp>
        <p:nvSpPr>
          <p:cNvPr id="64547" name="TextBox 169"/>
          <p:cNvSpPr txBox="1">
            <a:spLocks noChangeArrowheads="1"/>
          </p:cNvSpPr>
          <p:nvPr/>
        </p:nvSpPr>
        <p:spPr bwMode="auto">
          <a:xfrm>
            <a:off x="6324600" y="5437188"/>
            <a:ext cx="2362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r>
              <a:rPr lang="en-US" altLang="en-US">
                <a:solidFill>
                  <a:srgbClr val="C00000"/>
                </a:solidFill>
                <a:latin typeface="Arial" panose="020B0604020202020204" pitchFamily="34" charset="0"/>
                <a:sym typeface="Wingdings" panose="05000000000000000000" pitchFamily="2" charset="2"/>
              </a:rPr>
              <a:t> </a:t>
            </a:r>
            <a:r>
              <a:rPr lang="en-US" altLang="en-US">
                <a:solidFill>
                  <a:srgbClr val="C00000"/>
                </a:solidFill>
                <a:latin typeface="Arial" panose="020B0604020202020204" pitchFamily="34" charset="0"/>
              </a:rPr>
              <a:t>80% control</a:t>
            </a:r>
          </a:p>
        </p:txBody>
      </p:sp>
      <p:sp>
        <p:nvSpPr>
          <p:cNvPr id="64548"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65538" name="Oval 4" descr="4th ABW generation before application: circle with similar numbers of susceptible ABW (SS), partially resistant ABW (RS), and fully resistant ABW (RR)."/>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 name="Oval 61"/>
          <p:cNvSpPr/>
          <p:nvPr/>
        </p:nvSpPr>
        <p:spPr bwMode="auto">
          <a:xfrm>
            <a:off x="38862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 name="Oval 65"/>
          <p:cNvSpPr/>
          <p:nvPr/>
        </p:nvSpPr>
        <p:spPr bwMode="auto">
          <a:xfrm>
            <a:off x="38862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 name="Oval 66"/>
          <p:cNvSpPr/>
          <p:nvPr/>
        </p:nvSpPr>
        <p:spPr bwMode="auto">
          <a:xfrm>
            <a:off x="3886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42" name="Oval 67"/>
          <p:cNvSpPr>
            <a:spLocks noChangeArrowheads="1"/>
          </p:cNvSpPr>
          <p:nvPr/>
        </p:nvSpPr>
        <p:spPr bwMode="auto">
          <a:xfrm>
            <a:off x="38862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9" name="Oval 68"/>
          <p:cNvSpPr/>
          <p:nvPr/>
        </p:nvSpPr>
        <p:spPr bwMode="auto">
          <a:xfrm>
            <a:off x="38862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70" name="Oval 69"/>
          <p:cNvSpPr/>
          <p:nvPr/>
        </p:nvSpPr>
        <p:spPr bwMode="auto">
          <a:xfrm>
            <a:off x="38862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45" name="Oval 70"/>
          <p:cNvSpPr>
            <a:spLocks noChangeArrowheads="1"/>
          </p:cNvSpPr>
          <p:nvPr/>
        </p:nvSpPr>
        <p:spPr bwMode="auto">
          <a:xfrm>
            <a:off x="38862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46" name="Oval 71"/>
          <p:cNvSpPr>
            <a:spLocks noChangeArrowheads="1"/>
          </p:cNvSpPr>
          <p:nvPr/>
        </p:nvSpPr>
        <p:spPr bwMode="auto">
          <a:xfrm>
            <a:off x="3886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47" name="Oval 72"/>
          <p:cNvSpPr>
            <a:spLocks noChangeArrowheads="1"/>
          </p:cNvSpPr>
          <p:nvPr/>
        </p:nvSpPr>
        <p:spPr bwMode="auto">
          <a:xfrm>
            <a:off x="38862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48" name="Oval 73"/>
          <p:cNvSpPr>
            <a:spLocks noChangeArrowheads="1"/>
          </p:cNvSpPr>
          <p:nvPr/>
        </p:nvSpPr>
        <p:spPr bwMode="auto">
          <a:xfrm>
            <a:off x="38862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49" name="Oval 74"/>
          <p:cNvSpPr>
            <a:spLocks noChangeArrowheads="1"/>
          </p:cNvSpPr>
          <p:nvPr/>
        </p:nvSpPr>
        <p:spPr bwMode="auto">
          <a:xfrm>
            <a:off x="43434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50" name="Oval 75"/>
          <p:cNvSpPr>
            <a:spLocks noChangeArrowheads="1"/>
          </p:cNvSpPr>
          <p:nvPr/>
        </p:nvSpPr>
        <p:spPr bwMode="auto">
          <a:xfrm>
            <a:off x="43434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51" name="Oval 76"/>
          <p:cNvSpPr>
            <a:spLocks noChangeArrowheads="1"/>
          </p:cNvSpPr>
          <p:nvPr/>
        </p:nvSpPr>
        <p:spPr bwMode="auto">
          <a:xfrm>
            <a:off x="4343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52" name="Oval 77"/>
          <p:cNvSpPr>
            <a:spLocks noChangeArrowheads="1"/>
          </p:cNvSpPr>
          <p:nvPr/>
        </p:nvSpPr>
        <p:spPr bwMode="auto">
          <a:xfrm>
            <a:off x="43434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53" name="Oval 78"/>
          <p:cNvSpPr>
            <a:spLocks noChangeArrowheads="1"/>
          </p:cNvSpPr>
          <p:nvPr/>
        </p:nvSpPr>
        <p:spPr bwMode="auto">
          <a:xfrm>
            <a:off x="43434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0" name="Oval 79"/>
          <p:cNvSpPr/>
          <p:nvPr/>
        </p:nvSpPr>
        <p:spPr bwMode="auto">
          <a:xfrm>
            <a:off x="43434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55" name="Oval 80"/>
          <p:cNvSpPr>
            <a:spLocks noChangeArrowheads="1"/>
          </p:cNvSpPr>
          <p:nvPr/>
        </p:nvSpPr>
        <p:spPr bwMode="auto">
          <a:xfrm>
            <a:off x="43434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2" name="Oval 81"/>
          <p:cNvSpPr/>
          <p:nvPr/>
        </p:nvSpPr>
        <p:spPr bwMode="auto">
          <a:xfrm>
            <a:off x="43434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3" name="Oval 82"/>
          <p:cNvSpPr/>
          <p:nvPr/>
        </p:nvSpPr>
        <p:spPr bwMode="auto">
          <a:xfrm>
            <a:off x="43434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4" name="Oval 83"/>
          <p:cNvSpPr/>
          <p:nvPr/>
        </p:nvSpPr>
        <p:spPr bwMode="auto">
          <a:xfrm>
            <a:off x="43434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59" name="Oval 84"/>
          <p:cNvSpPr>
            <a:spLocks noChangeArrowheads="1"/>
          </p:cNvSpPr>
          <p:nvPr/>
        </p:nvSpPr>
        <p:spPr bwMode="auto">
          <a:xfrm>
            <a:off x="4800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6" name="Oval 85"/>
          <p:cNvSpPr/>
          <p:nvPr/>
        </p:nvSpPr>
        <p:spPr bwMode="auto">
          <a:xfrm>
            <a:off x="48006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61" name="Oval 86"/>
          <p:cNvSpPr>
            <a:spLocks noChangeArrowheads="1"/>
          </p:cNvSpPr>
          <p:nvPr/>
        </p:nvSpPr>
        <p:spPr bwMode="auto">
          <a:xfrm>
            <a:off x="48006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62" name="Oval 87"/>
          <p:cNvSpPr>
            <a:spLocks noChangeArrowheads="1"/>
          </p:cNvSpPr>
          <p:nvPr/>
        </p:nvSpPr>
        <p:spPr bwMode="auto">
          <a:xfrm>
            <a:off x="48006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 name="Oval 88"/>
          <p:cNvSpPr/>
          <p:nvPr/>
        </p:nvSpPr>
        <p:spPr bwMode="auto">
          <a:xfrm>
            <a:off x="4800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64" name="Oval 89"/>
          <p:cNvSpPr>
            <a:spLocks noChangeArrowheads="1"/>
          </p:cNvSpPr>
          <p:nvPr/>
        </p:nvSpPr>
        <p:spPr bwMode="auto">
          <a:xfrm>
            <a:off x="48006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 name="Oval 90"/>
          <p:cNvSpPr/>
          <p:nvPr/>
        </p:nvSpPr>
        <p:spPr bwMode="auto">
          <a:xfrm>
            <a:off x="48006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66" name="Oval 91"/>
          <p:cNvSpPr>
            <a:spLocks noChangeArrowheads="1"/>
          </p:cNvSpPr>
          <p:nvPr/>
        </p:nvSpPr>
        <p:spPr bwMode="auto">
          <a:xfrm>
            <a:off x="48006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 name="Oval 92"/>
          <p:cNvSpPr/>
          <p:nvPr/>
        </p:nvSpPr>
        <p:spPr bwMode="auto">
          <a:xfrm>
            <a:off x="48006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68" name="Oval 93"/>
          <p:cNvSpPr>
            <a:spLocks noChangeArrowheads="1"/>
          </p:cNvSpPr>
          <p:nvPr/>
        </p:nvSpPr>
        <p:spPr bwMode="auto">
          <a:xfrm>
            <a:off x="4800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5" name="Oval 94"/>
          <p:cNvSpPr/>
          <p:nvPr/>
        </p:nvSpPr>
        <p:spPr bwMode="auto">
          <a:xfrm>
            <a:off x="52578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70" name="Oval 95"/>
          <p:cNvSpPr>
            <a:spLocks noChangeArrowheads="1"/>
          </p:cNvSpPr>
          <p:nvPr/>
        </p:nvSpPr>
        <p:spPr bwMode="auto">
          <a:xfrm>
            <a:off x="52578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71" name="Oval 96"/>
          <p:cNvSpPr>
            <a:spLocks noChangeArrowheads="1"/>
          </p:cNvSpPr>
          <p:nvPr/>
        </p:nvSpPr>
        <p:spPr bwMode="auto">
          <a:xfrm>
            <a:off x="5257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8" name="Oval 97"/>
          <p:cNvSpPr/>
          <p:nvPr/>
        </p:nvSpPr>
        <p:spPr bwMode="auto">
          <a:xfrm>
            <a:off x="5257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73" name="Oval 98"/>
          <p:cNvSpPr>
            <a:spLocks noChangeArrowheads="1"/>
          </p:cNvSpPr>
          <p:nvPr/>
        </p:nvSpPr>
        <p:spPr bwMode="auto">
          <a:xfrm>
            <a:off x="5257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0" name="Oval 99"/>
          <p:cNvSpPr/>
          <p:nvPr/>
        </p:nvSpPr>
        <p:spPr bwMode="auto">
          <a:xfrm>
            <a:off x="52578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01" name="Oval 100"/>
          <p:cNvSpPr/>
          <p:nvPr/>
        </p:nvSpPr>
        <p:spPr bwMode="auto">
          <a:xfrm>
            <a:off x="52578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76" name="Oval 101"/>
          <p:cNvSpPr>
            <a:spLocks noChangeArrowheads="1"/>
          </p:cNvSpPr>
          <p:nvPr/>
        </p:nvSpPr>
        <p:spPr bwMode="auto">
          <a:xfrm>
            <a:off x="52578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77" name="Oval 102"/>
          <p:cNvSpPr>
            <a:spLocks noChangeArrowheads="1"/>
          </p:cNvSpPr>
          <p:nvPr/>
        </p:nvSpPr>
        <p:spPr bwMode="auto">
          <a:xfrm>
            <a:off x="52578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78" name="Oval 103"/>
          <p:cNvSpPr>
            <a:spLocks noChangeArrowheads="1"/>
          </p:cNvSpPr>
          <p:nvPr/>
        </p:nvSpPr>
        <p:spPr bwMode="auto">
          <a:xfrm>
            <a:off x="52578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79" name="Oval 104"/>
          <p:cNvSpPr>
            <a:spLocks noChangeArrowheads="1"/>
          </p:cNvSpPr>
          <p:nvPr/>
        </p:nvSpPr>
        <p:spPr bwMode="auto">
          <a:xfrm>
            <a:off x="57150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6" name="Oval 105"/>
          <p:cNvSpPr/>
          <p:nvPr/>
        </p:nvSpPr>
        <p:spPr bwMode="auto">
          <a:xfrm>
            <a:off x="57150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81" name="Oval 106"/>
          <p:cNvSpPr>
            <a:spLocks noChangeArrowheads="1"/>
          </p:cNvSpPr>
          <p:nvPr/>
        </p:nvSpPr>
        <p:spPr bwMode="auto">
          <a:xfrm>
            <a:off x="57150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8" name="Oval 107"/>
          <p:cNvSpPr/>
          <p:nvPr/>
        </p:nvSpPr>
        <p:spPr bwMode="auto">
          <a:xfrm>
            <a:off x="57150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09" name="Oval 108"/>
          <p:cNvSpPr/>
          <p:nvPr/>
        </p:nvSpPr>
        <p:spPr bwMode="auto">
          <a:xfrm>
            <a:off x="57150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84" name="Oval 109"/>
          <p:cNvSpPr>
            <a:spLocks noChangeArrowheads="1"/>
          </p:cNvSpPr>
          <p:nvPr/>
        </p:nvSpPr>
        <p:spPr bwMode="auto">
          <a:xfrm>
            <a:off x="57150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85" name="Oval 110"/>
          <p:cNvSpPr>
            <a:spLocks noChangeArrowheads="1"/>
          </p:cNvSpPr>
          <p:nvPr/>
        </p:nvSpPr>
        <p:spPr bwMode="auto">
          <a:xfrm>
            <a:off x="57150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2" name="Oval 111"/>
          <p:cNvSpPr/>
          <p:nvPr/>
        </p:nvSpPr>
        <p:spPr bwMode="auto">
          <a:xfrm>
            <a:off x="5715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87" name="Oval 112"/>
          <p:cNvSpPr>
            <a:spLocks noChangeArrowheads="1"/>
          </p:cNvSpPr>
          <p:nvPr/>
        </p:nvSpPr>
        <p:spPr bwMode="auto">
          <a:xfrm>
            <a:off x="57150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4" name="Oval 113"/>
          <p:cNvSpPr/>
          <p:nvPr/>
        </p:nvSpPr>
        <p:spPr bwMode="auto">
          <a:xfrm>
            <a:off x="5715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15" name="Oval 114"/>
          <p:cNvSpPr/>
          <p:nvPr/>
        </p:nvSpPr>
        <p:spPr bwMode="auto">
          <a:xfrm>
            <a:off x="61722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90" name="Oval 115"/>
          <p:cNvSpPr>
            <a:spLocks noChangeArrowheads="1"/>
          </p:cNvSpPr>
          <p:nvPr/>
        </p:nvSpPr>
        <p:spPr bwMode="auto">
          <a:xfrm>
            <a:off x="61722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7" name="Oval 116"/>
          <p:cNvSpPr/>
          <p:nvPr/>
        </p:nvSpPr>
        <p:spPr bwMode="auto">
          <a:xfrm>
            <a:off x="6172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92" name="Oval 117"/>
          <p:cNvSpPr>
            <a:spLocks noChangeArrowheads="1"/>
          </p:cNvSpPr>
          <p:nvPr/>
        </p:nvSpPr>
        <p:spPr bwMode="auto">
          <a:xfrm>
            <a:off x="61722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593" name="Oval 118"/>
          <p:cNvSpPr>
            <a:spLocks noChangeArrowheads="1"/>
          </p:cNvSpPr>
          <p:nvPr/>
        </p:nvSpPr>
        <p:spPr bwMode="auto">
          <a:xfrm>
            <a:off x="61722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0" name="Oval 119"/>
          <p:cNvSpPr/>
          <p:nvPr/>
        </p:nvSpPr>
        <p:spPr bwMode="auto">
          <a:xfrm>
            <a:off x="61722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21" name="Oval 120"/>
          <p:cNvSpPr/>
          <p:nvPr/>
        </p:nvSpPr>
        <p:spPr bwMode="auto">
          <a:xfrm>
            <a:off x="61722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96" name="Oval 121"/>
          <p:cNvSpPr>
            <a:spLocks noChangeArrowheads="1"/>
          </p:cNvSpPr>
          <p:nvPr/>
        </p:nvSpPr>
        <p:spPr bwMode="auto">
          <a:xfrm>
            <a:off x="61722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3" name="Oval 122"/>
          <p:cNvSpPr/>
          <p:nvPr/>
        </p:nvSpPr>
        <p:spPr bwMode="auto">
          <a:xfrm>
            <a:off x="61722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24" name="Oval 123"/>
          <p:cNvSpPr/>
          <p:nvPr/>
        </p:nvSpPr>
        <p:spPr bwMode="auto">
          <a:xfrm>
            <a:off x="61722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599" name="Oval 124"/>
          <p:cNvSpPr>
            <a:spLocks noChangeArrowheads="1"/>
          </p:cNvSpPr>
          <p:nvPr/>
        </p:nvSpPr>
        <p:spPr bwMode="auto">
          <a:xfrm>
            <a:off x="25146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6" name="Oval 125"/>
          <p:cNvSpPr/>
          <p:nvPr/>
        </p:nvSpPr>
        <p:spPr bwMode="auto">
          <a:xfrm>
            <a:off x="25146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27" name="Oval 126"/>
          <p:cNvSpPr/>
          <p:nvPr/>
        </p:nvSpPr>
        <p:spPr bwMode="auto">
          <a:xfrm>
            <a:off x="25146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02" name="Oval 127"/>
          <p:cNvSpPr>
            <a:spLocks noChangeArrowheads="1"/>
          </p:cNvSpPr>
          <p:nvPr/>
        </p:nvSpPr>
        <p:spPr bwMode="auto">
          <a:xfrm>
            <a:off x="2514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9" name="Oval 128"/>
          <p:cNvSpPr/>
          <p:nvPr/>
        </p:nvSpPr>
        <p:spPr bwMode="auto">
          <a:xfrm>
            <a:off x="2514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04" name="Oval 129"/>
          <p:cNvSpPr>
            <a:spLocks noChangeArrowheads="1"/>
          </p:cNvSpPr>
          <p:nvPr/>
        </p:nvSpPr>
        <p:spPr bwMode="auto">
          <a:xfrm>
            <a:off x="25146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1" name="Oval 130"/>
          <p:cNvSpPr/>
          <p:nvPr/>
        </p:nvSpPr>
        <p:spPr bwMode="auto">
          <a:xfrm>
            <a:off x="25146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06" name="Oval 131"/>
          <p:cNvSpPr>
            <a:spLocks noChangeArrowheads="1"/>
          </p:cNvSpPr>
          <p:nvPr/>
        </p:nvSpPr>
        <p:spPr bwMode="auto">
          <a:xfrm>
            <a:off x="2514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3" name="Oval 132"/>
          <p:cNvSpPr/>
          <p:nvPr/>
        </p:nvSpPr>
        <p:spPr bwMode="auto">
          <a:xfrm>
            <a:off x="25146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08" name="Oval 133"/>
          <p:cNvSpPr>
            <a:spLocks noChangeArrowheads="1"/>
          </p:cNvSpPr>
          <p:nvPr/>
        </p:nvSpPr>
        <p:spPr bwMode="auto">
          <a:xfrm>
            <a:off x="2514600" y="2667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09" name="Oval 134"/>
          <p:cNvSpPr>
            <a:spLocks noChangeArrowheads="1"/>
          </p:cNvSpPr>
          <p:nvPr/>
        </p:nvSpPr>
        <p:spPr bwMode="auto">
          <a:xfrm>
            <a:off x="29718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6" name="Oval 135"/>
          <p:cNvSpPr/>
          <p:nvPr/>
        </p:nvSpPr>
        <p:spPr bwMode="auto">
          <a:xfrm>
            <a:off x="29718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11" name="Oval 136"/>
          <p:cNvSpPr>
            <a:spLocks noChangeArrowheads="1"/>
          </p:cNvSpPr>
          <p:nvPr/>
        </p:nvSpPr>
        <p:spPr bwMode="auto">
          <a:xfrm>
            <a:off x="2971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8" name="Oval 137"/>
          <p:cNvSpPr/>
          <p:nvPr/>
        </p:nvSpPr>
        <p:spPr bwMode="auto">
          <a:xfrm>
            <a:off x="2971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13" name="Oval 138"/>
          <p:cNvSpPr>
            <a:spLocks noChangeArrowheads="1"/>
          </p:cNvSpPr>
          <p:nvPr/>
        </p:nvSpPr>
        <p:spPr bwMode="auto">
          <a:xfrm>
            <a:off x="2971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14" name="Oval 139"/>
          <p:cNvSpPr>
            <a:spLocks noChangeArrowheads="1"/>
          </p:cNvSpPr>
          <p:nvPr/>
        </p:nvSpPr>
        <p:spPr bwMode="auto">
          <a:xfrm>
            <a:off x="29718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1" name="Oval 140"/>
          <p:cNvSpPr/>
          <p:nvPr/>
        </p:nvSpPr>
        <p:spPr bwMode="auto">
          <a:xfrm>
            <a:off x="29718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16" name="Oval 141"/>
          <p:cNvSpPr>
            <a:spLocks noChangeArrowheads="1"/>
          </p:cNvSpPr>
          <p:nvPr/>
        </p:nvSpPr>
        <p:spPr bwMode="auto">
          <a:xfrm>
            <a:off x="29718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17" name="Oval 142"/>
          <p:cNvSpPr>
            <a:spLocks noChangeArrowheads="1"/>
          </p:cNvSpPr>
          <p:nvPr/>
        </p:nvSpPr>
        <p:spPr bwMode="auto">
          <a:xfrm>
            <a:off x="29718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4" name="Oval 143"/>
          <p:cNvSpPr/>
          <p:nvPr/>
        </p:nvSpPr>
        <p:spPr bwMode="auto">
          <a:xfrm>
            <a:off x="29718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45" name="Oval 144"/>
          <p:cNvSpPr/>
          <p:nvPr/>
        </p:nvSpPr>
        <p:spPr bwMode="auto">
          <a:xfrm>
            <a:off x="34290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20" name="Oval 145"/>
          <p:cNvSpPr>
            <a:spLocks noChangeArrowheads="1"/>
          </p:cNvSpPr>
          <p:nvPr/>
        </p:nvSpPr>
        <p:spPr bwMode="auto">
          <a:xfrm>
            <a:off x="34290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21" name="Oval 146"/>
          <p:cNvSpPr>
            <a:spLocks noChangeArrowheads="1"/>
          </p:cNvSpPr>
          <p:nvPr/>
        </p:nvSpPr>
        <p:spPr bwMode="auto">
          <a:xfrm>
            <a:off x="34290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8" name="Oval 147"/>
          <p:cNvSpPr/>
          <p:nvPr/>
        </p:nvSpPr>
        <p:spPr bwMode="auto">
          <a:xfrm>
            <a:off x="34290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23" name="Oval 148"/>
          <p:cNvSpPr>
            <a:spLocks noChangeArrowheads="1"/>
          </p:cNvSpPr>
          <p:nvPr/>
        </p:nvSpPr>
        <p:spPr bwMode="auto">
          <a:xfrm>
            <a:off x="34290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0" name="Oval 149"/>
          <p:cNvSpPr/>
          <p:nvPr/>
        </p:nvSpPr>
        <p:spPr bwMode="auto">
          <a:xfrm>
            <a:off x="34290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25" name="Oval 150"/>
          <p:cNvSpPr>
            <a:spLocks noChangeArrowheads="1"/>
          </p:cNvSpPr>
          <p:nvPr/>
        </p:nvSpPr>
        <p:spPr bwMode="auto">
          <a:xfrm>
            <a:off x="34290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2" name="Oval 151"/>
          <p:cNvSpPr/>
          <p:nvPr/>
        </p:nvSpPr>
        <p:spPr bwMode="auto">
          <a:xfrm>
            <a:off x="3429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27" name="Oval 152"/>
          <p:cNvSpPr>
            <a:spLocks noChangeArrowheads="1"/>
          </p:cNvSpPr>
          <p:nvPr/>
        </p:nvSpPr>
        <p:spPr bwMode="auto">
          <a:xfrm>
            <a:off x="34290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4" name="Oval 153"/>
          <p:cNvSpPr/>
          <p:nvPr/>
        </p:nvSpPr>
        <p:spPr bwMode="auto">
          <a:xfrm>
            <a:off x="3429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55" name="Oval 154"/>
          <p:cNvSpPr/>
          <p:nvPr/>
        </p:nvSpPr>
        <p:spPr bwMode="auto">
          <a:xfrm>
            <a:off x="38862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30" name="Oval 155"/>
          <p:cNvSpPr>
            <a:spLocks noChangeArrowheads="1"/>
          </p:cNvSpPr>
          <p:nvPr/>
        </p:nvSpPr>
        <p:spPr bwMode="auto">
          <a:xfrm>
            <a:off x="43434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31" name="Oval 156"/>
          <p:cNvSpPr>
            <a:spLocks noChangeArrowheads="1"/>
          </p:cNvSpPr>
          <p:nvPr/>
        </p:nvSpPr>
        <p:spPr bwMode="auto">
          <a:xfrm>
            <a:off x="48006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8" name="Oval 157"/>
          <p:cNvSpPr/>
          <p:nvPr/>
        </p:nvSpPr>
        <p:spPr bwMode="auto">
          <a:xfrm>
            <a:off x="52578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33" name="Oval 158"/>
          <p:cNvSpPr>
            <a:spLocks noChangeArrowheads="1"/>
          </p:cNvSpPr>
          <p:nvPr/>
        </p:nvSpPr>
        <p:spPr bwMode="auto">
          <a:xfrm>
            <a:off x="5715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0" name="Oval 159"/>
          <p:cNvSpPr/>
          <p:nvPr/>
        </p:nvSpPr>
        <p:spPr bwMode="auto">
          <a:xfrm>
            <a:off x="29718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35" name="Oval 160"/>
          <p:cNvSpPr>
            <a:spLocks noChangeArrowheads="1"/>
          </p:cNvSpPr>
          <p:nvPr/>
        </p:nvSpPr>
        <p:spPr bwMode="auto">
          <a:xfrm>
            <a:off x="34290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36" name="Oval 173"/>
          <p:cNvSpPr>
            <a:spLocks noChangeArrowheads="1"/>
          </p:cNvSpPr>
          <p:nvPr/>
        </p:nvSpPr>
        <p:spPr bwMode="auto">
          <a:xfrm>
            <a:off x="4267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5" name="Oval 174"/>
          <p:cNvSpPr/>
          <p:nvPr/>
        </p:nvSpPr>
        <p:spPr bwMode="auto">
          <a:xfrm>
            <a:off x="47244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76" name="Oval 175"/>
          <p:cNvSpPr/>
          <p:nvPr/>
        </p:nvSpPr>
        <p:spPr bwMode="auto">
          <a:xfrm>
            <a:off x="51816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39" name="Oval 176"/>
          <p:cNvSpPr>
            <a:spLocks noChangeArrowheads="1"/>
          </p:cNvSpPr>
          <p:nvPr/>
        </p:nvSpPr>
        <p:spPr bwMode="auto">
          <a:xfrm>
            <a:off x="38862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8" name="Oval 177"/>
          <p:cNvSpPr/>
          <p:nvPr/>
        </p:nvSpPr>
        <p:spPr bwMode="auto">
          <a:xfrm>
            <a:off x="34290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41" name="Oval 196"/>
          <p:cNvSpPr>
            <a:spLocks noChangeArrowheads="1"/>
          </p:cNvSpPr>
          <p:nvPr/>
        </p:nvSpPr>
        <p:spPr bwMode="auto">
          <a:xfrm>
            <a:off x="38862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98" name="Oval 197"/>
          <p:cNvSpPr/>
          <p:nvPr/>
        </p:nvSpPr>
        <p:spPr bwMode="auto">
          <a:xfrm>
            <a:off x="43434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43" name="Oval 198"/>
          <p:cNvSpPr>
            <a:spLocks noChangeArrowheads="1"/>
          </p:cNvSpPr>
          <p:nvPr/>
        </p:nvSpPr>
        <p:spPr bwMode="auto">
          <a:xfrm>
            <a:off x="48006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 name="Oval 199"/>
          <p:cNvSpPr/>
          <p:nvPr/>
        </p:nvSpPr>
        <p:spPr bwMode="auto">
          <a:xfrm>
            <a:off x="52578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45" name="Oval 200"/>
          <p:cNvSpPr>
            <a:spLocks noChangeArrowheads="1"/>
          </p:cNvSpPr>
          <p:nvPr/>
        </p:nvSpPr>
        <p:spPr bwMode="auto">
          <a:xfrm>
            <a:off x="57150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2" name="Oval 201"/>
          <p:cNvSpPr/>
          <p:nvPr/>
        </p:nvSpPr>
        <p:spPr bwMode="auto">
          <a:xfrm>
            <a:off x="29718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47" name="Oval 202"/>
          <p:cNvSpPr>
            <a:spLocks noChangeArrowheads="1"/>
          </p:cNvSpPr>
          <p:nvPr/>
        </p:nvSpPr>
        <p:spPr bwMode="auto">
          <a:xfrm>
            <a:off x="34290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4" name="Oval 203"/>
          <p:cNvSpPr/>
          <p:nvPr/>
        </p:nvSpPr>
        <p:spPr bwMode="auto">
          <a:xfrm>
            <a:off x="38862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49" name="Oval 204"/>
          <p:cNvSpPr>
            <a:spLocks noChangeArrowheads="1"/>
          </p:cNvSpPr>
          <p:nvPr/>
        </p:nvSpPr>
        <p:spPr bwMode="auto">
          <a:xfrm>
            <a:off x="4343400" y="5715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50" name="Oval 205"/>
          <p:cNvSpPr>
            <a:spLocks noChangeArrowheads="1"/>
          </p:cNvSpPr>
          <p:nvPr/>
        </p:nvSpPr>
        <p:spPr bwMode="auto">
          <a:xfrm>
            <a:off x="4800600" y="5715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7" name="Oval 206"/>
          <p:cNvSpPr/>
          <p:nvPr/>
        </p:nvSpPr>
        <p:spPr bwMode="auto">
          <a:xfrm>
            <a:off x="52578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08" name="Oval 207"/>
          <p:cNvSpPr/>
          <p:nvPr/>
        </p:nvSpPr>
        <p:spPr bwMode="auto">
          <a:xfrm>
            <a:off x="34290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14" name="Oval 213"/>
          <p:cNvSpPr/>
          <p:nvPr/>
        </p:nvSpPr>
        <p:spPr bwMode="auto">
          <a:xfrm>
            <a:off x="21336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54" name="Oval 214"/>
          <p:cNvSpPr>
            <a:spLocks noChangeArrowheads="1"/>
          </p:cNvSpPr>
          <p:nvPr/>
        </p:nvSpPr>
        <p:spPr bwMode="auto">
          <a:xfrm>
            <a:off x="2057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6" name="Oval 215"/>
          <p:cNvSpPr/>
          <p:nvPr/>
        </p:nvSpPr>
        <p:spPr bwMode="auto">
          <a:xfrm>
            <a:off x="20574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56" name="Oval 216"/>
          <p:cNvSpPr>
            <a:spLocks noChangeArrowheads="1"/>
          </p:cNvSpPr>
          <p:nvPr/>
        </p:nvSpPr>
        <p:spPr bwMode="auto">
          <a:xfrm>
            <a:off x="2057400" y="3886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57" name="Oval 217"/>
          <p:cNvSpPr>
            <a:spLocks noChangeArrowheads="1"/>
          </p:cNvSpPr>
          <p:nvPr/>
        </p:nvSpPr>
        <p:spPr bwMode="auto">
          <a:xfrm>
            <a:off x="20574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9" name="Oval 218"/>
          <p:cNvSpPr/>
          <p:nvPr/>
        </p:nvSpPr>
        <p:spPr bwMode="auto">
          <a:xfrm>
            <a:off x="21336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59" name="Oval 219"/>
          <p:cNvSpPr>
            <a:spLocks noChangeArrowheads="1"/>
          </p:cNvSpPr>
          <p:nvPr/>
        </p:nvSpPr>
        <p:spPr bwMode="auto">
          <a:xfrm>
            <a:off x="65532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1" name="Oval 220"/>
          <p:cNvSpPr/>
          <p:nvPr/>
        </p:nvSpPr>
        <p:spPr bwMode="auto">
          <a:xfrm>
            <a:off x="66294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61" name="Oval 221"/>
          <p:cNvSpPr>
            <a:spLocks noChangeArrowheads="1"/>
          </p:cNvSpPr>
          <p:nvPr/>
        </p:nvSpPr>
        <p:spPr bwMode="auto">
          <a:xfrm>
            <a:off x="6629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3" name="Oval 222"/>
          <p:cNvSpPr/>
          <p:nvPr/>
        </p:nvSpPr>
        <p:spPr bwMode="auto">
          <a:xfrm>
            <a:off x="66294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24" name="Oval 223"/>
          <p:cNvSpPr/>
          <p:nvPr/>
        </p:nvSpPr>
        <p:spPr bwMode="auto">
          <a:xfrm>
            <a:off x="66294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64" name="Oval 224"/>
          <p:cNvSpPr>
            <a:spLocks noChangeArrowheads="1"/>
          </p:cNvSpPr>
          <p:nvPr/>
        </p:nvSpPr>
        <p:spPr bwMode="auto">
          <a:xfrm>
            <a:off x="6553200" y="4495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5665" name="Oval 161"/>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3" name="Oval 162"/>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5667" name="Oval 163"/>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5" name="TextBox 164"/>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6" name="TextBox 165"/>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5670" name="TextBox 166"/>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5671"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FF0000"/>
                </a:solidFill>
                <a:latin typeface="Arial" panose="020B0604020202020204" pitchFamily="34" charset="0"/>
              </a:rPr>
              <a:t>4</a:t>
            </a:r>
            <a:r>
              <a:rPr lang="en-US" altLang="en-US" sz="2900" baseline="30000">
                <a:solidFill>
                  <a:srgbClr val="FF0000"/>
                </a:solidFill>
                <a:latin typeface="Arial" panose="020B0604020202020204" pitchFamily="34" charset="0"/>
              </a:rPr>
              <a:t>th</a:t>
            </a:r>
            <a:r>
              <a:rPr lang="en-US" altLang="en-US" sz="2900">
                <a:solidFill>
                  <a:srgbClr val="FF0000"/>
                </a:solidFill>
                <a:latin typeface="Arial" panose="020B0604020202020204" pitchFamily="34" charset="0"/>
              </a:rPr>
              <a:t> Generation: before application</a:t>
            </a:r>
          </a:p>
        </p:txBody>
      </p:sp>
      <p:sp>
        <p:nvSpPr>
          <p:cNvPr id="65672"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AC4E"/>
        </a:solidFill>
        <a:effectLst/>
      </p:bgPr>
    </p:bg>
    <p:spTree>
      <p:nvGrpSpPr>
        <p:cNvPr id="1" name=""/>
        <p:cNvGrpSpPr/>
        <p:nvPr/>
      </p:nvGrpSpPr>
      <p:grpSpPr>
        <a:xfrm>
          <a:off x="0" y="0"/>
          <a:ext cx="0" cy="0"/>
          <a:chOff x="0" y="0"/>
          <a:chExt cx="0" cy="0"/>
        </a:xfrm>
      </p:grpSpPr>
      <p:sp>
        <p:nvSpPr>
          <p:cNvPr id="66562" name="Oval 4" descr="4th ABW generation after application:  circle showing may surviving ABW adults which are mostly fully or partially resistant."/>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 name="Oval 61"/>
          <p:cNvSpPr/>
          <p:nvPr/>
        </p:nvSpPr>
        <p:spPr bwMode="auto">
          <a:xfrm>
            <a:off x="38862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 name="Oval 66"/>
          <p:cNvSpPr/>
          <p:nvPr/>
        </p:nvSpPr>
        <p:spPr bwMode="auto">
          <a:xfrm>
            <a:off x="3886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70" name="Oval 69"/>
          <p:cNvSpPr/>
          <p:nvPr/>
        </p:nvSpPr>
        <p:spPr bwMode="auto">
          <a:xfrm>
            <a:off x="38862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66" name="Oval 70"/>
          <p:cNvSpPr>
            <a:spLocks noChangeArrowheads="1"/>
          </p:cNvSpPr>
          <p:nvPr/>
        </p:nvSpPr>
        <p:spPr bwMode="auto">
          <a:xfrm>
            <a:off x="38862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67" name="Oval 73"/>
          <p:cNvSpPr>
            <a:spLocks noChangeArrowheads="1"/>
          </p:cNvSpPr>
          <p:nvPr/>
        </p:nvSpPr>
        <p:spPr bwMode="auto">
          <a:xfrm>
            <a:off x="38862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68" name="Oval 74"/>
          <p:cNvSpPr>
            <a:spLocks noChangeArrowheads="1"/>
          </p:cNvSpPr>
          <p:nvPr/>
        </p:nvSpPr>
        <p:spPr bwMode="auto">
          <a:xfrm>
            <a:off x="43434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69" name="Oval 75"/>
          <p:cNvSpPr>
            <a:spLocks noChangeArrowheads="1"/>
          </p:cNvSpPr>
          <p:nvPr/>
        </p:nvSpPr>
        <p:spPr bwMode="auto">
          <a:xfrm>
            <a:off x="43434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70" name="Oval 77"/>
          <p:cNvSpPr>
            <a:spLocks noChangeArrowheads="1"/>
          </p:cNvSpPr>
          <p:nvPr/>
        </p:nvSpPr>
        <p:spPr bwMode="auto">
          <a:xfrm>
            <a:off x="43434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3" name="Oval 82"/>
          <p:cNvSpPr/>
          <p:nvPr/>
        </p:nvSpPr>
        <p:spPr bwMode="auto">
          <a:xfrm>
            <a:off x="43434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6" name="Oval 85"/>
          <p:cNvSpPr/>
          <p:nvPr/>
        </p:nvSpPr>
        <p:spPr bwMode="auto">
          <a:xfrm>
            <a:off x="48006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73" name="Oval 86"/>
          <p:cNvSpPr>
            <a:spLocks noChangeArrowheads="1"/>
          </p:cNvSpPr>
          <p:nvPr/>
        </p:nvSpPr>
        <p:spPr bwMode="auto">
          <a:xfrm>
            <a:off x="48006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 name="Oval 88"/>
          <p:cNvSpPr/>
          <p:nvPr/>
        </p:nvSpPr>
        <p:spPr bwMode="auto">
          <a:xfrm>
            <a:off x="4800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75" name="Oval 89"/>
          <p:cNvSpPr>
            <a:spLocks noChangeArrowheads="1"/>
          </p:cNvSpPr>
          <p:nvPr/>
        </p:nvSpPr>
        <p:spPr bwMode="auto">
          <a:xfrm>
            <a:off x="48006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 name="Oval 90"/>
          <p:cNvSpPr/>
          <p:nvPr/>
        </p:nvSpPr>
        <p:spPr bwMode="auto">
          <a:xfrm>
            <a:off x="48006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77" name="Oval 91"/>
          <p:cNvSpPr>
            <a:spLocks noChangeArrowheads="1"/>
          </p:cNvSpPr>
          <p:nvPr/>
        </p:nvSpPr>
        <p:spPr bwMode="auto">
          <a:xfrm>
            <a:off x="48006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8" name="Oval 97"/>
          <p:cNvSpPr/>
          <p:nvPr/>
        </p:nvSpPr>
        <p:spPr bwMode="auto">
          <a:xfrm>
            <a:off x="5257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79" name="Oval 98"/>
          <p:cNvSpPr>
            <a:spLocks noChangeArrowheads="1"/>
          </p:cNvSpPr>
          <p:nvPr/>
        </p:nvSpPr>
        <p:spPr bwMode="auto">
          <a:xfrm>
            <a:off x="5257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80" name="Oval 102"/>
          <p:cNvSpPr>
            <a:spLocks noChangeArrowheads="1"/>
          </p:cNvSpPr>
          <p:nvPr/>
        </p:nvSpPr>
        <p:spPr bwMode="auto">
          <a:xfrm>
            <a:off x="52578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81" name="Oval 103"/>
          <p:cNvSpPr>
            <a:spLocks noChangeArrowheads="1"/>
          </p:cNvSpPr>
          <p:nvPr/>
        </p:nvSpPr>
        <p:spPr bwMode="auto">
          <a:xfrm>
            <a:off x="52578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6" name="Oval 105"/>
          <p:cNvSpPr/>
          <p:nvPr/>
        </p:nvSpPr>
        <p:spPr bwMode="auto">
          <a:xfrm>
            <a:off x="57150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83" name="Oval 106"/>
          <p:cNvSpPr>
            <a:spLocks noChangeArrowheads="1"/>
          </p:cNvSpPr>
          <p:nvPr/>
        </p:nvSpPr>
        <p:spPr bwMode="auto">
          <a:xfrm>
            <a:off x="57150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84" name="Oval 110"/>
          <p:cNvSpPr>
            <a:spLocks noChangeArrowheads="1"/>
          </p:cNvSpPr>
          <p:nvPr/>
        </p:nvSpPr>
        <p:spPr bwMode="auto">
          <a:xfrm>
            <a:off x="57150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4" name="Oval 113"/>
          <p:cNvSpPr/>
          <p:nvPr/>
        </p:nvSpPr>
        <p:spPr bwMode="auto">
          <a:xfrm>
            <a:off x="5715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15" name="Oval 114" descr="graph showing surviving ABW adults after first application of insecticide"/>
          <p:cNvSpPr/>
          <p:nvPr/>
        </p:nvSpPr>
        <p:spPr bwMode="auto">
          <a:xfrm>
            <a:off x="61722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87" name="Oval 115"/>
          <p:cNvSpPr>
            <a:spLocks noChangeArrowheads="1"/>
          </p:cNvSpPr>
          <p:nvPr/>
        </p:nvSpPr>
        <p:spPr bwMode="auto">
          <a:xfrm>
            <a:off x="61722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88" name="Oval 118"/>
          <p:cNvSpPr>
            <a:spLocks noChangeArrowheads="1"/>
          </p:cNvSpPr>
          <p:nvPr/>
        </p:nvSpPr>
        <p:spPr bwMode="auto">
          <a:xfrm>
            <a:off x="61722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89" name="Oval 124"/>
          <p:cNvSpPr>
            <a:spLocks noChangeArrowheads="1"/>
          </p:cNvSpPr>
          <p:nvPr/>
        </p:nvSpPr>
        <p:spPr bwMode="auto">
          <a:xfrm>
            <a:off x="25146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7" name="Oval 126"/>
          <p:cNvSpPr/>
          <p:nvPr/>
        </p:nvSpPr>
        <p:spPr bwMode="auto">
          <a:xfrm>
            <a:off x="25146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91" name="Oval 127"/>
          <p:cNvSpPr>
            <a:spLocks noChangeArrowheads="1"/>
          </p:cNvSpPr>
          <p:nvPr/>
        </p:nvSpPr>
        <p:spPr bwMode="auto">
          <a:xfrm>
            <a:off x="2514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9" name="Oval 128"/>
          <p:cNvSpPr/>
          <p:nvPr/>
        </p:nvSpPr>
        <p:spPr bwMode="auto">
          <a:xfrm>
            <a:off x="2514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36" name="Oval 135"/>
          <p:cNvSpPr/>
          <p:nvPr/>
        </p:nvSpPr>
        <p:spPr bwMode="auto">
          <a:xfrm>
            <a:off x="29718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94" name="Oval 139"/>
          <p:cNvSpPr>
            <a:spLocks noChangeArrowheads="1"/>
          </p:cNvSpPr>
          <p:nvPr/>
        </p:nvSpPr>
        <p:spPr bwMode="auto">
          <a:xfrm>
            <a:off x="29718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95" name="Oval 141"/>
          <p:cNvSpPr>
            <a:spLocks noChangeArrowheads="1"/>
          </p:cNvSpPr>
          <p:nvPr/>
        </p:nvSpPr>
        <p:spPr bwMode="auto">
          <a:xfrm>
            <a:off x="29718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96" name="Oval 142"/>
          <p:cNvSpPr>
            <a:spLocks noChangeArrowheads="1"/>
          </p:cNvSpPr>
          <p:nvPr/>
        </p:nvSpPr>
        <p:spPr bwMode="auto">
          <a:xfrm>
            <a:off x="2971800" y="2362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4" name="Oval 143"/>
          <p:cNvSpPr/>
          <p:nvPr/>
        </p:nvSpPr>
        <p:spPr bwMode="auto">
          <a:xfrm>
            <a:off x="29718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598" name="Oval 145"/>
          <p:cNvSpPr>
            <a:spLocks noChangeArrowheads="1"/>
          </p:cNvSpPr>
          <p:nvPr/>
        </p:nvSpPr>
        <p:spPr bwMode="auto">
          <a:xfrm>
            <a:off x="34290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599" name="Oval 148"/>
          <p:cNvSpPr>
            <a:spLocks noChangeArrowheads="1"/>
          </p:cNvSpPr>
          <p:nvPr/>
        </p:nvSpPr>
        <p:spPr bwMode="auto">
          <a:xfrm>
            <a:off x="34290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2" name="Oval 151"/>
          <p:cNvSpPr/>
          <p:nvPr/>
        </p:nvSpPr>
        <p:spPr bwMode="auto">
          <a:xfrm>
            <a:off x="3429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601" name="Oval 152"/>
          <p:cNvSpPr>
            <a:spLocks noChangeArrowheads="1"/>
          </p:cNvSpPr>
          <p:nvPr/>
        </p:nvSpPr>
        <p:spPr bwMode="auto">
          <a:xfrm>
            <a:off x="34290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5" name="Oval 154"/>
          <p:cNvSpPr/>
          <p:nvPr/>
        </p:nvSpPr>
        <p:spPr bwMode="auto">
          <a:xfrm>
            <a:off x="38862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603" name="Oval 155"/>
          <p:cNvSpPr>
            <a:spLocks noChangeArrowheads="1"/>
          </p:cNvSpPr>
          <p:nvPr/>
        </p:nvSpPr>
        <p:spPr bwMode="auto">
          <a:xfrm>
            <a:off x="43434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604" name="Oval 158"/>
          <p:cNvSpPr>
            <a:spLocks noChangeArrowheads="1"/>
          </p:cNvSpPr>
          <p:nvPr/>
        </p:nvSpPr>
        <p:spPr bwMode="auto">
          <a:xfrm>
            <a:off x="5715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605" name="Oval 173"/>
          <p:cNvSpPr>
            <a:spLocks noChangeArrowheads="1"/>
          </p:cNvSpPr>
          <p:nvPr/>
        </p:nvSpPr>
        <p:spPr bwMode="auto">
          <a:xfrm>
            <a:off x="4267200" y="1752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5" name="Oval 174"/>
          <p:cNvSpPr/>
          <p:nvPr/>
        </p:nvSpPr>
        <p:spPr bwMode="auto">
          <a:xfrm>
            <a:off x="47244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607" name="Oval 176"/>
          <p:cNvSpPr>
            <a:spLocks noChangeArrowheads="1"/>
          </p:cNvSpPr>
          <p:nvPr/>
        </p:nvSpPr>
        <p:spPr bwMode="auto">
          <a:xfrm>
            <a:off x="38862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608" name="Oval 196"/>
          <p:cNvSpPr>
            <a:spLocks noChangeArrowheads="1"/>
          </p:cNvSpPr>
          <p:nvPr/>
        </p:nvSpPr>
        <p:spPr bwMode="auto">
          <a:xfrm>
            <a:off x="38862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 name="Oval 199"/>
          <p:cNvSpPr/>
          <p:nvPr/>
        </p:nvSpPr>
        <p:spPr bwMode="auto">
          <a:xfrm>
            <a:off x="52578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610" name="Oval 200"/>
          <p:cNvSpPr>
            <a:spLocks noChangeArrowheads="1"/>
          </p:cNvSpPr>
          <p:nvPr/>
        </p:nvSpPr>
        <p:spPr bwMode="auto">
          <a:xfrm>
            <a:off x="57150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611" name="Oval 202"/>
          <p:cNvSpPr>
            <a:spLocks noChangeArrowheads="1"/>
          </p:cNvSpPr>
          <p:nvPr/>
        </p:nvSpPr>
        <p:spPr bwMode="auto">
          <a:xfrm>
            <a:off x="3429000" y="54102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612" name="Oval 205"/>
          <p:cNvSpPr>
            <a:spLocks noChangeArrowheads="1"/>
          </p:cNvSpPr>
          <p:nvPr/>
        </p:nvSpPr>
        <p:spPr bwMode="auto">
          <a:xfrm>
            <a:off x="4800600" y="5715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6613" name="Oval 217"/>
          <p:cNvSpPr>
            <a:spLocks noChangeArrowheads="1"/>
          </p:cNvSpPr>
          <p:nvPr/>
        </p:nvSpPr>
        <p:spPr bwMode="auto">
          <a:xfrm>
            <a:off x="20574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9" name="Oval 218"/>
          <p:cNvSpPr/>
          <p:nvPr/>
        </p:nvSpPr>
        <p:spPr bwMode="auto">
          <a:xfrm>
            <a:off x="21336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615" name="Oval 161"/>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3" name="Oval 162"/>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6617" name="Oval 163"/>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5" name="TextBox 164"/>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6" name="TextBox 165"/>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6620" name="TextBox 166"/>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6621"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C00000"/>
                </a:solidFill>
                <a:latin typeface="Arial" panose="020B0604020202020204" pitchFamily="34" charset="0"/>
              </a:rPr>
              <a:t>4</a:t>
            </a:r>
            <a:r>
              <a:rPr lang="en-US" altLang="en-US" sz="2900" baseline="30000">
                <a:solidFill>
                  <a:srgbClr val="C00000"/>
                </a:solidFill>
                <a:latin typeface="Arial" panose="020B0604020202020204" pitchFamily="34" charset="0"/>
              </a:rPr>
              <a:t>th</a:t>
            </a:r>
            <a:r>
              <a:rPr lang="en-US" altLang="en-US" sz="2900">
                <a:solidFill>
                  <a:srgbClr val="C00000"/>
                </a:solidFill>
                <a:latin typeface="Arial" panose="020B0604020202020204" pitchFamily="34" charset="0"/>
              </a:rPr>
              <a:t> Generation: after application</a:t>
            </a:r>
          </a:p>
        </p:txBody>
      </p:sp>
      <p:sp>
        <p:nvSpPr>
          <p:cNvPr id="66622" name="TextBox 169"/>
          <p:cNvSpPr txBox="1">
            <a:spLocks noChangeArrowheads="1"/>
          </p:cNvSpPr>
          <p:nvPr/>
        </p:nvSpPr>
        <p:spPr bwMode="auto">
          <a:xfrm>
            <a:off x="6324600" y="5437188"/>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buFont typeface="Wingdings" panose="05000000000000000000" pitchFamily="2" charset="2"/>
              <a:buChar char="à"/>
            </a:pPr>
            <a:r>
              <a:rPr lang="en-US" altLang="en-US">
                <a:solidFill>
                  <a:srgbClr val="C00000"/>
                </a:solidFill>
                <a:latin typeface="Arial" panose="020B0604020202020204" pitchFamily="34" charset="0"/>
                <a:sym typeface="Wingdings" panose="05000000000000000000" pitchFamily="2" charset="2"/>
              </a:rPr>
              <a:t>5</a:t>
            </a:r>
            <a:r>
              <a:rPr lang="en-US" altLang="en-US">
                <a:solidFill>
                  <a:srgbClr val="C00000"/>
                </a:solidFill>
                <a:latin typeface="Arial" panose="020B0604020202020204" pitchFamily="34" charset="0"/>
              </a:rPr>
              <a:t>9% control</a:t>
            </a:r>
          </a:p>
          <a:p>
            <a:pPr algn="r" eaLnBrk="1" hangingPunct="1">
              <a:buFont typeface="Wingdings" panose="05000000000000000000" pitchFamily="2" charset="2"/>
              <a:buChar char="à"/>
            </a:pPr>
            <a:r>
              <a:rPr lang="en-US" altLang="en-US">
                <a:solidFill>
                  <a:srgbClr val="C00000"/>
                </a:solidFill>
                <a:latin typeface="Arial" panose="020B0604020202020204" pitchFamily="34" charset="0"/>
              </a:rPr>
              <a:t>Problem !</a:t>
            </a:r>
          </a:p>
        </p:txBody>
      </p:sp>
      <p:sp>
        <p:nvSpPr>
          <p:cNvPr id="66623"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7586" name="Oval 4" descr="5th ABW generation before application: circle with mostly partially and fully resistant ABW and a few susceptible ABW."/>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2" name="Oval 61"/>
          <p:cNvSpPr/>
          <p:nvPr/>
        </p:nvSpPr>
        <p:spPr bwMode="auto">
          <a:xfrm>
            <a:off x="38862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588" name="Oval 65"/>
          <p:cNvSpPr>
            <a:spLocks noChangeArrowheads="1"/>
          </p:cNvSpPr>
          <p:nvPr/>
        </p:nvSpPr>
        <p:spPr bwMode="auto">
          <a:xfrm>
            <a:off x="38862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 name="Oval 66"/>
          <p:cNvSpPr/>
          <p:nvPr/>
        </p:nvSpPr>
        <p:spPr bwMode="auto">
          <a:xfrm>
            <a:off x="3886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590" name="Oval 67"/>
          <p:cNvSpPr>
            <a:spLocks noChangeArrowheads="1"/>
          </p:cNvSpPr>
          <p:nvPr/>
        </p:nvSpPr>
        <p:spPr bwMode="auto">
          <a:xfrm>
            <a:off x="38862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9" name="Oval 68"/>
          <p:cNvSpPr/>
          <p:nvPr/>
        </p:nvSpPr>
        <p:spPr bwMode="auto">
          <a:xfrm>
            <a:off x="38862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592" name="Oval 69"/>
          <p:cNvSpPr>
            <a:spLocks noChangeArrowheads="1"/>
          </p:cNvSpPr>
          <p:nvPr/>
        </p:nvSpPr>
        <p:spPr bwMode="auto">
          <a:xfrm>
            <a:off x="38862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593" name="Oval 70"/>
          <p:cNvSpPr>
            <a:spLocks noChangeArrowheads="1"/>
          </p:cNvSpPr>
          <p:nvPr/>
        </p:nvSpPr>
        <p:spPr bwMode="auto">
          <a:xfrm>
            <a:off x="38862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594" name="Oval 71"/>
          <p:cNvSpPr>
            <a:spLocks noChangeArrowheads="1"/>
          </p:cNvSpPr>
          <p:nvPr/>
        </p:nvSpPr>
        <p:spPr bwMode="auto">
          <a:xfrm>
            <a:off x="38862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595" name="Oval 72"/>
          <p:cNvSpPr>
            <a:spLocks noChangeArrowheads="1"/>
          </p:cNvSpPr>
          <p:nvPr/>
        </p:nvSpPr>
        <p:spPr bwMode="auto">
          <a:xfrm>
            <a:off x="38862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596" name="Oval 73"/>
          <p:cNvSpPr>
            <a:spLocks noChangeArrowheads="1"/>
          </p:cNvSpPr>
          <p:nvPr/>
        </p:nvSpPr>
        <p:spPr bwMode="auto">
          <a:xfrm>
            <a:off x="38862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597" name="Oval 74"/>
          <p:cNvSpPr>
            <a:spLocks noChangeArrowheads="1"/>
          </p:cNvSpPr>
          <p:nvPr/>
        </p:nvSpPr>
        <p:spPr bwMode="auto">
          <a:xfrm>
            <a:off x="43434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598" name="Oval 75"/>
          <p:cNvSpPr>
            <a:spLocks noChangeArrowheads="1"/>
          </p:cNvSpPr>
          <p:nvPr/>
        </p:nvSpPr>
        <p:spPr bwMode="auto">
          <a:xfrm>
            <a:off x="43434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599" name="Oval 76"/>
          <p:cNvSpPr>
            <a:spLocks noChangeArrowheads="1"/>
          </p:cNvSpPr>
          <p:nvPr/>
        </p:nvSpPr>
        <p:spPr bwMode="auto">
          <a:xfrm>
            <a:off x="43434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00" name="Oval 77"/>
          <p:cNvSpPr>
            <a:spLocks noChangeArrowheads="1"/>
          </p:cNvSpPr>
          <p:nvPr/>
        </p:nvSpPr>
        <p:spPr bwMode="auto">
          <a:xfrm>
            <a:off x="43434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01" name="Oval 78"/>
          <p:cNvSpPr>
            <a:spLocks noChangeArrowheads="1"/>
          </p:cNvSpPr>
          <p:nvPr/>
        </p:nvSpPr>
        <p:spPr bwMode="auto">
          <a:xfrm>
            <a:off x="43434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0" name="Oval 79"/>
          <p:cNvSpPr/>
          <p:nvPr/>
        </p:nvSpPr>
        <p:spPr bwMode="auto">
          <a:xfrm>
            <a:off x="43434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03" name="Oval 80"/>
          <p:cNvSpPr>
            <a:spLocks noChangeArrowheads="1"/>
          </p:cNvSpPr>
          <p:nvPr/>
        </p:nvSpPr>
        <p:spPr bwMode="auto">
          <a:xfrm>
            <a:off x="4343400" y="4800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2" name="Oval 81"/>
          <p:cNvSpPr/>
          <p:nvPr/>
        </p:nvSpPr>
        <p:spPr bwMode="auto">
          <a:xfrm>
            <a:off x="43434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3" name="Oval 82"/>
          <p:cNvSpPr/>
          <p:nvPr/>
        </p:nvSpPr>
        <p:spPr bwMode="auto">
          <a:xfrm>
            <a:off x="43434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4" name="Oval 83"/>
          <p:cNvSpPr/>
          <p:nvPr/>
        </p:nvSpPr>
        <p:spPr bwMode="auto">
          <a:xfrm>
            <a:off x="43434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07" name="Oval 84"/>
          <p:cNvSpPr>
            <a:spLocks noChangeArrowheads="1"/>
          </p:cNvSpPr>
          <p:nvPr/>
        </p:nvSpPr>
        <p:spPr bwMode="auto">
          <a:xfrm>
            <a:off x="4800600" y="29718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6" name="Oval 85"/>
          <p:cNvSpPr/>
          <p:nvPr/>
        </p:nvSpPr>
        <p:spPr bwMode="auto">
          <a:xfrm>
            <a:off x="48006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09" name="Oval 86"/>
          <p:cNvSpPr>
            <a:spLocks noChangeArrowheads="1"/>
          </p:cNvSpPr>
          <p:nvPr/>
        </p:nvSpPr>
        <p:spPr bwMode="auto">
          <a:xfrm>
            <a:off x="48006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10" name="Oval 87"/>
          <p:cNvSpPr>
            <a:spLocks noChangeArrowheads="1"/>
          </p:cNvSpPr>
          <p:nvPr/>
        </p:nvSpPr>
        <p:spPr bwMode="auto">
          <a:xfrm>
            <a:off x="4800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9" name="Oval 88"/>
          <p:cNvSpPr/>
          <p:nvPr/>
        </p:nvSpPr>
        <p:spPr bwMode="auto">
          <a:xfrm>
            <a:off x="4800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12" name="Oval 89"/>
          <p:cNvSpPr>
            <a:spLocks noChangeArrowheads="1"/>
          </p:cNvSpPr>
          <p:nvPr/>
        </p:nvSpPr>
        <p:spPr bwMode="auto">
          <a:xfrm>
            <a:off x="48006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1" name="Oval 90"/>
          <p:cNvSpPr/>
          <p:nvPr/>
        </p:nvSpPr>
        <p:spPr bwMode="auto">
          <a:xfrm>
            <a:off x="48006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14" name="Oval 91"/>
          <p:cNvSpPr>
            <a:spLocks noChangeArrowheads="1"/>
          </p:cNvSpPr>
          <p:nvPr/>
        </p:nvSpPr>
        <p:spPr bwMode="auto">
          <a:xfrm>
            <a:off x="48006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3" name="Oval 92"/>
          <p:cNvSpPr/>
          <p:nvPr/>
        </p:nvSpPr>
        <p:spPr bwMode="auto">
          <a:xfrm>
            <a:off x="48006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16" name="Oval 93"/>
          <p:cNvSpPr>
            <a:spLocks noChangeArrowheads="1"/>
          </p:cNvSpPr>
          <p:nvPr/>
        </p:nvSpPr>
        <p:spPr bwMode="auto">
          <a:xfrm>
            <a:off x="48006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5" name="Oval 94"/>
          <p:cNvSpPr/>
          <p:nvPr/>
        </p:nvSpPr>
        <p:spPr bwMode="auto">
          <a:xfrm>
            <a:off x="52578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18" name="Oval 95"/>
          <p:cNvSpPr>
            <a:spLocks noChangeArrowheads="1"/>
          </p:cNvSpPr>
          <p:nvPr/>
        </p:nvSpPr>
        <p:spPr bwMode="auto">
          <a:xfrm>
            <a:off x="52578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19" name="Oval 96"/>
          <p:cNvSpPr>
            <a:spLocks noChangeArrowheads="1"/>
          </p:cNvSpPr>
          <p:nvPr/>
        </p:nvSpPr>
        <p:spPr bwMode="auto">
          <a:xfrm>
            <a:off x="5257800" y="3581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8" name="Oval 97"/>
          <p:cNvSpPr/>
          <p:nvPr/>
        </p:nvSpPr>
        <p:spPr bwMode="auto">
          <a:xfrm>
            <a:off x="5257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21" name="Oval 98"/>
          <p:cNvSpPr>
            <a:spLocks noChangeArrowheads="1"/>
          </p:cNvSpPr>
          <p:nvPr/>
        </p:nvSpPr>
        <p:spPr bwMode="auto">
          <a:xfrm>
            <a:off x="5257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0" name="Oval 99"/>
          <p:cNvSpPr/>
          <p:nvPr/>
        </p:nvSpPr>
        <p:spPr bwMode="auto">
          <a:xfrm>
            <a:off x="52578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01" name="Oval 100"/>
          <p:cNvSpPr/>
          <p:nvPr/>
        </p:nvSpPr>
        <p:spPr bwMode="auto">
          <a:xfrm>
            <a:off x="52578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24" name="Oval 101"/>
          <p:cNvSpPr>
            <a:spLocks noChangeArrowheads="1"/>
          </p:cNvSpPr>
          <p:nvPr/>
        </p:nvSpPr>
        <p:spPr bwMode="auto">
          <a:xfrm>
            <a:off x="52578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25" name="Oval 102"/>
          <p:cNvSpPr>
            <a:spLocks noChangeArrowheads="1"/>
          </p:cNvSpPr>
          <p:nvPr/>
        </p:nvSpPr>
        <p:spPr bwMode="auto">
          <a:xfrm>
            <a:off x="52578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26" name="Oval 103"/>
          <p:cNvSpPr>
            <a:spLocks noChangeArrowheads="1"/>
          </p:cNvSpPr>
          <p:nvPr/>
        </p:nvSpPr>
        <p:spPr bwMode="auto">
          <a:xfrm>
            <a:off x="52578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27" name="Oval 104"/>
          <p:cNvSpPr>
            <a:spLocks noChangeArrowheads="1"/>
          </p:cNvSpPr>
          <p:nvPr/>
        </p:nvSpPr>
        <p:spPr bwMode="auto">
          <a:xfrm>
            <a:off x="57150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6" name="Oval 105"/>
          <p:cNvSpPr/>
          <p:nvPr/>
        </p:nvSpPr>
        <p:spPr bwMode="auto">
          <a:xfrm>
            <a:off x="57150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29" name="Oval 106"/>
          <p:cNvSpPr>
            <a:spLocks noChangeArrowheads="1"/>
          </p:cNvSpPr>
          <p:nvPr/>
        </p:nvSpPr>
        <p:spPr bwMode="auto">
          <a:xfrm>
            <a:off x="57150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08" name="Oval 107"/>
          <p:cNvSpPr/>
          <p:nvPr/>
        </p:nvSpPr>
        <p:spPr bwMode="auto">
          <a:xfrm>
            <a:off x="57150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31" name="Oval 108"/>
          <p:cNvSpPr>
            <a:spLocks noChangeArrowheads="1"/>
          </p:cNvSpPr>
          <p:nvPr/>
        </p:nvSpPr>
        <p:spPr bwMode="auto">
          <a:xfrm>
            <a:off x="57150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32" name="Oval 109"/>
          <p:cNvSpPr>
            <a:spLocks noChangeArrowheads="1"/>
          </p:cNvSpPr>
          <p:nvPr/>
        </p:nvSpPr>
        <p:spPr bwMode="auto">
          <a:xfrm>
            <a:off x="57150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33" name="Oval 110"/>
          <p:cNvSpPr>
            <a:spLocks noChangeArrowheads="1"/>
          </p:cNvSpPr>
          <p:nvPr/>
        </p:nvSpPr>
        <p:spPr bwMode="auto">
          <a:xfrm>
            <a:off x="57150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2" name="Oval 111"/>
          <p:cNvSpPr/>
          <p:nvPr/>
        </p:nvSpPr>
        <p:spPr bwMode="auto">
          <a:xfrm>
            <a:off x="5715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35" name="Oval 112"/>
          <p:cNvSpPr>
            <a:spLocks noChangeArrowheads="1"/>
          </p:cNvSpPr>
          <p:nvPr/>
        </p:nvSpPr>
        <p:spPr bwMode="auto">
          <a:xfrm>
            <a:off x="57150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4" name="Oval 113"/>
          <p:cNvSpPr/>
          <p:nvPr/>
        </p:nvSpPr>
        <p:spPr bwMode="auto">
          <a:xfrm>
            <a:off x="5715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15" name="Oval 114"/>
          <p:cNvSpPr/>
          <p:nvPr/>
        </p:nvSpPr>
        <p:spPr bwMode="auto">
          <a:xfrm>
            <a:off x="61722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38" name="Oval 115"/>
          <p:cNvSpPr>
            <a:spLocks noChangeArrowheads="1"/>
          </p:cNvSpPr>
          <p:nvPr/>
        </p:nvSpPr>
        <p:spPr bwMode="auto">
          <a:xfrm>
            <a:off x="61722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7" name="Oval 116"/>
          <p:cNvSpPr/>
          <p:nvPr/>
        </p:nvSpPr>
        <p:spPr bwMode="auto">
          <a:xfrm>
            <a:off x="6172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40" name="Oval 117"/>
          <p:cNvSpPr>
            <a:spLocks noChangeArrowheads="1"/>
          </p:cNvSpPr>
          <p:nvPr/>
        </p:nvSpPr>
        <p:spPr bwMode="auto">
          <a:xfrm>
            <a:off x="61722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41" name="Oval 118"/>
          <p:cNvSpPr>
            <a:spLocks noChangeArrowheads="1"/>
          </p:cNvSpPr>
          <p:nvPr/>
        </p:nvSpPr>
        <p:spPr bwMode="auto">
          <a:xfrm>
            <a:off x="61722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0" name="Oval 119"/>
          <p:cNvSpPr/>
          <p:nvPr/>
        </p:nvSpPr>
        <p:spPr bwMode="auto">
          <a:xfrm>
            <a:off x="61722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21" name="Oval 120"/>
          <p:cNvSpPr/>
          <p:nvPr/>
        </p:nvSpPr>
        <p:spPr bwMode="auto">
          <a:xfrm>
            <a:off x="61722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44" name="Oval 121"/>
          <p:cNvSpPr>
            <a:spLocks noChangeArrowheads="1"/>
          </p:cNvSpPr>
          <p:nvPr/>
        </p:nvSpPr>
        <p:spPr bwMode="auto">
          <a:xfrm>
            <a:off x="61722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3" name="Oval 122"/>
          <p:cNvSpPr/>
          <p:nvPr/>
        </p:nvSpPr>
        <p:spPr bwMode="auto">
          <a:xfrm>
            <a:off x="61722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46" name="Oval 123"/>
          <p:cNvSpPr>
            <a:spLocks noChangeArrowheads="1"/>
          </p:cNvSpPr>
          <p:nvPr/>
        </p:nvSpPr>
        <p:spPr bwMode="auto">
          <a:xfrm>
            <a:off x="61722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47" name="Oval 124"/>
          <p:cNvSpPr>
            <a:spLocks noChangeArrowheads="1"/>
          </p:cNvSpPr>
          <p:nvPr/>
        </p:nvSpPr>
        <p:spPr bwMode="auto">
          <a:xfrm>
            <a:off x="25146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48" name="Oval 125"/>
          <p:cNvSpPr>
            <a:spLocks noChangeArrowheads="1"/>
          </p:cNvSpPr>
          <p:nvPr/>
        </p:nvSpPr>
        <p:spPr bwMode="auto">
          <a:xfrm>
            <a:off x="25146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7" name="Oval 126"/>
          <p:cNvSpPr/>
          <p:nvPr/>
        </p:nvSpPr>
        <p:spPr bwMode="auto">
          <a:xfrm>
            <a:off x="25146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50" name="Oval 127"/>
          <p:cNvSpPr>
            <a:spLocks noChangeArrowheads="1"/>
          </p:cNvSpPr>
          <p:nvPr/>
        </p:nvSpPr>
        <p:spPr bwMode="auto">
          <a:xfrm>
            <a:off x="2514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9" name="Oval 128"/>
          <p:cNvSpPr/>
          <p:nvPr/>
        </p:nvSpPr>
        <p:spPr bwMode="auto">
          <a:xfrm>
            <a:off x="2514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52" name="Oval 129"/>
          <p:cNvSpPr>
            <a:spLocks noChangeArrowheads="1"/>
          </p:cNvSpPr>
          <p:nvPr/>
        </p:nvSpPr>
        <p:spPr bwMode="auto">
          <a:xfrm>
            <a:off x="25146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1" name="Oval 130"/>
          <p:cNvSpPr/>
          <p:nvPr/>
        </p:nvSpPr>
        <p:spPr bwMode="auto">
          <a:xfrm>
            <a:off x="25146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54" name="Oval 131"/>
          <p:cNvSpPr>
            <a:spLocks noChangeArrowheads="1"/>
          </p:cNvSpPr>
          <p:nvPr/>
        </p:nvSpPr>
        <p:spPr bwMode="auto">
          <a:xfrm>
            <a:off x="2514600" y="5105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3" name="Oval 132"/>
          <p:cNvSpPr/>
          <p:nvPr/>
        </p:nvSpPr>
        <p:spPr bwMode="auto">
          <a:xfrm>
            <a:off x="25146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56" name="Oval 133"/>
          <p:cNvSpPr>
            <a:spLocks noChangeArrowheads="1"/>
          </p:cNvSpPr>
          <p:nvPr/>
        </p:nvSpPr>
        <p:spPr bwMode="auto">
          <a:xfrm>
            <a:off x="25146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57" name="Oval 134"/>
          <p:cNvSpPr>
            <a:spLocks noChangeArrowheads="1"/>
          </p:cNvSpPr>
          <p:nvPr/>
        </p:nvSpPr>
        <p:spPr bwMode="auto">
          <a:xfrm>
            <a:off x="29718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6" name="Oval 135"/>
          <p:cNvSpPr/>
          <p:nvPr/>
        </p:nvSpPr>
        <p:spPr bwMode="auto">
          <a:xfrm>
            <a:off x="29718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59" name="Oval 136"/>
          <p:cNvSpPr>
            <a:spLocks noChangeArrowheads="1"/>
          </p:cNvSpPr>
          <p:nvPr/>
        </p:nvSpPr>
        <p:spPr bwMode="auto">
          <a:xfrm>
            <a:off x="29718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8" name="Oval 137"/>
          <p:cNvSpPr/>
          <p:nvPr/>
        </p:nvSpPr>
        <p:spPr bwMode="auto">
          <a:xfrm>
            <a:off x="2971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61" name="Oval 138"/>
          <p:cNvSpPr>
            <a:spLocks noChangeArrowheads="1"/>
          </p:cNvSpPr>
          <p:nvPr/>
        </p:nvSpPr>
        <p:spPr bwMode="auto">
          <a:xfrm>
            <a:off x="2971800" y="41910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62" name="Oval 139"/>
          <p:cNvSpPr>
            <a:spLocks noChangeArrowheads="1"/>
          </p:cNvSpPr>
          <p:nvPr/>
        </p:nvSpPr>
        <p:spPr bwMode="auto">
          <a:xfrm>
            <a:off x="29718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1" name="Oval 140"/>
          <p:cNvSpPr/>
          <p:nvPr/>
        </p:nvSpPr>
        <p:spPr bwMode="auto">
          <a:xfrm>
            <a:off x="29718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64" name="Oval 141"/>
          <p:cNvSpPr>
            <a:spLocks noChangeArrowheads="1"/>
          </p:cNvSpPr>
          <p:nvPr/>
        </p:nvSpPr>
        <p:spPr bwMode="auto">
          <a:xfrm>
            <a:off x="29718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65" name="Oval 142"/>
          <p:cNvSpPr>
            <a:spLocks noChangeArrowheads="1"/>
          </p:cNvSpPr>
          <p:nvPr/>
        </p:nvSpPr>
        <p:spPr bwMode="auto">
          <a:xfrm>
            <a:off x="29718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4" name="Oval 143"/>
          <p:cNvSpPr/>
          <p:nvPr/>
        </p:nvSpPr>
        <p:spPr bwMode="auto">
          <a:xfrm>
            <a:off x="29718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45" name="Oval 144"/>
          <p:cNvSpPr/>
          <p:nvPr/>
        </p:nvSpPr>
        <p:spPr bwMode="auto">
          <a:xfrm>
            <a:off x="34290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68" name="Oval 145"/>
          <p:cNvSpPr>
            <a:spLocks noChangeArrowheads="1"/>
          </p:cNvSpPr>
          <p:nvPr/>
        </p:nvSpPr>
        <p:spPr bwMode="auto">
          <a:xfrm>
            <a:off x="34290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69" name="Oval 146"/>
          <p:cNvSpPr>
            <a:spLocks noChangeArrowheads="1"/>
          </p:cNvSpPr>
          <p:nvPr/>
        </p:nvSpPr>
        <p:spPr bwMode="auto">
          <a:xfrm>
            <a:off x="34290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48" name="Oval 147"/>
          <p:cNvSpPr/>
          <p:nvPr/>
        </p:nvSpPr>
        <p:spPr bwMode="auto">
          <a:xfrm>
            <a:off x="34290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71" name="Oval 148"/>
          <p:cNvSpPr>
            <a:spLocks noChangeArrowheads="1"/>
          </p:cNvSpPr>
          <p:nvPr/>
        </p:nvSpPr>
        <p:spPr bwMode="auto">
          <a:xfrm>
            <a:off x="34290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0" name="Oval 149"/>
          <p:cNvSpPr/>
          <p:nvPr/>
        </p:nvSpPr>
        <p:spPr bwMode="auto">
          <a:xfrm>
            <a:off x="34290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73" name="Oval 150"/>
          <p:cNvSpPr>
            <a:spLocks noChangeArrowheads="1"/>
          </p:cNvSpPr>
          <p:nvPr/>
        </p:nvSpPr>
        <p:spPr bwMode="auto">
          <a:xfrm>
            <a:off x="34290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2" name="Oval 151"/>
          <p:cNvSpPr/>
          <p:nvPr/>
        </p:nvSpPr>
        <p:spPr bwMode="auto">
          <a:xfrm>
            <a:off x="3429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75" name="Oval 152"/>
          <p:cNvSpPr>
            <a:spLocks noChangeArrowheads="1"/>
          </p:cNvSpPr>
          <p:nvPr/>
        </p:nvSpPr>
        <p:spPr bwMode="auto">
          <a:xfrm>
            <a:off x="34290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4" name="Oval 153"/>
          <p:cNvSpPr/>
          <p:nvPr/>
        </p:nvSpPr>
        <p:spPr bwMode="auto">
          <a:xfrm>
            <a:off x="3429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155" name="Oval 154"/>
          <p:cNvSpPr/>
          <p:nvPr/>
        </p:nvSpPr>
        <p:spPr bwMode="auto">
          <a:xfrm>
            <a:off x="38862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78" name="Oval 155"/>
          <p:cNvSpPr>
            <a:spLocks noChangeArrowheads="1"/>
          </p:cNvSpPr>
          <p:nvPr/>
        </p:nvSpPr>
        <p:spPr bwMode="auto">
          <a:xfrm>
            <a:off x="43434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79" name="Oval 156"/>
          <p:cNvSpPr>
            <a:spLocks noChangeArrowheads="1"/>
          </p:cNvSpPr>
          <p:nvPr/>
        </p:nvSpPr>
        <p:spPr bwMode="auto">
          <a:xfrm>
            <a:off x="48006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8" name="Oval 157"/>
          <p:cNvSpPr/>
          <p:nvPr/>
        </p:nvSpPr>
        <p:spPr bwMode="auto">
          <a:xfrm>
            <a:off x="52578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81" name="Oval 158"/>
          <p:cNvSpPr>
            <a:spLocks noChangeArrowheads="1"/>
          </p:cNvSpPr>
          <p:nvPr/>
        </p:nvSpPr>
        <p:spPr bwMode="auto">
          <a:xfrm>
            <a:off x="5715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82" name="Oval 159"/>
          <p:cNvSpPr>
            <a:spLocks noChangeArrowheads="1"/>
          </p:cNvSpPr>
          <p:nvPr/>
        </p:nvSpPr>
        <p:spPr bwMode="auto">
          <a:xfrm>
            <a:off x="29718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83" name="Oval 160"/>
          <p:cNvSpPr>
            <a:spLocks noChangeArrowheads="1"/>
          </p:cNvSpPr>
          <p:nvPr/>
        </p:nvSpPr>
        <p:spPr bwMode="auto">
          <a:xfrm>
            <a:off x="3429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84" name="Oval 173"/>
          <p:cNvSpPr>
            <a:spLocks noChangeArrowheads="1"/>
          </p:cNvSpPr>
          <p:nvPr/>
        </p:nvSpPr>
        <p:spPr bwMode="auto">
          <a:xfrm>
            <a:off x="42672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5" name="Oval 174"/>
          <p:cNvSpPr/>
          <p:nvPr/>
        </p:nvSpPr>
        <p:spPr bwMode="auto">
          <a:xfrm>
            <a:off x="47244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86" name="Oval 175"/>
          <p:cNvSpPr>
            <a:spLocks noChangeArrowheads="1"/>
          </p:cNvSpPr>
          <p:nvPr/>
        </p:nvSpPr>
        <p:spPr bwMode="auto">
          <a:xfrm>
            <a:off x="51816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87" name="Oval 176"/>
          <p:cNvSpPr>
            <a:spLocks noChangeArrowheads="1"/>
          </p:cNvSpPr>
          <p:nvPr/>
        </p:nvSpPr>
        <p:spPr bwMode="auto">
          <a:xfrm>
            <a:off x="38862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8" name="Oval 177"/>
          <p:cNvSpPr/>
          <p:nvPr/>
        </p:nvSpPr>
        <p:spPr bwMode="auto">
          <a:xfrm>
            <a:off x="34290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89" name="Oval 196"/>
          <p:cNvSpPr>
            <a:spLocks noChangeArrowheads="1"/>
          </p:cNvSpPr>
          <p:nvPr/>
        </p:nvSpPr>
        <p:spPr bwMode="auto">
          <a:xfrm>
            <a:off x="38862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98" name="Oval 197"/>
          <p:cNvSpPr/>
          <p:nvPr/>
        </p:nvSpPr>
        <p:spPr bwMode="auto">
          <a:xfrm>
            <a:off x="43434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91" name="Oval 198"/>
          <p:cNvSpPr>
            <a:spLocks noChangeArrowheads="1"/>
          </p:cNvSpPr>
          <p:nvPr/>
        </p:nvSpPr>
        <p:spPr bwMode="auto">
          <a:xfrm>
            <a:off x="48006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 name="Oval 199"/>
          <p:cNvSpPr/>
          <p:nvPr/>
        </p:nvSpPr>
        <p:spPr bwMode="auto">
          <a:xfrm>
            <a:off x="52578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93" name="Oval 200"/>
          <p:cNvSpPr>
            <a:spLocks noChangeArrowheads="1"/>
          </p:cNvSpPr>
          <p:nvPr/>
        </p:nvSpPr>
        <p:spPr bwMode="auto">
          <a:xfrm>
            <a:off x="57150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2" name="Oval 201"/>
          <p:cNvSpPr/>
          <p:nvPr/>
        </p:nvSpPr>
        <p:spPr bwMode="auto">
          <a:xfrm>
            <a:off x="2971800" y="5410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95" name="Oval 202"/>
          <p:cNvSpPr>
            <a:spLocks noChangeArrowheads="1"/>
          </p:cNvSpPr>
          <p:nvPr/>
        </p:nvSpPr>
        <p:spPr bwMode="auto">
          <a:xfrm>
            <a:off x="34290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4" name="Oval 203"/>
          <p:cNvSpPr/>
          <p:nvPr/>
        </p:nvSpPr>
        <p:spPr bwMode="auto">
          <a:xfrm>
            <a:off x="38862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697" name="Oval 204"/>
          <p:cNvSpPr>
            <a:spLocks noChangeArrowheads="1"/>
          </p:cNvSpPr>
          <p:nvPr/>
        </p:nvSpPr>
        <p:spPr bwMode="auto">
          <a:xfrm>
            <a:off x="4343400" y="5715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698" name="Oval 205"/>
          <p:cNvSpPr>
            <a:spLocks noChangeArrowheads="1"/>
          </p:cNvSpPr>
          <p:nvPr/>
        </p:nvSpPr>
        <p:spPr bwMode="auto">
          <a:xfrm>
            <a:off x="4800600" y="5715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7" name="Oval 206"/>
          <p:cNvSpPr/>
          <p:nvPr/>
        </p:nvSpPr>
        <p:spPr bwMode="auto">
          <a:xfrm>
            <a:off x="52578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08" name="Oval 207"/>
          <p:cNvSpPr/>
          <p:nvPr/>
        </p:nvSpPr>
        <p:spPr bwMode="auto">
          <a:xfrm>
            <a:off x="3429000" y="5715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14" name="Oval 213"/>
          <p:cNvSpPr/>
          <p:nvPr/>
        </p:nvSpPr>
        <p:spPr bwMode="auto">
          <a:xfrm>
            <a:off x="21336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702" name="Oval 214"/>
          <p:cNvSpPr>
            <a:spLocks noChangeArrowheads="1"/>
          </p:cNvSpPr>
          <p:nvPr/>
        </p:nvSpPr>
        <p:spPr bwMode="auto">
          <a:xfrm>
            <a:off x="2057400" y="32766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6" name="Oval 215"/>
          <p:cNvSpPr/>
          <p:nvPr/>
        </p:nvSpPr>
        <p:spPr bwMode="auto">
          <a:xfrm>
            <a:off x="20574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704" name="Oval 216"/>
          <p:cNvSpPr>
            <a:spLocks noChangeArrowheads="1"/>
          </p:cNvSpPr>
          <p:nvPr/>
        </p:nvSpPr>
        <p:spPr bwMode="auto">
          <a:xfrm>
            <a:off x="20574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705" name="Oval 217"/>
          <p:cNvSpPr>
            <a:spLocks noChangeArrowheads="1"/>
          </p:cNvSpPr>
          <p:nvPr/>
        </p:nvSpPr>
        <p:spPr bwMode="auto">
          <a:xfrm>
            <a:off x="20574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9" name="Oval 218"/>
          <p:cNvSpPr/>
          <p:nvPr/>
        </p:nvSpPr>
        <p:spPr bwMode="auto">
          <a:xfrm>
            <a:off x="21336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707" name="Oval 219"/>
          <p:cNvSpPr>
            <a:spLocks noChangeArrowheads="1"/>
          </p:cNvSpPr>
          <p:nvPr/>
        </p:nvSpPr>
        <p:spPr bwMode="auto">
          <a:xfrm>
            <a:off x="65532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1" name="Oval 220"/>
          <p:cNvSpPr/>
          <p:nvPr/>
        </p:nvSpPr>
        <p:spPr bwMode="auto">
          <a:xfrm>
            <a:off x="66294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709" name="Oval 221"/>
          <p:cNvSpPr>
            <a:spLocks noChangeArrowheads="1"/>
          </p:cNvSpPr>
          <p:nvPr/>
        </p:nvSpPr>
        <p:spPr bwMode="auto">
          <a:xfrm>
            <a:off x="66294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3" name="Oval 222"/>
          <p:cNvSpPr/>
          <p:nvPr/>
        </p:nvSpPr>
        <p:spPr bwMode="auto">
          <a:xfrm>
            <a:off x="66294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224" name="Oval 223"/>
          <p:cNvSpPr/>
          <p:nvPr/>
        </p:nvSpPr>
        <p:spPr bwMode="auto">
          <a:xfrm>
            <a:off x="66294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712" name="Oval 224"/>
          <p:cNvSpPr>
            <a:spLocks noChangeArrowheads="1"/>
          </p:cNvSpPr>
          <p:nvPr/>
        </p:nvSpPr>
        <p:spPr bwMode="auto">
          <a:xfrm>
            <a:off x="65532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713" name="Oval 161"/>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3" name="Oval 162"/>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7715" name="Oval 163"/>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5" name="TextBox 164"/>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6" name="TextBox 165"/>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7718" name="TextBox 166"/>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7719"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FF0000"/>
                </a:solidFill>
                <a:latin typeface="Arial" panose="020B0604020202020204" pitchFamily="34" charset="0"/>
              </a:rPr>
              <a:t>5</a:t>
            </a:r>
            <a:r>
              <a:rPr lang="en-US" altLang="en-US" sz="2900" baseline="30000">
                <a:solidFill>
                  <a:srgbClr val="FF0000"/>
                </a:solidFill>
                <a:latin typeface="Arial" panose="020B0604020202020204" pitchFamily="34" charset="0"/>
              </a:rPr>
              <a:t>th</a:t>
            </a:r>
            <a:r>
              <a:rPr lang="en-US" altLang="en-US" sz="2900">
                <a:solidFill>
                  <a:srgbClr val="FF0000"/>
                </a:solidFill>
                <a:latin typeface="Arial" panose="020B0604020202020204" pitchFamily="34" charset="0"/>
              </a:rPr>
              <a:t> Generation: before application</a:t>
            </a:r>
          </a:p>
        </p:txBody>
      </p:sp>
      <p:sp>
        <p:nvSpPr>
          <p:cNvPr id="67720"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8610" name="Oval 4" descr="5th ABW generation after application:  circle showing many surviving ABW adults which are mostly fully resistant, some partially resistant and 1 susceptible."/>
          <p:cNvSpPr>
            <a:spLocks noChangeArrowheads="1"/>
          </p:cNvSpPr>
          <p:nvPr/>
        </p:nvSpPr>
        <p:spPr bwMode="auto">
          <a:xfrm>
            <a:off x="1905000" y="1524000"/>
            <a:ext cx="5181600" cy="4648200"/>
          </a:xfrm>
          <a:prstGeom prst="ellipse">
            <a:avLst/>
          </a:prstGeom>
          <a:solidFill>
            <a:srgbClr val="00C85A"/>
          </a:solidFill>
          <a:ln w="9525" algn="ctr">
            <a:solidFill>
              <a:srgbClr val="00AC4E"/>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11" name="Oval 65"/>
          <p:cNvSpPr>
            <a:spLocks noChangeArrowheads="1"/>
          </p:cNvSpPr>
          <p:nvPr/>
        </p:nvSpPr>
        <p:spPr bwMode="auto">
          <a:xfrm>
            <a:off x="38862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7" name="Oval 66"/>
          <p:cNvSpPr/>
          <p:nvPr/>
        </p:nvSpPr>
        <p:spPr bwMode="auto">
          <a:xfrm>
            <a:off x="3886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13" name="Oval 67"/>
          <p:cNvSpPr>
            <a:spLocks noChangeArrowheads="1"/>
          </p:cNvSpPr>
          <p:nvPr/>
        </p:nvSpPr>
        <p:spPr bwMode="auto">
          <a:xfrm>
            <a:off x="38862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14" name="Oval 69"/>
          <p:cNvSpPr>
            <a:spLocks noChangeArrowheads="1"/>
          </p:cNvSpPr>
          <p:nvPr/>
        </p:nvSpPr>
        <p:spPr bwMode="auto">
          <a:xfrm>
            <a:off x="38862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15" name="Oval 70"/>
          <p:cNvSpPr>
            <a:spLocks noChangeArrowheads="1"/>
          </p:cNvSpPr>
          <p:nvPr/>
        </p:nvSpPr>
        <p:spPr bwMode="auto">
          <a:xfrm>
            <a:off x="38862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16" name="Oval 71"/>
          <p:cNvSpPr>
            <a:spLocks noChangeArrowheads="1"/>
          </p:cNvSpPr>
          <p:nvPr/>
        </p:nvSpPr>
        <p:spPr bwMode="auto">
          <a:xfrm>
            <a:off x="38862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17" name="Oval 72"/>
          <p:cNvSpPr>
            <a:spLocks noChangeArrowheads="1"/>
          </p:cNvSpPr>
          <p:nvPr/>
        </p:nvSpPr>
        <p:spPr bwMode="auto">
          <a:xfrm>
            <a:off x="38862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18" name="Oval 73"/>
          <p:cNvSpPr>
            <a:spLocks noChangeArrowheads="1"/>
          </p:cNvSpPr>
          <p:nvPr/>
        </p:nvSpPr>
        <p:spPr bwMode="auto">
          <a:xfrm>
            <a:off x="38862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19" name="Oval 74"/>
          <p:cNvSpPr>
            <a:spLocks noChangeArrowheads="1"/>
          </p:cNvSpPr>
          <p:nvPr/>
        </p:nvSpPr>
        <p:spPr bwMode="auto">
          <a:xfrm>
            <a:off x="43434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20" name="Oval 75"/>
          <p:cNvSpPr>
            <a:spLocks noChangeArrowheads="1"/>
          </p:cNvSpPr>
          <p:nvPr/>
        </p:nvSpPr>
        <p:spPr bwMode="auto">
          <a:xfrm>
            <a:off x="43434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21" name="Oval 77"/>
          <p:cNvSpPr>
            <a:spLocks noChangeArrowheads="1"/>
          </p:cNvSpPr>
          <p:nvPr/>
        </p:nvSpPr>
        <p:spPr bwMode="auto">
          <a:xfrm>
            <a:off x="43434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22" name="Oval 78"/>
          <p:cNvSpPr>
            <a:spLocks noChangeArrowheads="1"/>
          </p:cNvSpPr>
          <p:nvPr/>
        </p:nvSpPr>
        <p:spPr bwMode="auto">
          <a:xfrm>
            <a:off x="43434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80" name="Oval 79"/>
          <p:cNvSpPr/>
          <p:nvPr/>
        </p:nvSpPr>
        <p:spPr bwMode="auto">
          <a:xfrm>
            <a:off x="43434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3" name="Oval 82"/>
          <p:cNvSpPr/>
          <p:nvPr/>
        </p:nvSpPr>
        <p:spPr bwMode="auto">
          <a:xfrm>
            <a:off x="43434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4" name="Oval 83"/>
          <p:cNvSpPr/>
          <p:nvPr/>
        </p:nvSpPr>
        <p:spPr bwMode="auto">
          <a:xfrm>
            <a:off x="43434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86" name="Oval 85"/>
          <p:cNvSpPr/>
          <p:nvPr/>
        </p:nvSpPr>
        <p:spPr bwMode="auto">
          <a:xfrm>
            <a:off x="48006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27" name="Oval 86"/>
          <p:cNvSpPr>
            <a:spLocks noChangeArrowheads="1"/>
          </p:cNvSpPr>
          <p:nvPr/>
        </p:nvSpPr>
        <p:spPr bwMode="auto">
          <a:xfrm>
            <a:off x="48006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28" name="Oval 87"/>
          <p:cNvSpPr>
            <a:spLocks noChangeArrowheads="1"/>
          </p:cNvSpPr>
          <p:nvPr/>
        </p:nvSpPr>
        <p:spPr bwMode="auto">
          <a:xfrm>
            <a:off x="4800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29" name="Oval 89"/>
          <p:cNvSpPr>
            <a:spLocks noChangeArrowheads="1"/>
          </p:cNvSpPr>
          <p:nvPr/>
        </p:nvSpPr>
        <p:spPr bwMode="auto">
          <a:xfrm>
            <a:off x="48006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0" name="Oval 91"/>
          <p:cNvSpPr>
            <a:spLocks noChangeArrowheads="1"/>
          </p:cNvSpPr>
          <p:nvPr/>
        </p:nvSpPr>
        <p:spPr bwMode="auto">
          <a:xfrm>
            <a:off x="48006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1" name="Oval 93"/>
          <p:cNvSpPr>
            <a:spLocks noChangeArrowheads="1"/>
          </p:cNvSpPr>
          <p:nvPr/>
        </p:nvSpPr>
        <p:spPr bwMode="auto">
          <a:xfrm>
            <a:off x="48006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2" name="Oval 95"/>
          <p:cNvSpPr>
            <a:spLocks noChangeArrowheads="1"/>
          </p:cNvSpPr>
          <p:nvPr/>
        </p:nvSpPr>
        <p:spPr bwMode="auto">
          <a:xfrm>
            <a:off x="52578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98" name="Oval 97"/>
          <p:cNvSpPr/>
          <p:nvPr/>
        </p:nvSpPr>
        <p:spPr bwMode="auto">
          <a:xfrm>
            <a:off x="5257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34" name="Oval 101"/>
          <p:cNvSpPr>
            <a:spLocks noChangeArrowheads="1"/>
          </p:cNvSpPr>
          <p:nvPr/>
        </p:nvSpPr>
        <p:spPr bwMode="auto">
          <a:xfrm>
            <a:off x="52578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5" name="Oval 102"/>
          <p:cNvSpPr>
            <a:spLocks noChangeArrowheads="1"/>
          </p:cNvSpPr>
          <p:nvPr/>
        </p:nvSpPr>
        <p:spPr bwMode="auto">
          <a:xfrm>
            <a:off x="52578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6" name="Oval 103"/>
          <p:cNvSpPr>
            <a:spLocks noChangeArrowheads="1"/>
          </p:cNvSpPr>
          <p:nvPr/>
        </p:nvSpPr>
        <p:spPr bwMode="auto">
          <a:xfrm>
            <a:off x="52578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7" name="Oval 104"/>
          <p:cNvSpPr>
            <a:spLocks noChangeArrowheads="1"/>
          </p:cNvSpPr>
          <p:nvPr/>
        </p:nvSpPr>
        <p:spPr bwMode="auto">
          <a:xfrm>
            <a:off x="57150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8" name="Oval 106"/>
          <p:cNvSpPr>
            <a:spLocks noChangeArrowheads="1"/>
          </p:cNvSpPr>
          <p:nvPr/>
        </p:nvSpPr>
        <p:spPr bwMode="auto">
          <a:xfrm>
            <a:off x="57150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39" name="Oval 108"/>
          <p:cNvSpPr>
            <a:spLocks noChangeArrowheads="1"/>
          </p:cNvSpPr>
          <p:nvPr/>
        </p:nvSpPr>
        <p:spPr bwMode="auto">
          <a:xfrm>
            <a:off x="57150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40" name="Oval 109"/>
          <p:cNvSpPr>
            <a:spLocks noChangeArrowheads="1"/>
          </p:cNvSpPr>
          <p:nvPr/>
        </p:nvSpPr>
        <p:spPr bwMode="auto">
          <a:xfrm>
            <a:off x="57150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41" name="Oval 110"/>
          <p:cNvSpPr>
            <a:spLocks noChangeArrowheads="1"/>
          </p:cNvSpPr>
          <p:nvPr/>
        </p:nvSpPr>
        <p:spPr bwMode="auto">
          <a:xfrm>
            <a:off x="57150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42" name="Oval 112"/>
          <p:cNvSpPr>
            <a:spLocks noChangeArrowheads="1"/>
          </p:cNvSpPr>
          <p:nvPr/>
        </p:nvSpPr>
        <p:spPr bwMode="auto">
          <a:xfrm>
            <a:off x="57150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4" name="Oval 113"/>
          <p:cNvSpPr/>
          <p:nvPr/>
        </p:nvSpPr>
        <p:spPr bwMode="auto">
          <a:xfrm>
            <a:off x="5715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44" name="Oval 115"/>
          <p:cNvSpPr>
            <a:spLocks noChangeArrowheads="1"/>
          </p:cNvSpPr>
          <p:nvPr/>
        </p:nvSpPr>
        <p:spPr bwMode="auto">
          <a:xfrm>
            <a:off x="61722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17" name="Oval 116"/>
          <p:cNvSpPr/>
          <p:nvPr/>
        </p:nvSpPr>
        <p:spPr bwMode="auto">
          <a:xfrm>
            <a:off x="61722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46" name="Oval 117"/>
          <p:cNvSpPr>
            <a:spLocks noChangeArrowheads="1"/>
          </p:cNvSpPr>
          <p:nvPr/>
        </p:nvSpPr>
        <p:spPr bwMode="auto">
          <a:xfrm>
            <a:off x="61722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47" name="Oval 118"/>
          <p:cNvSpPr>
            <a:spLocks noChangeArrowheads="1"/>
          </p:cNvSpPr>
          <p:nvPr/>
        </p:nvSpPr>
        <p:spPr bwMode="auto">
          <a:xfrm>
            <a:off x="61722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1" name="Oval 120"/>
          <p:cNvSpPr/>
          <p:nvPr/>
        </p:nvSpPr>
        <p:spPr bwMode="auto">
          <a:xfrm>
            <a:off x="6172200" y="4800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49" name="Oval 121"/>
          <p:cNvSpPr>
            <a:spLocks noChangeArrowheads="1"/>
          </p:cNvSpPr>
          <p:nvPr/>
        </p:nvSpPr>
        <p:spPr bwMode="auto">
          <a:xfrm>
            <a:off x="61722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50" name="Oval 123"/>
          <p:cNvSpPr>
            <a:spLocks noChangeArrowheads="1"/>
          </p:cNvSpPr>
          <p:nvPr/>
        </p:nvSpPr>
        <p:spPr bwMode="auto">
          <a:xfrm>
            <a:off x="61722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51" name="Oval 124"/>
          <p:cNvSpPr>
            <a:spLocks noChangeArrowheads="1"/>
          </p:cNvSpPr>
          <p:nvPr/>
        </p:nvSpPr>
        <p:spPr bwMode="auto">
          <a:xfrm>
            <a:off x="25146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52" name="Oval 125"/>
          <p:cNvSpPr>
            <a:spLocks noChangeArrowheads="1"/>
          </p:cNvSpPr>
          <p:nvPr/>
        </p:nvSpPr>
        <p:spPr bwMode="auto">
          <a:xfrm>
            <a:off x="25146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7" name="Oval 126"/>
          <p:cNvSpPr/>
          <p:nvPr/>
        </p:nvSpPr>
        <p:spPr bwMode="auto">
          <a:xfrm>
            <a:off x="2514600" y="3581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54" name="Oval 127"/>
          <p:cNvSpPr>
            <a:spLocks noChangeArrowheads="1"/>
          </p:cNvSpPr>
          <p:nvPr/>
        </p:nvSpPr>
        <p:spPr bwMode="auto">
          <a:xfrm>
            <a:off x="25146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29" name="Oval 128"/>
          <p:cNvSpPr/>
          <p:nvPr/>
        </p:nvSpPr>
        <p:spPr bwMode="auto">
          <a:xfrm>
            <a:off x="25146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56" name="Oval 129"/>
          <p:cNvSpPr>
            <a:spLocks noChangeArrowheads="1"/>
          </p:cNvSpPr>
          <p:nvPr/>
        </p:nvSpPr>
        <p:spPr bwMode="auto">
          <a:xfrm>
            <a:off x="25146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3" name="Oval 132"/>
          <p:cNvSpPr/>
          <p:nvPr/>
        </p:nvSpPr>
        <p:spPr bwMode="auto">
          <a:xfrm>
            <a:off x="2514600" y="2362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58" name="Oval 133"/>
          <p:cNvSpPr>
            <a:spLocks noChangeArrowheads="1"/>
          </p:cNvSpPr>
          <p:nvPr/>
        </p:nvSpPr>
        <p:spPr bwMode="auto">
          <a:xfrm>
            <a:off x="2514600" y="2667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59" name="Oval 134"/>
          <p:cNvSpPr>
            <a:spLocks noChangeArrowheads="1"/>
          </p:cNvSpPr>
          <p:nvPr/>
        </p:nvSpPr>
        <p:spPr bwMode="auto">
          <a:xfrm>
            <a:off x="29718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6" name="Oval 135"/>
          <p:cNvSpPr/>
          <p:nvPr/>
        </p:nvSpPr>
        <p:spPr bwMode="auto">
          <a:xfrm>
            <a:off x="29718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61" name="Oval 136"/>
          <p:cNvSpPr>
            <a:spLocks noChangeArrowheads="1"/>
          </p:cNvSpPr>
          <p:nvPr/>
        </p:nvSpPr>
        <p:spPr bwMode="auto">
          <a:xfrm>
            <a:off x="29718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38" name="Oval 137"/>
          <p:cNvSpPr/>
          <p:nvPr/>
        </p:nvSpPr>
        <p:spPr bwMode="auto">
          <a:xfrm>
            <a:off x="2971800" y="38862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63" name="Oval 139"/>
          <p:cNvSpPr>
            <a:spLocks noChangeArrowheads="1"/>
          </p:cNvSpPr>
          <p:nvPr/>
        </p:nvSpPr>
        <p:spPr bwMode="auto">
          <a:xfrm>
            <a:off x="29718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64" name="Oval 141"/>
          <p:cNvSpPr>
            <a:spLocks noChangeArrowheads="1"/>
          </p:cNvSpPr>
          <p:nvPr/>
        </p:nvSpPr>
        <p:spPr bwMode="auto">
          <a:xfrm>
            <a:off x="2971800" y="5105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65" name="Oval 142"/>
          <p:cNvSpPr>
            <a:spLocks noChangeArrowheads="1"/>
          </p:cNvSpPr>
          <p:nvPr/>
        </p:nvSpPr>
        <p:spPr bwMode="auto">
          <a:xfrm>
            <a:off x="29718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66" name="Oval 145"/>
          <p:cNvSpPr>
            <a:spLocks noChangeArrowheads="1"/>
          </p:cNvSpPr>
          <p:nvPr/>
        </p:nvSpPr>
        <p:spPr bwMode="auto">
          <a:xfrm>
            <a:off x="3429000" y="3276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67" name="Oval 146"/>
          <p:cNvSpPr>
            <a:spLocks noChangeArrowheads="1"/>
          </p:cNvSpPr>
          <p:nvPr/>
        </p:nvSpPr>
        <p:spPr bwMode="auto">
          <a:xfrm>
            <a:off x="34290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68" name="Oval 148"/>
          <p:cNvSpPr>
            <a:spLocks noChangeArrowheads="1"/>
          </p:cNvSpPr>
          <p:nvPr/>
        </p:nvSpPr>
        <p:spPr bwMode="auto">
          <a:xfrm>
            <a:off x="34290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69" name="Oval 150"/>
          <p:cNvSpPr>
            <a:spLocks noChangeArrowheads="1"/>
          </p:cNvSpPr>
          <p:nvPr/>
        </p:nvSpPr>
        <p:spPr bwMode="auto">
          <a:xfrm>
            <a:off x="3429000" y="4800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2" name="Oval 151"/>
          <p:cNvSpPr/>
          <p:nvPr/>
        </p:nvSpPr>
        <p:spPr bwMode="auto">
          <a:xfrm>
            <a:off x="3429000" y="5105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71" name="Oval 152"/>
          <p:cNvSpPr>
            <a:spLocks noChangeArrowheads="1"/>
          </p:cNvSpPr>
          <p:nvPr/>
        </p:nvSpPr>
        <p:spPr bwMode="auto">
          <a:xfrm>
            <a:off x="3429000" y="2362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4" name="Oval 153"/>
          <p:cNvSpPr/>
          <p:nvPr/>
        </p:nvSpPr>
        <p:spPr bwMode="auto">
          <a:xfrm>
            <a:off x="3429000" y="2667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73" name="Oval 155"/>
          <p:cNvSpPr>
            <a:spLocks noChangeArrowheads="1"/>
          </p:cNvSpPr>
          <p:nvPr/>
        </p:nvSpPr>
        <p:spPr bwMode="auto">
          <a:xfrm>
            <a:off x="43434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74" name="Oval 156"/>
          <p:cNvSpPr>
            <a:spLocks noChangeArrowheads="1"/>
          </p:cNvSpPr>
          <p:nvPr/>
        </p:nvSpPr>
        <p:spPr bwMode="auto">
          <a:xfrm>
            <a:off x="4800600" y="2057400"/>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58" name="Oval 157"/>
          <p:cNvSpPr/>
          <p:nvPr/>
        </p:nvSpPr>
        <p:spPr bwMode="auto">
          <a:xfrm>
            <a:off x="5257800" y="20574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76" name="Oval 158"/>
          <p:cNvSpPr>
            <a:spLocks noChangeArrowheads="1"/>
          </p:cNvSpPr>
          <p:nvPr/>
        </p:nvSpPr>
        <p:spPr bwMode="auto">
          <a:xfrm>
            <a:off x="5715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77" name="Oval 159"/>
          <p:cNvSpPr>
            <a:spLocks noChangeArrowheads="1"/>
          </p:cNvSpPr>
          <p:nvPr/>
        </p:nvSpPr>
        <p:spPr bwMode="auto">
          <a:xfrm>
            <a:off x="29718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78" name="Oval 160"/>
          <p:cNvSpPr>
            <a:spLocks noChangeArrowheads="1"/>
          </p:cNvSpPr>
          <p:nvPr/>
        </p:nvSpPr>
        <p:spPr bwMode="auto">
          <a:xfrm>
            <a:off x="3429000" y="2057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79" name="Oval 173"/>
          <p:cNvSpPr>
            <a:spLocks noChangeArrowheads="1"/>
          </p:cNvSpPr>
          <p:nvPr/>
        </p:nvSpPr>
        <p:spPr bwMode="auto">
          <a:xfrm>
            <a:off x="42672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75" name="Oval 174"/>
          <p:cNvSpPr/>
          <p:nvPr/>
        </p:nvSpPr>
        <p:spPr bwMode="auto">
          <a:xfrm>
            <a:off x="4724400" y="1752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81" name="Oval 175"/>
          <p:cNvSpPr>
            <a:spLocks noChangeArrowheads="1"/>
          </p:cNvSpPr>
          <p:nvPr/>
        </p:nvSpPr>
        <p:spPr bwMode="auto">
          <a:xfrm>
            <a:off x="51816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82" name="Oval 176"/>
          <p:cNvSpPr>
            <a:spLocks noChangeArrowheads="1"/>
          </p:cNvSpPr>
          <p:nvPr/>
        </p:nvSpPr>
        <p:spPr bwMode="auto">
          <a:xfrm>
            <a:off x="3886200" y="17526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83" name="Oval 196"/>
          <p:cNvSpPr>
            <a:spLocks noChangeArrowheads="1"/>
          </p:cNvSpPr>
          <p:nvPr/>
        </p:nvSpPr>
        <p:spPr bwMode="auto">
          <a:xfrm>
            <a:off x="38862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84" name="Oval 198"/>
          <p:cNvSpPr>
            <a:spLocks noChangeArrowheads="1"/>
          </p:cNvSpPr>
          <p:nvPr/>
        </p:nvSpPr>
        <p:spPr bwMode="auto">
          <a:xfrm>
            <a:off x="48006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85" name="Oval 200"/>
          <p:cNvSpPr>
            <a:spLocks noChangeArrowheads="1"/>
          </p:cNvSpPr>
          <p:nvPr/>
        </p:nvSpPr>
        <p:spPr bwMode="auto">
          <a:xfrm>
            <a:off x="57150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86" name="Oval 202"/>
          <p:cNvSpPr>
            <a:spLocks noChangeArrowheads="1"/>
          </p:cNvSpPr>
          <p:nvPr/>
        </p:nvSpPr>
        <p:spPr bwMode="auto">
          <a:xfrm>
            <a:off x="3429000" y="5410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87" name="Oval 204"/>
          <p:cNvSpPr>
            <a:spLocks noChangeArrowheads="1"/>
          </p:cNvSpPr>
          <p:nvPr/>
        </p:nvSpPr>
        <p:spPr bwMode="auto">
          <a:xfrm>
            <a:off x="4343400" y="5715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88" name="Oval 205"/>
          <p:cNvSpPr>
            <a:spLocks noChangeArrowheads="1"/>
          </p:cNvSpPr>
          <p:nvPr/>
        </p:nvSpPr>
        <p:spPr bwMode="auto">
          <a:xfrm>
            <a:off x="4800600" y="5715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4" name="Oval 213"/>
          <p:cNvSpPr/>
          <p:nvPr/>
        </p:nvSpPr>
        <p:spPr bwMode="auto">
          <a:xfrm>
            <a:off x="2133600" y="2971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90" name="Oval 216"/>
          <p:cNvSpPr>
            <a:spLocks noChangeArrowheads="1"/>
          </p:cNvSpPr>
          <p:nvPr/>
        </p:nvSpPr>
        <p:spPr bwMode="auto">
          <a:xfrm>
            <a:off x="2057400" y="38862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91" name="Oval 217"/>
          <p:cNvSpPr>
            <a:spLocks noChangeArrowheads="1"/>
          </p:cNvSpPr>
          <p:nvPr/>
        </p:nvSpPr>
        <p:spPr bwMode="auto">
          <a:xfrm>
            <a:off x="2057400" y="41910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19" name="Oval 218"/>
          <p:cNvSpPr/>
          <p:nvPr/>
        </p:nvSpPr>
        <p:spPr bwMode="auto">
          <a:xfrm>
            <a:off x="2133600" y="44958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93" name="Oval 219"/>
          <p:cNvSpPr>
            <a:spLocks noChangeArrowheads="1"/>
          </p:cNvSpPr>
          <p:nvPr/>
        </p:nvSpPr>
        <p:spPr bwMode="auto">
          <a:xfrm>
            <a:off x="6553200" y="2971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1" name="Oval 220"/>
          <p:cNvSpPr/>
          <p:nvPr/>
        </p:nvSpPr>
        <p:spPr bwMode="auto">
          <a:xfrm>
            <a:off x="6629400" y="32766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95" name="Oval 221"/>
          <p:cNvSpPr>
            <a:spLocks noChangeArrowheads="1"/>
          </p:cNvSpPr>
          <p:nvPr/>
        </p:nvSpPr>
        <p:spPr bwMode="auto">
          <a:xfrm>
            <a:off x="6629400" y="35814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24" name="Oval 223"/>
          <p:cNvSpPr/>
          <p:nvPr/>
        </p:nvSpPr>
        <p:spPr bwMode="auto">
          <a:xfrm>
            <a:off x="6629400" y="4191000"/>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697" name="Oval 224"/>
          <p:cNvSpPr>
            <a:spLocks noChangeArrowheads="1"/>
          </p:cNvSpPr>
          <p:nvPr/>
        </p:nvSpPr>
        <p:spPr bwMode="auto">
          <a:xfrm>
            <a:off x="6553200" y="4495800"/>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68698" name="Oval 161"/>
          <p:cNvSpPr>
            <a:spLocks noChangeArrowheads="1"/>
          </p:cNvSpPr>
          <p:nvPr/>
        </p:nvSpPr>
        <p:spPr bwMode="auto">
          <a:xfrm>
            <a:off x="1219200" y="1443038"/>
            <a:ext cx="304800" cy="152400"/>
          </a:xfrm>
          <a:prstGeom prst="ellipse">
            <a:avLst/>
          </a:prstGeom>
          <a:solidFill>
            <a:schemeClr val="tx1"/>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3" name="Oval 162"/>
          <p:cNvSpPr/>
          <p:nvPr/>
        </p:nvSpPr>
        <p:spPr bwMode="auto">
          <a:xfrm>
            <a:off x="1219200" y="1824038"/>
            <a:ext cx="304800" cy="152400"/>
          </a:xfrm>
          <a:prstGeom prst="ellipse">
            <a:avLst/>
          </a:prstGeom>
          <a:solidFill>
            <a:schemeClr val="bg1">
              <a:lumMod val="60000"/>
              <a:lumOff val="40000"/>
            </a:schemeClr>
          </a:solidFill>
          <a:ln w="9525" cap="flat" cmpd="sng" algn="ctr">
            <a:solidFill>
              <a:schemeClr val="bg2"/>
            </a:solidFill>
            <a:prstDash val="solid"/>
            <a:round/>
            <a:headEnd type="none" w="med" len="med"/>
            <a:tailEnd type="none" w="med" len="med"/>
          </a:ln>
          <a:effectLst/>
        </p:spPr>
        <p:txBody>
          <a:bodyPr/>
          <a:lstStyle/>
          <a:p>
            <a:pPr>
              <a:defRPr/>
            </a:pPr>
            <a:endParaRPr lang="en-US">
              <a:cs typeface="Arial" charset="0"/>
            </a:endParaRPr>
          </a:p>
        </p:txBody>
      </p:sp>
      <p:sp>
        <p:nvSpPr>
          <p:cNvPr id="68700" name="Oval 163"/>
          <p:cNvSpPr>
            <a:spLocks noChangeArrowheads="1"/>
          </p:cNvSpPr>
          <p:nvPr/>
        </p:nvSpPr>
        <p:spPr bwMode="auto">
          <a:xfrm>
            <a:off x="1219200" y="2205038"/>
            <a:ext cx="304800" cy="152400"/>
          </a:xfrm>
          <a:prstGeom prst="ellipse">
            <a:avLst/>
          </a:prstGeom>
          <a:solidFill>
            <a:srgbClr val="FF0000"/>
          </a:solidFill>
          <a:ln w="9525" algn="ctr">
            <a:solidFill>
              <a:schemeClr val="bg2"/>
            </a:solidFill>
            <a:round/>
            <a:headEnd/>
            <a:tailEnd/>
          </a:ln>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165" name="TextBox 164"/>
          <p:cNvSpPr txBox="1"/>
          <p:nvPr/>
        </p:nvSpPr>
        <p:spPr>
          <a:xfrm>
            <a:off x="533400" y="1290638"/>
            <a:ext cx="595313" cy="46196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latin typeface="Arial" pitchFamily="34" charset="0"/>
              </a:rPr>
              <a:t>SS</a:t>
            </a:r>
          </a:p>
        </p:txBody>
      </p:sp>
      <p:sp>
        <p:nvSpPr>
          <p:cNvPr id="166" name="TextBox 165"/>
          <p:cNvSpPr txBox="1"/>
          <p:nvPr/>
        </p:nvSpPr>
        <p:spPr>
          <a:xfrm>
            <a:off x="533400" y="1666875"/>
            <a:ext cx="612775" cy="461963"/>
          </a:xfrm>
          <a:prstGeom prst="rect">
            <a:avLst/>
          </a:prstGeom>
          <a:noFill/>
        </p:spPr>
        <p:txBody>
          <a:bodyPr wrap="none">
            <a:spAutoFit/>
          </a:bodyPr>
          <a:lstStyle/>
          <a:p>
            <a:pPr>
              <a:defRPr/>
            </a:pPr>
            <a:r>
              <a:rPr lang="en-US" dirty="0">
                <a:solidFill>
                  <a:srgbClr val="FF0000"/>
                </a:solidFill>
                <a:latin typeface="Arial" pitchFamily="34" charset="0"/>
              </a:rPr>
              <a:t>R</a:t>
            </a:r>
            <a:r>
              <a:rPr lang="en-US" dirty="0">
                <a:effectLst>
                  <a:outerShdw blurRad="38100" dist="38100" dir="2700000" algn="tl">
                    <a:srgbClr val="000000">
                      <a:alpha val="43137"/>
                    </a:srgbClr>
                  </a:outerShdw>
                </a:effectLst>
                <a:latin typeface="Arial" pitchFamily="34" charset="0"/>
              </a:rPr>
              <a:t>S</a:t>
            </a:r>
          </a:p>
        </p:txBody>
      </p:sp>
      <p:sp>
        <p:nvSpPr>
          <p:cNvPr id="68703" name="TextBox 166"/>
          <p:cNvSpPr txBox="1">
            <a:spLocks noChangeArrowheads="1"/>
          </p:cNvSpPr>
          <p:nvPr/>
        </p:nvSpPr>
        <p:spPr bwMode="auto">
          <a:xfrm>
            <a:off x="533400" y="2052638"/>
            <a:ext cx="630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a:solidFill>
                  <a:srgbClr val="FF0000"/>
                </a:solidFill>
                <a:latin typeface="Arial" panose="020B0604020202020204" pitchFamily="34" charset="0"/>
              </a:rPr>
              <a:t>RR</a:t>
            </a:r>
          </a:p>
        </p:txBody>
      </p:sp>
      <p:sp>
        <p:nvSpPr>
          <p:cNvPr id="68704" name="Rectangle 3"/>
          <p:cNvSpPr>
            <a:spLocks noChangeArrowheads="1"/>
          </p:cNvSpPr>
          <p:nvPr/>
        </p:nvSpPr>
        <p:spPr bwMode="auto">
          <a:xfrm>
            <a:off x="457200" y="152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700">
                <a:solidFill>
                  <a:srgbClr val="C00000"/>
                </a:solidFill>
                <a:latin typeface="Arial" panose="020B0604020202020204" pitchFamily="34" charset="0"/>
              </a:rPr>
              <a:t>Simple Model of Resistance Development</a:t>
            </a:r>
          </a:p>
          <a:p>
            <a:pPr algn="ctr" eaLnBrk="1" hangingPunct="1"/>
            <a:r>
              <a:rPr lang="en-US" altLang="en-US" sz="2900">
                <a:solidFill>
                  <a:srgbClr val="C00000"/>
                </a:solidFill>
                <a:latin typeface="Arial" panose="020B0604020202020204" pitchFamily="34" charset="0"/>
              </a:rPr>
              <a:t>5</a:t>
            </a:r>
            <a:r>
              <a:rPr lang="en-US" altLang="en-US" sz="2900" baseline="30000">
                <a:solidFill>
                  <a:srgbClr val="C00000"/>
                </a:solidFill>
                <a:latin typeface="Arial" panose="020B0604020202020204" pitchFamily="34" charset="0"/>
              </a:rPr>
              <a:t>th</a:t>
            </a:r>
            <a:r>
              <a:rPr lang="en-US" altLang="en-US" sz="2900">
                <a:solidFill>
                  <a:srgbClr val="C00000"/>
                </a:solidFill>
                <a:latin typeface="Arial" panose="020B0604020202020204" pitchFamily="34" charset="0"/>
              </a:rPr>
              <a:t> Generation: after application</a:t>
            </a:r>
          </a:p>
        </p:txBody>
      </p:sp>
      <p:sp>
        <p:nvSpPr>
          <p:cNvPr id="68705" name="TextBox 169"/>
          <p:cNvSpPr txBox="1">
            <a:spLocks noChangeArrowheads="1"/>
          </p:cNvSpPr>
          <p:nvPr/>
        </p:nvSpPr>
        <p:spPr bwMode="auto">
          <a:xfrm>
            <a:off x="6324600" y="5437188"/>
            <a:ext cx="2362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r" eaLnBrk="1" hangingPunct="1">
              <a:buFont typeface="Wingdings" panose="05000000000000000000" pitchFamily="2" charset="2"/>
              <a:buChar char="à"/>
            </a:pPr>
            <a:r>
              <a:rPr lang="en-US" altLang="en-US">
                <a:solidFill>
                  <a:srgbClr val="C00000"/>
                </a:solidFill>
                <a:latin typeface="Arial" panose="020B0604020202020204" pitchFamily="34" charset="0"/>
                <a:sym typeface="Wingdings" panose="05000000000000000000" pitchFamily="2" charset="2"/>
              </a:rPr>
              <a:t>30</a:t>
            </a:r>
            <a:r>
              <a:rPr lang="en-US" altLang="en-US">
                <a:solidFill>
                  <a:srgbClr val="C00000"/>
                </a:solidFill>
                <a:latin typeface="Arial" panose="020B0604020202020204" pitchFamily="34" charset="0"/>
              </a:rPr>
              <a:t>% control</a:t>
            </a:r>
          </a:p>
          <a:p>
            <a:pPr algn="r" eaLnBrk="1" hangingPunct="1">
              <a:buFont typeface="Wingdings" panose="05000000000000000000" pitchFamily="2" charset="2"/>
              <a:buChar char="à"/>
            </a:pPr>
            <a:r>
              <a:rPr lang="en-US" altLang="en-US" sz="2800">
                <a:solidFill>
                  <a:srgbClr val="C00000"/>
                </a:solidFill>
                <a:latin typeface="Arial" panose="020B0604020202020204" pitchFamily="34" charset="0"/>
              </a:rPr>
              <a:t>Failure !!!</a:t>
            </a:r>
          </a:p>
        </p:txBody>
      </p:sp>
      <p:sp>
        <p:nvSpPr>
          <p:cNvPr id="68706" name="TextBox 228"/>
          <p:cNvSpPr txBox="1">
            <a:spLocks noChangeArrowheads="1"/>
          </p:cNvSpPr>
          <p:nvPr/>
        </p:nvSpPr>
        <p:spPr bwMode="auto">
          <a:xfrm>
            <a:off x="228600" y="5783263"/>
            <a:ext cx="4206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200">
                <a:solidFill>
                  <a:srgbClr val="C00000"/>
                </a:solidFill>
                <a:latin typeface="Arial" panose="020B0604020202020204" pitchFamily="34" charset="0"/>
              </a:rPr>
              <a:t>Insecticide efficacy:</a:t>
            </a:r>
          </a:p>
          <a:p>
            <a:pPr eaLnBrk="1" hangingPunct="1"/>
            <a:r>
              <a:rPr lang="en-US" altLang="en-US" sz="2200">
                <a:solidFill>
                  <a:srgbClr val="C00000"/>
                </a:solidFill>
                <a:latin typeface="Arial" panose="020B0604020202020204" pitchFamily="34" charset="0"/>
              </a:rPr>
              <a:t>SS = 90%; RS = 60%; RR = 0%</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219200"/>
            <a:ext cx="8229600" cy="5105400"/>
          </a:xfrm>
          <a:prstGeom prst="rect">
            <a:avLst/>
          </a:prstGeom>
          <a:noFill/>
          <a:ln w="9525">
            <a:noFill/>
            <a:miter lim="800000"/>
            <a:headEnd/>
            <a:tailEnd/>
          </a:ln>
          <a:effectLst/>
        </p:spPr>
        <p:txBody>
          <a:bodyPr/>
          <a:lstStyle/>
          <a:p>
            <a:pPr marL="342900" indent="-342900">
              <a:spcBef>
                <a:spcPct val="75000"/>
              </a:spcBef>
              <a:defRPr/>
            </a:pPr>
            <a:r>
              <a:rPr lang="en-US" sz="2900" b="0" dirty="0">
                <a:solidFill>
                  <a:schemeClr val="bg2"/>
                </a:solidFill>
                <a:latin typeface="Arial" charset="0"/>
                <a:cs typeface="+mn-cs"/>
                <a:sym typeface="Wingdings" pitchFamily="2" charset="2"/>
              </a:rPr>
              <a:t>Likely begins with 1</a:t>
            </a:r>
            <a:r>
              <a:rPr lang="en-US" sz="2900" b="0" baseline="30000" dirty="0">
                <a:solidFill>
                  <a:schemeClr val="bg2"/>
                </a:solidFill>
                <a:latin typeface="Arial" charset="0"/>
                <a:cs typeface="+mn-cs"/>
                <a:sym typeface="Wingdings" pitchFamily="2" charset="2"/>
              </a:rPr>
              <a:t>st</a:t>
            </a:r>
            <a:r>
              <a:rPr lang="en-US" sz="2900" b="0" dirty="0">
                <a:solidFill>
                  <a:schemeClr val="bg2"/>
                </a:solidFill>
                <a:latin typeface="Arial" charset="0"/>
                <a:cs typeface="+mn-cs"/>
                <a:sym typeface="Wingdings" pitchFamily="2" charset="2"/>
              </a:rPr>
              <a:t> application but at first slow   unnoticed for several years.</a:t>
            </a:r>
          </a:p>
          <a:p>
            <a:pPr marL="342900" indent="-342900">
              <a:spcBef>
                <a:spcPct val="75000"/>
              </a:spcBef>
              <a:defRPr/>
            </a:pPr>
            <a:r>
              <a:rPr lang="en-US" sz="600" b="0" dirty="0">
                <a:solidFill>
                  <a:schemeClr val="bg2"/>
                </a:solidFill>
                <a:latin typeface="Arial" charset="0"/>
                <a:cs typeface="+mn-cs"/>
                <a:sym typeface="Wingdings" pitchFamily="2" charset="2"/>
              </a:rPr>
              <a:t> </a:t>
            </a:r>
          </a:p>
          <a:p>
            <a:pPr marL="342900" indent="-342900">
              <a:spcBef>
                <a:spcPts val="1200"/>
              </a:spcBef>
              <a:spcAft>
                <a:spcPts val="0"/>
              </a:spcAft>
              <a:defRPr/>
            </a:pPr>
            <a:r>
              <a:rPr lang="en-US" sz="2900" b="0" dirty="0">
                <a:solidFill>
                  <a:schemeClr val="bg2"/>
                </a:solidFill>
                <a:latin typeface="Arial" charset="0"/>
                <a:cs typeface="+mn-cs"/>
                <a:sym typeface="Wingdings" pitchFamily="2" charset="2"/>
              </a:rPr>
              <a:t>Rate depends on:</a:t>
            </a:r>
          </a:p>
          <a:p>
            <a:pPr marL="342900" indent="-342900">
              <a:spcBef>
                <a:spcPts val="1200"/>
              </a:spcBef>
              <a:spcAft>
                <a:spcPts val="0"/>
              </a:spcAft>
              <a:buFontTx/>
              <a:buChar char="•"/>
              <a:defRPr/>
            </a:pPr>
            <a:r>
              <a:rPr lang="en-US" sz="2900" b="0" dirty="0">
                <a:solidFill>
                  <a:schemeClr val="bg2"/>
                </a:solidFill>
                <a:latin typeface="Arial" charset="0"/>
                <a:cs typeface="+mn-cs"/>
                <a:sym typeface="Wingdings" pitchFamily="2" charset="2"/>
              </a:rPr>
              <a:t>R allele dominance: more dominant  faster</a:t>
            </a:r>
          </a:p>
          <a:p>
            <a:pPr marL="342900" indent="-342900">
              <a:spcBef>
                <a:spcPts val="1200"/>
              </a:spcBef>
              <a:spcAft>
                <a:spcPts val="0"/>
              </a:spcAft>
              <a:buFontTx/>
              <a:buChar char="•"/>
              <a:defRPr/>
            </a:pPr>
            <a:r>
              <a:rPr lang="en-US" sz="2900" b="0" dirty="0">
                <a:solidFill>
                  <a:schemeClr val="bg2"/>
                </a:solidFill>
                <a:latin typeface="Arial" charset="0"/>
                <a:cs typeface="+mn-cs"/>
                <a:sym typeface="Wingdings" pitchFamily="2" charset="2"/>
              </a:rPr>
              <a:t>Generation turnover: takes10-15 generations</a:t>
            </a:r>
          </a:p>
          <a:p>
            <a:pPr marL="342900" indent="-342900">
              <a:spcBef>
                <a:spcPts val="1200"/>
              </a:spcBef>
              <a:spcAft>
                <a:spcPts val="0"/>
              </a:spcAft>
              <a:buFontTx/>
              <a:buChar char="•"/>
              <a:defRPr/>
            </a:pPr>
            <a:r>
              <a:rPr lang="en-US" sz="2900" b="0" dirty="0">
                <a:solidFill>
                  <a:schemeClr val="bg2"/>
                </a:solidFill>
                <a:latin typeface="Arial" charset="0"/>
                <a:cs typeface="+mn-cs"/>
                <a:sym typeface="Wingdings" pitchFamily="2" charset="2"/>
              </a:rPr>
              <a:t>Population mobility: influx of SS slows rate</a:t>
            </a:r>
          </a:p>
          <a:p>
            <a:pPr marL="342900" indent="-342900">
              <a:spcBef>
                <a:spcPts val="1200"/>
              </a:spcBef>
              <a:spcAft>
                <a:spcPts val="0"/>
              </a:spcAft>
              <a:buFontTx/>
              <a:buChar char="•"/>
              <a:defRPr/>
            </a:pPr>
            <a:r>
              <a:rPr lang="en-US" sz="2900" b="0" dirty="0">
                <a:solidFill>
                  <a:schemeClr val="bg2"/>
                </a:solidFill>
                <a:latin typeface="Arial" charset="0"/>
                <a:cs typeface="+mn-cs"/>
                <a:sym typeface="Wingdings" pitchFamily="2" charset="2"/>
              </a:rPr>
              <a:t>AI persistence: more persistent  faster</a:t>
            </a:r>
          </a:p>
          <a:p>
            <a:pPr marL="342900" indent="-342900">
              <a:spcBef>
                <a:spcPts val="1200"/>
              </a:spcBef>
              <a:spcAft>
                <a:spcPts val="0"/>
              </a:spcAft>
              <a:buFontTx/>
              <a:buChar char="•"/>
              <a:defRPr/>
            </a:pPr>
            <a:r>
              <a:rPr lang="en-US" sz="2900" b="0" dirty="0">
                <a:solidFill>
                  <a:schemeClr val="bg2"/>
                </a:solidFill>
                <a:latin typeface="Arial" charset="0"/>
                <a:cs typeface="+mn-cs"/>
                <a:sym typeface="Wingdings" pitchFamily="2" charset="2"/>
              </a:rPr>
              <a:t>Selection pressure: greater  faster </a:t>
            </a:r>
            <a:endParaRPr lang="en-US" sz="3000" b="0" dirty="0">
              <a:solidFill>
                <a:schemeClr val="bg2"/>
              </a:solidFill>
              <a:latin typeface="Arial" charset="0"/>
              <a:cs typeface="+mn-cs"/>
              <a:sym typeface="Wingdings" pitchFamily="2" charset="2"/>
            </a:endParaRPr>
          </a:p>
        </p:txBody>
      </p:sp>
      <p:sp>
        <p:nvSpPr>
          <p:cNvPr id="69635" name="Rectangle 3"/>
          <p:cNvSpPr>
            <a:spLocks noChangeArrowheads="1"/>
          </p:cNvSpPr>
          <p:nvPr/>
        </p:nvSpPr>
        <p:spPr bwMode="auto">
          <a:xfrm>
            <a:off x="685800" y="3810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Rate of Resistance Development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219200"/>
            <a:ext cx="8077200" cy="5105400"/>
          </a:xfrm>
          <a:prstGeom prst="rect">
            <a:avLst/>
          </a:prstGeom>
          <a:noFill/>
          <a:ln w="9525">
            <a:noFill/>
            <a:miter lim="800000"/>
            <a:headEnd/>
            <a:tailEnd/>
          </a:ln>
          <a:effectLst/>
        </p:spPr>
        <p:txBody>
          <a:bodyPr/>
          <a:lstStyle/>
          <a:p>
            <a:pPr marL="342900" indent="-342900">
              <a:spcBef>
                <a:spcPct val="75000"/>
              </a:spcBef>
              <a:buFontTx/>
              <a:buChar char="•"/>
              <a:defRPr/>
            </a:pPr>
            <a:r>
              <a:rPr lang="en-US" sz="2900" dirty="0">
                <a:solidFill>
                  <a:schemeClr val="bg1"/>
                </a:solidFill>
                <a:latin typeface="Arial" charset="0"/>
                <a:cs typeface="+mn-cs"/>
                <a:sym typeface="Wingdings" pitchFamily="2" charset="2"/>
              </a:rPr>
              <a:t>Behavioral</a:t>
            </a:r>
            <a:r>
              <a:rPr lang="en-US" sz="2900" b="0" dirty="0">
                <a:solidFill>
                  <a:schemeClr val="bg2"/>
                </a:solidFill>
                <a:latin typeface="Arial" charset="0"/>
                <a:cs typeface="+mn-cs"/>
                <a:sym typeface="Wingdings" pitchFamily="2" charset="2"/>
              </a:rPr>
              <a:t>: ability to avoid lethal toxin dose (increased sensitivity/irritability)</a:t>
            </a:r>
          </a:p>
          <a:p>
            <a:pPr marL="342900" indent="-342900">
              <a:spcBef>
                <a:spcPct val="75000"/>
              </a:spcBef>
              <a:buFontTx/>
              <a:buChar char="•"/>
              <a:defRPr/>
            </a:pPr>
            <a:r>
              <a:rPr lang="en-US" sz="2900" dirty="0">
                <a:solidFill>
                  <a:schemeClr val="bg1"/>
                </a:solidFill>
                <a:latin typeface="Arial" charset="0"/>
                <a:cs typeface="+mn-cs"/>
                <a:sym typeface="Wingdings" pitchFamily="2" charset="2"/>
              </a:rPr>
              <a:t>Reduced </a:t>
            </a:r>
            <a:r>
              <a:rPr lang="en-US" sz="2900" dirty="0" err="1">
                <a:solidFill>
                  <a:schemeClr val="bg1"/>
                </a:solidFill>
                <a:latin typeface="Arial" charset="0"/>
                <a:cs typeface="+mn-cs"/>
                <a:sym typeface="Wingdings" pitchFamily="2" charset="2"/>
              </a:rPr>
              <a:t>cuticular</a:t>
            </a:r>
            <a:r>
              <a:rPr lang="en-US" sz="2900" dirty="0">
                <a:solidFill>
                  <a:schemeClr val="bg1"/>
                </a:solidFill>
                <a:latin typeface="Arial" charset="0"/>
                <a:cs typeface="+mn-cs"/>
                <a:sym typeface="Wingdings" pitchFamily="2" charset="2"/>
              </a:rPr>
              <a:t> penetration</a:t>
            </a:r>
          </a:p>
          <a:p>
            <a:pPr marL="342900" indent="-342900">
              <a:spcBef>
                <a:spcPct val="75000"/>
              </a:spcBef>
              <a:buFontTx/>
              <a:buChar char="•"/>
              <a:defRPr/>
            </a:pPr>
            <a:r>
              <a:rPr lang="en-US" sz="2900" dirty="0">
                <a:solidFill>
                  <a:schemeClr val="bg1"/>
                </a:solidFill>
                <a:latin typeface="Arial" charset="0"/>
                <a:cs typeface="+mn-cs"/>
                <a:sym typeface="Wingdings" pitchFamily="2" charset="2"/>
              </a:rPr>
              <a:t>Target site insensitivity</a:t>
            </a:r>
            <a:r>
              <a:rPr lang="en-US" sz="2900" b="0" dirty="0">
                <a:solidFill>
                  <a:schemeClr val="bg2"/>
                </a:solidFill>
                <a:latin typeface="Arial" charset="0"/>
                <a:cs typeface="+mn-cs"/>
                <a:sym typeface="Wingdings" pitchFamily="2" charset="2"/>
              </a:rPr>
              <a:t>: reduced affinity of receptor sites to AI</a:t>
            </a:r>
          </a:p>
          <a:p>
            <a:pPr marL="342900" indent="-342900">
              <a:spcBef>
                <a:spcPct val="75000"/>
              </a:spcBef>
              <a:buFontTx/>
              <a:buChar char="•"/>
              <a:defRPr/>
            </a:pPr>
            <a:r>
              <a:rPr lang="en-US" sz="2900" dirty="0">
                <a:solidFill>
                  <a:schemeClr val="bg1"/>
                </a:solidFill>
                <a:latin typeface="Arial" charset="0"/>
                <a:cs typeface="+mn-cs"/>
                <a:sym typeface="Wingdings" pitchFamily="2" charset="2"/>
              </a:rPr>
              <a:t>Increased detoxification </a:t>
            </a:r>
            <a:r>
              <a:rPr lang="en-US" sz="2900" b="0" dirty="0">
                <a:solidFill>
                  <a:schemeClr val="bg2"/>
                </a:solidFill>
                <a:latin typeface="Arial" charset="0"/>
                <a:cs typeface="+mn-cs"/>
                <a:sym typeface="Wingdings" pitchFamily="2" charset="2"/>
              </a:rPr>
              <a:t>(metabolic): overexpression or amplification of genes coding detoxifying enzymes</a:t>
            </a:r>
            <a:endParaRPr lang="en-US" sz="3000" b="0" dirty="0">
              <a:solidFill>
                <a:schemeClr val="bg2"/>
              </a:solidFill>
              <a:latin typeface="Arial" charset="0"/>
              <a:cs typeface="+mn-cs"/>
              <a:sym typeface="Wingdings" pitchFamily="2" charset="2"/>
            </a:endParaRPr>
          </a:p>
        </p:txBody>
      </p:sp>
      <p:sp>
        <p:nvSpPr>
          <p:cNvPr id="70659" name="Rectangle 3"/>
          <p:cNvSpPr>
            <a:spLocks noChangeArrowheads="1"/>
          </p:cNvSpPr>
          <p:nvPr/>
        </p:nvSpPr>
        <p:spPr bwMode="auto">
          <a:xfrm>
            <a:off x="685800" y="3810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Insecticide Resistance Mechanisms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219200"/>
            <a:ext cx="8077200" cy="5105400"/>
          </a:xfrm>
          <a:prstGeom prst="rect">
            <a:avLst/>
          </a:prstGeom>
          <a:noFill/>
          <a:ln w="9525">
            <a:noFill/>
            <a:miter lim="800000"/>
            <a:headEnd/>
            <a:tailEnd/>
          </a:ln>
          <a:effectLst/>
        </p:spPr>
        <p:txBody>
          <a:bodyPr/>
          <a:lstStyle/>
          <a:p>
            <a:pPr marL="342900" indent="-342900">
              <a:spcBef>
                <a:spcPct val="75000"/>
              </a:spcBef>
              <a:buFontTx/>
              <a:buChar char="•"/>
              <a:defRPr/>
            </a:pPr>
            <a:r>
              <a:rPr lang="en-US" sz="2900" dirty="0">
                <a:solidFill>
                  <a:schemeClr val="bg1"/>
                </a:solidFill>
                <a:latin typeface="Arial" charset="0"/>
                <a:cs typeface="+mn-cs"/>
                <a:sym typeface="Wingdings" pitchFamily="2" charset="2"/>
              </a:rPr>
              <a:t>Cross-resistance</a:t>
            </a:r>
            <a:r>
              <a:rPr lang="en-US" sz="2900" b="0" dirty="0">
                <a:solidFill>
                  <a:schemeClr val="bg2"/>
                </a:solidFill>
                <a:latin typeface="Arial" charset="0"/>
                <a:cs typeface="+mn-cs"/>
                <a:sym typeface="Wingdings" pitchFamily="2" charset="2"/>
              </a:rPr>
              <a:t>:  resistance to one AI automatically makes resistant to another (even without exposure).</a:t>
            </a:r>
          </a:p>
          <a:p>
            <a:pPr marL="342900" indent="-342900">
              <a:spcBef>
                <a:spcPct val="75000"/>
              </a:spcBef>
              <a:buFontTx/>
              <a:buChar char="•"/>
              <a:defRPr/>
            </a:pPr>
            <a:r>
              <a:rPr lang="en-US" sz="2900" dirty="0">
                <a:solidFill>
                  <a:schemeClr val="bg1"/>
                </a:solidFill>
                <a:latin typeface="Arial" charset="0"/>
                <a:cs typeface="+mn-cs"/>
                <a:sym typeface="Wingdings" pitchFamily="2" charset="2"/>
              </a:rPr>
              <a:t>Multiple resistance</a:t>
            </a:r>
            <a:r>
              <a:rPr lang="en-US" sz="2900" b="0" dirty="0">
                <a:solidFill>
                  <a:schemeClr val="bg2"/>
                </a:solidFill>
                <a:latin typeface="Arial" charset="0"/>
                <a:cs typeface="+mn-cs"/>
                <a:sym typeface="Wingdings" pitchFamily="2" charset="2"/>
              </a:rPr>
              <a:t>: different mechanisms for each of several affected insecticides</a:t>
            </a:r>
          </a:p>
          <a:p>
            <a:pPr marL="342900" indent="-342900">
              <a:spcBef>
                <a:spcPct val="75000"/>
              </a:spcBef>
              <a:buFontTx/>
              <a:buChar char="•"/>
              <a:defRPr/>
            </a:pPr>
            <a:r>
              <a:rPr lang="en-US" sz="2900" b="0" dirty="0">
                <a:solidFill>
                  <a:schemeClr val="bg2"/>
                </a:solidFill>
                <a:latin typeface="Arial" charset="0"/>
                <a:cs typeface="+mn-cs"/>
                <a:sym typeface="Wingdings" pitchFamily="2" charset="2"/>
              </a:rPr>
              <a:t>Resistance factors normally don’t occur alone</a:t>
            </a:r>
          </a:p>
          <a:p>
            <a:pPr marL="342900" indent="-342900">
              <a:spcBef>
                <a:spcPts val="1200"/>
              </a:spcBef>
              <a:defRPr/>
            </a:pPr>
            <a:r>
              <a:rPr lang="en-US" sz="2900" b="0" dirty="0">
                <a:solidFill>
                  <a:schemeClr val="bg2"/>
                </a:solidFill>
                <a:latin typeface="Arial" charset="0"/>
                <a:cs typeface="+mn-cs"/>
                <a:sym typeface="Wingdings" pitchFamily="2" charset="2"/>
              </a:rPr>
              <a:t> Different factors may interact synergistically.</a:t>
            </a:r>
            <a:endParaRPr lang="en-US" sz="3000" b="0" dirty="0">
              <a:solidFill>
                <a:schemeClr val="bg2"/>
              </a:solidFill>
              <a:latin typeface="Arial" charset="0"/>
              <a:cs typeface="+mn-cs"/>
              <a:sym typeface="Wingdings" pitchFamily="2" charset="2"/>
            </a:endParaRPr>
          </a:p>
        </p:txBody>
      </p:sp>
      <p:sp>
        <p:nvSpPr>
          <p:cNvPr id="71683" name="Rectangle 3"/>
          <p:cNvSpPr>
            <a:spLocks noChangeArrowheads="1"/>
          </p:cNvSpPr>
          <p:nvPr/>
        </p:nvSpPr>
        <p:spPr bwMode="auto">
          <a:xfrm>
            <a:off x="685800" y="3810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Resistance Interactions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Adult</a:t>
            </a:r>
          </a:p>
        </p:txBody>
      </p:sp>
      <p:sp>
        <p:nvSpPr>
          <p:cNvPr id="25603" name="Rectangle 3"/>
          <p:cNvSpPr>
            <a:spLocks noChangeArrowheads="1"/>
          </p:cNvSpPr>
          <p:nvPr/>
        </p:nvSpPr>
        <p:spPr bwMode="auto">
          <a:xfrm>
            <a:off x="381000" y="685800"/>
            <a:ext cx="868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600"/>
              </a:spcBef>
              <a:buFontTx/>
              <a:buChar char="•"/>
            </a:pPr>
            <a:r>
              <a:rPr lang="en-US" altLang="en-US" sz="2900" b="0" dirty="0">
                <a:solidFill>
                  <a:schemeClr val="bg2"/>
                </a:solidFill>
                <a:latin typeface="Arial" panose="020B0604020202020204" pitchFamily="34" charset="0"/>
              </a:rPr>
              <a:t>Short, blunt snout with mouthparts at tip</a:t>
            </a:r>
          </a:p>
          <a:p>
            <a:pPr eaLnBrk="1" hangingPunct="1">
              <a:spcBef>
                <a:spcPts val="600"/>
              </a:spcBef>
              <a:buFontTx/>
              <a:buChar char="•"/>
            </a:pPr>
            <a:r>
              <a:rPr lang="en-US" altLang="en-US" sz="2900" b="0" dirty="0">
                <a:solidFill>
                  <a:schemeClr val="bg2"/>
                </a:solidFill>
                <a:latin typeface="Arial" panose="020B0604020202020204" pitchFamily="34" charset="0"/>
              </a:rPr>
              <a:t>Elbowed antennae attached near snout tip</a:t>
            </a:r>
          </a:p>
          <a:p>
            <a:pPr eaLnBrk="1" hangingPunct="1">
              <a:spcBef>
                <a:spcPts val="600"/>
              </a:spcBef>
              <a:buFontTx/>
              <a:buChar char="•"/>
            </a:pPr>
            <a:r>
              <a:rPr lang="en-US" altLang="en-US" sz="2900" b="0" dirty="0">
                <a:solidFill>
                  <a:schemeClr val="bg2"/>
                </a:solidFill>
                <a:latin typeface="Arial" panose="020B0604020202020204" pitchFamily="34" charset="0"/>
              </a:rPr>
              <a:t>Length of </a:t>
            </a:r>
            <a:r>
              <a:rPr lang="en-US" altLang="en-US" sz="2900" b="0" dirty="0" err="1">
                <a:solidFill>
                  <a:schemeClr val="bg2"/>
                </a:solidFill>
                <a:latin typeface="Arial" panose="020B0604020202020204" pitchFamily="34" charset="0"/>
              </a:rPr>
              <a:t>snout+head+thorax</a:t>
            </a:r>
            <a:r>
              <a:rPr lang="en-US" altLang="en-US" sz="2900" b="0" dirty="0">
                <a:solidFill>
                  <a:schemeClr val="bg2"/>
                </a:solidFill>
                <a:latin typeface="Arial" panose="020B0604020202020204" pitchFamily="34" charset="0"/>
              </a:rPr>
              <a:t> &lt; elytra</a:t>
            </a:r>
          </a:p>
          <a:p>
            <a:pPr eaLnBrk="1" hangingPunct="1">
              <a:spcBef>
                <a:spcPts val="600"/>
              </a:spcBef>
              <a:buFontTx/>
              <a:buChar char="•"/>
            </a:pPr>
            <a:r>
              <a:rPr lang="en-US" altLang="en-US" sz="2900" b="0" dirty="0">
                <a:solidFill>
                  <a:schemeClr val="bg2"/>
                </a:solidFill>
                <a:latin typeface="Arial" panose="020B0604020202020204" pitchFamily="34" charset="0"/>
              </a:rPr>
              <a:t>Body dark charcoal-gray, covered with fine yellowish hair and scales that wear off with age</a:t>
            </a:r>
          </a:p>
          <a:p>
            <a:pPr eaLnBrk="1" hangingPunct="1">
              <a:spcBef>
                <a:spcPts val="600"/>
              </a:spcBef>
              <a:buFontTx/>
              <a:buChar char="•"/>
            </a:pPr>
            <a:r>
              <a:rPr lang="en-US" altLang="en-US" sz="2900" b="0" dirty="0">
                <a:solidFill>
                  <a:schemeClr val="bg2"/>
                </a:solidFill>
                <a:latin typeface="Arial" panose="020B0604020202020204" pitchFamily="34" charset="0"/>
              </a:rPr>
              <a:t>1/8” – 5/32” long</a:t>
            </a:r>
          </a:p>
        </p:txBody>
      </p:sp>
      <p:pic>
        <p:nvPicPr>
          <p:cNvPr id="25604" name="Picture 4" descr="ABW adult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81400"/>
            <a:ext cx="43434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6"/>
          <p:cNvSpPr txBox="1">
            <a:spLocks noChangeArrowheads="1"/>
          </p:cNvSpPr>
          <p:nvPr/>
        </p:nvSpPr>
        <p:spPr bwMode="auto">
          <a:xfrm>
            <a:off x="76200" y="76200"/>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rgbClr val="C00000"/>
                </a:solidFill>
                <a:latin typeface="Arial" panose="020B0604020202020204" pitchFamily="34" charset="0"/>
              </a:rPr>
              <a:t>ABW</a:t>
            </a:r>
          </a:p>
        </p:txBody>
      </p:sp>
      <p:pic>
        <p:nvPicPr>
          <p:cNvPr id="25606" name="Picture 6" descr="ABW adult phot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86200"/>
            <a:ext cx="38100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12"/>
          <p:cNvSpPr txBox="1">
            <a:spLocks noChangeArrowheads="1"/>
          </p:cNvSpPr>
          <p:nvPr/>
        </p:nvSpPr>
        <p:spPr bwMode="auto">
          <a:xfrm rot="-5400000">
            <a:off x="3764757" y="5974556"/>
            <a:ext cx="1001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b="0" i="1">
                <a:solidFill>
                  <a:schemeClr val="bg2"/>
                </a:solidFill>
                <a:latin typeface="Arial" panose="020B0604020202020204" pitchFamily="34" charset="0"/>
              </a:rPr>
              <a:t>R. Cowles</a:t>
            </a:r>
          </a:p>
        </p:txBody>
      </p:sp>
      <p:sp>
        <p:nvSpPr>
          <p:cNvPr id="25608" name="TextBox 7"/>
          <p:cNvSpPr txBox="1">
            <a:spLocks noChangeArrowheads="1"/>
          </p:cNvSpPr>
          <p:nvPr/>
        </p:nvSpPr>
        <p:spPr bwMode="auto">
          <a:xfrm>
            <a:off x="4648200" y="6581775"/>
            <a:ext cx="2316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200" b="0" i="1">
                <a:solidFill>
                  <a:schemeClr val="bg2"/>
                </a:solidFill>
                <a:latin typeface="Arial" panose="020B0604020202020204" pitchFamily="34" charset="0"/>
              </a:rPr>
              <a:t>from Cameron &amp; Johnson 1971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143000"/>
            <a:ext cx="8382000" cy="5486400"/>
          </a:xfrm>
          <a:prstGeom prst="rect">
            <a:avLst/>
          </a:prstGeom>
          <a:noFill/>
          <a:ln w="9525">
            <a:noFill/>
            <a:miter lim="800000"/>
            <a:headEnd/>
            <a:tailEnd/>
          </a:ln>
          <a:effectLst/>
        </p:spPr>
        <p:txBody>
          <a:bodyPr/>
          <a:lstStyle/>
          <a:p>
            <a:pPr marL="342900" indent="-342900">
              <a:spcBef>
                <a:spcPts val="1200"/>
              </a:spcBef>
              <a:defRPr/>
            </a:pPr>
            <a:r>
              <a:rPr lang="en-US" sz="2900" dirty="0">
                <a:solidFill>
                  <a:schemeClr val="bg2"/>
                </a:solidFill>
                <a:latin typeface="Arial" charset="0"/>
                <a:cs typeface="+mn-cs"/>
                <a:sym typeface="Wingdings" pitchFamily="2" charset="2"/>
              </a:rPr>
              <a:t>1. Use of resistant natural enemies: </a:t>
            </a:r>
          </a:p>
          <a:p>
            <a:pPr marL="342900" indent="-342900">
              <a:spcBef>
                <a:spcPts val="600"/>
              </a:spcBef>
              <a:spcAft>
                <a:spcPts val="0"/>
              </a:spcAft>
              <a:buFont typeface="Arial" pitchFamily="34" charset="0"/>
              <a:buChar char="•"/>
              <a:defRPr/>
            </a:pPr>
            <a:r>
              <a:rPr lang="en-US" sz="2900" dirty="0">
                <a:solidFill>
                  <a:schemeClr val="bg2"/>
                </a:solidFill>
                <a:latin typeface="Arial" charset="0"/>
                <a:cs typeface="+mn-cs"/>
                <a:sym typeface="Wingdings" pitchFamily="2" charset="2"/>
              </a:rPr>
              <a:t>Not available for any turfgrass pest</a:t>
            </a:r>
          </a:p>
        </p:txBody>
      </p:sp>
      <p:sp>
        <p:nvSpPr>
          <p:cNvPr id="72707" name="Rectangle 3"/>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Resistance Management Strategies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143000"/>
            <a:ext cx="7543800" cy="5486400"/>
          </a:xfrm>
          <a:prstGeom prst="rect">
            <a:avLst/>
          </a:prstGeom>
          <a:noFill/>
          <a:ln w="9525">
            <a:noFill/>
            <a:miter lim="800000"/>
            <a:headEnd/>
            <a:tailEnd/>
          </a:ln>
          <a:effectLst/>
        </p:spPr>
        <p:txBody>
          <a:bodyPr/>
          <a:lstStyle/>
          <a:p>
            <a:pPr marL="342900" indent="-342900">
              <a:spcBef>
                <a:spcPts val="0"/>
              </a:spcBef>
              <a:spcAft>
                <a:spcPts val="1200"/>
              </a:spcAft>
              <a:defRPr/>
            </a:pPr>
            <a:r>
              <a:rPr lang="en-US" sz="2900" dirty="0">
                <a:solidFill>
                  <a:schemeClr val="bg2"/>
                </a:solidFill>
                <a:latin typeface="Arial" charset="0"/>
                <a:cs typeface="+mn-cs"/>
                <a:sym typeface="Wingdings" pitchFamily="2" charset="2"/>
              </a:rPr>
              <a:t>2. Use of new, unaffected MoA: </a:t>
            </a:r>
          </a:p>
          <a:p>
            <a:pPr marL="342900" indent="-342900">
              <a:spcBef>
                <a:spcPts val="0"/>
              </a:spcBef>
              <a:spcAft>
                <a:spcPts val="1200"/>
              </a:spcAft>
              <a:buFont typeface="Arial" pitchFamily="34" charset="0"/>
              <a:buChar char="•"/>
              <a:defRPr/>
            </a:pPr>
            <a:r>
              <a:rPr lang="en-US" sz="2900" b="0" dirty="0">
                <a:solidFill>
                  <a:schemeClr val="bg2"/>
                </a:solidFill>
                <a:latin typeface="Arial" charset="0"/>
                <a:cs typeface="+mn-cs"/>
                <a:sym typeface="Wingdings" pitchFamily="2" charset="2"/>
              </a:rPr>
              <a:t>Increasingly difficult to find and develop new </a:t>
            </a:r>
            <a:r>
              <a:rPr lang="en-US" sz="2900" b="0" dirty="0" err="1">
                <a:solidFill>
                  <a:schemeClr val="bg2"/>
                </a:solidFill>
                <a:latin typeface="Arial" charset="0"/>
                <a:cs typeface="+mn-cs"/>
                <a:sym typeface="Wingdings" pitchFamily="2" charset="2"/>
              </a:rPr>
              <a:t>MoAs</a:t>
            </a:r>
            <a:r>
              <a:rPr lang="en-US" sz="2900" b="0" dirty="0">
                <a:solidFill>
                  <a:schemeClr val="bg2"/>
                </a:solidFill>
                <a:latin typeface="Arial" charset="0"/>
                <a:cs typeface="+mn-cs"/>
                <a:sym typeface="Wingdings" pitchFamily="2" charset="2"/>
              </a:rPr>
              <a:t>.</a:t>
            </a:r>
          </a:p>
          <a:p>
            <a:pPr marL="342900" indent="-342900">
              <a:spcBef>
                <a:spcPts val="0"/>
              </a:spcBef>
              <a:spcAft>
                <a:spcPts val="1200"/>
              </a:spcAft>
              <a:buFontTx/>
              <a:buChar char="•"/>
              <a:defRPr/>
            </a:pPr>
            <a:r>
              <a:rPr lang="en-US" sz="2900" b="0" dirty="0">
                <a:solidFill>
                  <a:schemeClr val="bg2"/>
                </a:solidFill>
                <a:latin typeface="Arial" charset="0"/>
                <a:cs typeface="+mn-cs"/>
                <a:sym typeface="Wingdings" pitchFamily="2" charset="2"/>
              </a:rPr>
              <a:t>Not much in pipeline.</a:t>
            </a:r>
          </a:p>
          <a:p>
            <a:pPr marL="342900" indent="-342900">
              <a:spcBef>
                <a:spcPts val="0"/>
              </a:spcBef>
              <a:spcAft>
                <a:spcPts val="1200"/>
              </a:spcAft>
              <a:defRPr/>
            </a:pPr>
            <a:r>
              <a:rPr lang="en-US" sz="2900" dirty="0">
                <a:solidFill>
                  <a:schemeClr val="bg1"/>
                </a:solidFill>
                <a:latin typeface="Arial" charset="0"/>
                <a:cs typeface="+mn-cs"/>
                <a:sym typeface="Wingdings" pitchFamily="2" charset="2"/>
              </a:rPr>
              <a:t> </a:t>
            </a:r>
            <a:r>
              <a:rPr lang="en-US" sz="2900" u="sng" dirty="0">
                <a:solidFill>
                  <a:schemeClr val="bg1"/>
                </a:solidFill>
                <a:latin typeface="Arial" charset="0"/>
                <a:cs typeface="+mn-cs"/>
                <a:sym typeface="Wingdings" pitchFamily="2" charset="2"/>
              </a:rPr>
              <a:t>Don’t count on the next silver bullet !</a:t>
            </a:r>
          </a:p>
        </p:txBody>
      </p:sp>
      <p:sp>
        <p:nvSpPr>
          <p:cNvPr id="73731" name="Rectangle 3"/>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Resistance Management Strategies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143000"/>
            <a:ext cx="8382000" cy="5486400"/>
          </a:xfrm>
          <a:prstGeom prst="rect">
            <a:avLst/>
          </a:prstGeom>
          <a:noFill/>
          <a:ln w="9525">
            <a:noFill/>
            <a:miter lim="800000"/>
            <a:headEnd/>
            <a:tailEnd/>
          </a:ln>
          <a:effectLst/>
        </p:spPr>
        <p:txBody>
          <a:bodyPr/>
          <a:lstStyle/>
          <a:p>
            <a:pPr marL="342900" indent="-342900">
              <a:spcBef>
                <a:spcPts val="1200"/>
              </a:spcBef>
              <a:spcAft>
                <a:spcPts val="1200"/>
              </a:spcAft>
              <a:defRPr/>
            </a:pPr>
            <a:r>
              <a:rPr lang="en-US" sz="2900" dirty="0">
                <a:solidFill>
                  <a:schemeClr val="bg2"/>
                </a:solidFill>
                <a:latin typeface="Arial" charset="0"/>
                <a:cs typeface="+mn-cs"/>
                <a:sym typeface="Wingdings" pitchFamily="2" charset="2"/>
              </a:rPr>
              <a:t>3. Use of synergists: </a:t>
            </a:r>
          </a:p>
          <a:p>
            <a:pPr marL="342900" indent="-342900">
              <a:spcBef>
                <a:spcPts val="600"/>
              </a:spcBef>
              <a:spcAft>
                <a:spcPts val="1200"/>
              </a:spcAft>
              <a:buFont typeface="Arial" pitchFamily="34" charset="0"/>
              <a:buChar char="•"/>
              <a:defRPr/>
            </a:pPr>
            <a:r>
              <a:rPr lang="en-US" sz="2900" b="0" dirty="0">
                <a:solidFill>
                  <a:schemeClr val="bg2"/>
                </a:solidFill>
                <a:latin typeface="Arial" charset="0"/>
                <a:cs typeface="+mn-cs"/>
                <a:sym typeface="Wingdings" pitchFamily="2" charset="2"/>
              </a:rPr>
              <a:t>If increased detoxification involved, certain compounds can interfere with detoxifying enzymes.</a:t>
            </a:r>
          </a:p>
          <a:p>
            <a:pPr marL="342900" indent="-342900">
              <a:spcBef>
                <a:spcPts val="600"/>
              </a:spcBef>
              <a:spcAft>
                <a:spcPts val="1200"/>
              </a:spcAft>
              <a:buFont typeface="Arial" pitchFamily="34" charset="0"/>
              <a:buChar char="•"/>
              <a:defRPr/>
            </a:pPr>
            <a:r>
              <a:rPr lang="en-US" sz="2900" b="0" dirty="0">
                <a:solidFill>
                  <a:schemeClr val="bg2"/>
                </a:solidFill>
                <a:latin typeface="Arial" charset="0"/>
                <a:cs typeface="+mn-cs"/>
                <a:sym typeface="Wingdings" pitchFamily="2" charset="2"/>
              </a:rPr>
              <a:t>E.g., </a:t>
            </a:r>
            <a:r>
              <a:rPr lang="en-US" sz="2900" b="0" dirty="0" err="1">
                <a:solidFill>
                  <a:schemeClr val="bg2"/>
                </a:solidFill>
                <a:latin typeface="Arial" charset="0"/>
                <a:cs typeface="+mn-cs"/>
                <a:sym typeface="Wingdings" pitchFamily="2" charset="2"/>
              </a:rPr>
              <a:t>piperonyl</a:t>
            </a:r>
            <a:r>
              <a:rPr lang="en-US" sz="2900" b="0" dirty="0">
                <a:solidFill>
                  <a:schemeClr val="bg2"/>
                </a:solidFill>
                <a:latin typeface="Arial" charset="0"/>
                <a:cs typeface="+mn-cs"/>
                <a:sym typeface="Wingdings" pitchFamily="2" charset="2"/>
              </a:rPr>
              <a:t> </a:t>
            </a:r>
            <a:r>
              <a:rPr lang="en-US" sz="2900" b="0" dirty="0" err="1">
                <a:solidFill>
                  <a:schemeClr val="bg2"/>
                </a:solidFill>
                <a:latin typeface="Arial" charset="0"/>
                <a:cs typeface="+mn-cs"/>
                <a:sym typeface="Wingdings" pitchFamily="2" charset="2"/>
              </a:rPr>
              <a:t>butoxide</a:t>
            </a:r>
            <a:r>
              <a:rPr lang="en-US" sz="2900" b="0" dirty="0">
                <a:solidFill>
                  <a:schemeClr val="bg2"/>
                </a:solidFill>
                <a:latin typeface="Arial" charset="0"/>
                <a:cs typeface="+mn-cs"/>
                <a:sym typeface="Wingdings" pitchFamily="2" charset="2"/>
              </a:rPr>
              <a:t> (PBO) interferes with major detoxifying system in ABW.</a:t>
            </a:r>
          </a:p>
          <a:p>
            <a:pPr marL="342900" indent="-342900">
              <a:spcBef>
                <a:spcPts val="600"/>
              </a:spcBef>
              <a:spcAft>
                <a:spcPts val="1200"/>
              </a:spcAft>
              <a:buFontTx/>
              <a:buChar char="•"/>
              <a:defRPr/>
            </a:pPr>
            <a:r>
              <a:rPr lang="en-US" sz="2900" u="sng" dirty="0">
                <a:solidFill>
                  <a:schemeClr val="bg1"/>
                </a:solidFill>
                <a:latin typeface="Arial" charset="0"/>
                <a:cs typeface="+mn-cs"/>
                <a:sym typeface="Wingdings" pitchFamily="2" charset="2"/>
              </a:rPr>
              <a:t>But too unstable in sunlight for outdoor applications</a:t>
            </a:r>
          </a:p>
        </p:txBody>
      </p:sp>
      <p:sp>
        <p:nvSpPr>
          <p:cNvPr id="74755" name="Rectangle 3"/>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Resistance Management Strategies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143000"/>
            <a:ext cx="7924800" cy="5486400"/>
          </a:xfrm>
          <a:prstGeom prst="rect">
            <a:avLst/>
          </a:prstGeom>
          <a:noFill/>
          <a:ln w="9525">
            <a:noFill/>
            <a:miter lim="800000"/>
            <a:headEnd/>
            <a:tailEnd/>
          </a:ln>
          <a:effectLst/>
        </p:spPr>
        <p:txBody>
          <a:bodyPr/>
          <a:lstStyle/>
          <a:p>
            <a:pPr marL="342900" indent="-342900">
              <a:spcBef>
                <a:spcPts val="0"/>
              </a:spcBef>
              <a:spcAft>
                <a:spcPts val="1200"/>
              </a:spcAft>
              <a:defRPr/>
            </a:pPr>
            <a:r>
              <a:rPr lang="en-US" sz="2900" dirty="0">
                <a:solidFill>
                  <a:schemeClr val="bg2"/>
                </a:solidFill>
                <a:latin typeface="Arial" charset="0"/>
                <a:cs typeface="+mn-cs"/>
                <a:sym typeface="Wingdings" pitchFamily="2" charset="2"/>
              </a:rPr>
              <a:t>4. Use of insecticide mixtures: </a:t>
            </a:r>
          </a:p>
          <a:p>
            <a:pPr marL="342900" indent="-342900">
              <a:spcBef>
                <a:spcPts val="0"/>
              </a:spcBef>
              <a:spcAft>
                <a:spcPts val="1200"/>
              </a:spcAft>
              <a:buFont typeface="Arial" pitchFamily="34" charset="0"/>
              <a:buChar char="•"/>
              <a:defRPr/>
            </a:pPr>
            <a:r>
              <a:rPr lang="en-US" sz="2900" b="0" dirty="0">
                <a:solidFill>
                  <a:schemeClr val="bg2"/>
                </a:solidFill>
                <a:latin typeface="Arial" charset="0"/>
                <a:cs typeface="+mn-cs"/>
                <a:sym typeface="Wingdings" pitchFamily="2" charset="2"/>
              </a:rPr>
              <a:t>Concept:  extremely unlikely that resistance mechanisms for both AIs present in same individual</a:t>
            </a:r>
          </a:p>
          <a:p>
            <a:pPr marL="342900" indent="-342900">
              <a:spcBef>
                <a:spcPts val="0"/>
              </a:spcBef>
              <a:spcAft>
                <a:spcPts val="1200"/>
              </a:spcAft>
              <a:buFont typeface="Arial" pitchFamily="34" charset="0"/>
              <a:buChar char="•"/>
              <a:defRPr/>
            </a:pPr>
            <a:r>
              <a:rPr lang="en-US" sz="2900" b="0" u="sng" dirty="0">
                <a:solidFill>
                  <a:schemeClr val="bg2"/>
                </a:solidFill>
                <a:latin typeface="Arial" charset="0"/>
                <a:cs typeface="+mn-cs"/>
                <a:sym typeface="Wingdings" pitchFamily="2" charset="2"/>
              </a:rPr>
              <a:t>But !!!:</a:t>
            </a:r>
            <a:r>
              <a:rPr lang="en-US" sz="2900" b="0" dirty="0">
                <a:solidFill>
                  <a:schemeClr val="bg2"/>
                </a:solidFill>
                <a:latin typeface="Arial" charset="0"/>
                <a:cs typeface="+mn-cs"/>
                <a:sym typeface="Wingdings" pitchFamily="2" charset="2"/>
              </a:rPr>
              <a:t> Resistance to both AIs has in some cases developed rapidly.  </a:t>
            </a:r>
          </a:p>
          <a:p>
            <a:pPr marL="342900" indent="-342900">
              <a:spcBef>
                <a:spcPts val="0"/>
              </a:spcBef>
              <a:spcAft>
                <a:spcPts val="1200"/>
              </a:spcAft>
              <a:buFont typeface="Arial" pitchFamily="34" charset="0"/>
              <a:buChar char="•"/>
              <a:defRPr/>
            </a:pPr>
            <a:r>
              <a:rPr lang="en-US" sz="2900" dirty="0">
                <a:solidFill>
                  <a:schemeClr val="bg2"/>
                </a:solidFill>
                <a:latin typeface="Arial" charset="0"/>
                <a:cs typeface="+mn-cs"/>
                <a:sym typeface="Wingdings" pitchFamily="2" charset="2"/>
              </a:rPr>
              <a:t>Cross-resistance possible</a:t>
            </a:r>
          </a:p>
          <a:p>
            <a:pPr marL="342900" indent="-342900">
              <a:spcBef>
                <a:spcPts val="0"/>
              </a:spcBef>
              <a:spcAft>
                <a:spcPts val="1200"/>
              </a:spcAft>
              <a:buFont typeface="Arial" pitchFamily="34" charset="0"/>
              <a:buChar char="•"/>
              <a:defRPr/>
            </a:pPr>
            <a:r>
              <a:rPr lang="en-US" sz="2900" u="sng" dirty="0">
                <a:solidFill>
                  <a:schemeClr val="bg1"/>
                </a:solidFill>
                <a:latin typeface="Arial" charset="0"/>
                <a:cs typeface="+mn-cs"/>
                <a:sym typeface="Wingdings" pitchFamily="2" charset="2"/>
              </a:rPr>
              <a:t>Especially risky if pest already resistant to one of the AIs</a:t>
            </a:r>
            <a:endParaRPr lang="en-US" sz="3000" u="sng" dirty="0">
              <a:solidFill>
                <a:schemeClr val="bg1"/>
              </a:solidFill>
              <a:latin typeface="Arial" charset="0"/>
              <a:cs typeface="+mn-cs"/>
              <a:sym typeface="Wingdings" pitchFamily="2" charset="2"/>
            </a:endParaRPr>
          </a:p>
        </p:txBody>
      </p:sp>
      <p:sp>
        <p:nvSpPr>
          <p:cNvPr id="75779" name="Rectangle 3"/>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Resistance Management Strategies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143000"/>
            <a:ext cx="8382000" cy="5334000"/>
          </a:xfrm>
          <a:prstGeom prst="rect">
            <a:avLst/>
          </a:prstGeom>
          <a:noFill/>
          <a:ln w="9525">
            <a:noFill/>
            <a:miter lim="800000"/>
            <a:headEnd/>
            <a:tailEnd/>
          </a:ln>
          <a:effectLst/>
        </p:spPr>
        <p:txBody>
          <a:bodyPr/>
          <a:lstStyle/>
          <a:p>
            <a:pPr marL="342900" indent="-342900">
              <a:spcBef>
                <a:spcPts val="1200"/>
              </a:spcBef>
              <a:defRPr/>
            </a:pPr>
            <a:r>
              <a:rPr lang="en-US" sz="2900" dirty="0">
                <a:solidFill>
                  <a:schemeClr val="bg2"/>
                </a:solidFill>
                <a:latin typeface="Arial" charset="0"/>
                <a:cs typeface="+mn-cs"/>
                <a:sym typeface="Wingdings" pitchFamily="2" charset="2"/>
              </a:rPr>
              <a:t>5. Reducing R gene frequency: </a:t>
            </a:r>
          </a:p>
          <a:p>
            <a:pPr marL="342900" indent="-342900">
              <a:spcBef>
                <a:spcPts val="2400"/>
              </a:spcBef>
              <a:spcAft>
                <a:spcPts val="0"/>
              </a:spcAft>
              <a:buFontTx/>
              <a:buChar char="•"/>
              <a:defRPr/>
            </a:pPr>
            <a:r>
              <a:rPr lang="en-US" sz="2900" b="0" dirty="0">
                <a:solidFill>
                  <a:schemeClr val="bg2"/>
                </a:solidFill>
                <a:latin typeface="Arial" charset="0"/>
                <a:cs typeface="+mn-cs"/>
                <a:sym typeface="Wingdings" pitchFamily="2" charset="2"/>
              </a:rPr>
              <a:t>Use short persistence insecticides</a:t>
            </a:r>
          </a:p>
          <a:p>
            <a:pPr marL="342900" indent="-342900">
              <a:spcBef>
                <a:spcPts val="2400"/>
              </a:spcBef>
              <a:spcAft>
                <a:spcPts val="0"/>
              </a:spcAft>
              <a:buFontTx/>
              <a:buChar char="•"/>
              <a:defRPr/>
            </a:pPr>
            <a:r>
              <a:rPr lang="en-US" sz="2900" b="0" dirty="0">
                <a:solidFill>
                  <a:schemeClr val="bg2"/>
                </a:solidFill>
                <a:latin typeface="Arial" charset="0"/>
                <a:cs typeface="+mn-cs"/>
                <a:sym typeface="Wingdings" pitchFamily="2" charset="2"/>
              </a:rPr>
              <a:t>Leave </a:t>
            </a:r>
            <a:r>
              <a:rPr lang="en-US" sz="2900" b="0" dirty="0" err="1">
                <a:solidFill>
                  <a:schemeClr val="bg2"/>
                </a:solidFill>
                <a:latin typeface="Arial" charset="0"/>
                <a:cs typeface="+mn-cs"/>
                <a:sym typeface="Wingdings" pitchFamily="2" charset="2"/>
              </a:rPr>
              <a:t>refugia</a:t>
            </a:r>
            <a:r>
              <a:rPr lang="en-US" sz="2900" b="0" dirty="0">
                <a:solidFill>
                  <a:schemeClr val="bg2"/>
                </a:solidFill>
                <a:latin typeface="Arial" charset="0"/>
                <a:cs typeface="+mn-cs"/>
                <a:sym typeface="Wingdings" pitchFamily="2" charset="2"/>
              </a:rPr>
              <a:t> for SS (no wall-to-wall apps)</a:t>
            </a:r>
          </a:p>
          <a:p>
            <a:pPr marL="342900" indent="-342900">
              <a:spcBef>
                <a:spcPts val="2400"/>
              </a:spcBef>
              <a:spcAft>
                <a:spcPts val="0"/>
              </a:spcAft>
              <a:buFontTx/>
              <a:buChar char="•"/>
              <a:defRPr/>
            </a:pPr>
            <a:r>
              <a:rPr lang="en-US" sz="2900" b="0" dirty="0">
                <a:solidFill>
                  <a:schemeClr val="bg2"/>
                </a:solidFill>
                <a:latin typeface="Arial" charset="0"/>
                <a:cs typeface="+mn-cs"/>
                <a:sym typeface="Wingdings" pitchFamily="2" charset="2"/>
              </a:rPr>
              <a:t>Treat only most susceptible life stage</a:t>
            </a:r>
            <a:endParaRPr lang="en-US" sz="3000" b="0" dirty="0">
              <a:solidFill>
                <a:schemeClr val="bg2"/>
              </a:solidFill>
              <a:latin typeface="Arial" charset="0"/>
              <a:cs typeface="+mn-cs"/>
              <a:sym typeface="Wingdings" pitchFamily="2" charset="2"/>
            </a:endParaRPr>
          </a:p>
        </p:txBody>
      </p:sp>
      <p:sp>
        <p:nvSpPr>
          <p:cNvPr id="76803" name="Rectangle 3"/>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Resistance Management Strategies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1143000"/>
            <a:ext cx="8229600" cy="5486400"/>
          </a:xfrm>
          <a:prstGeom prst="rect">
            <a:avLst/>
          </a:prstGeom>
          <a:noFill/>
          <a:ln w="9525">
            <a:noFill/>
            <a:miter lim="800000"/>
            <a:headEnd/>
            <a:tailEnd/>
          </a:ln>
          <a:effectLst/>
        </p:spPr>
        <p:txBody>
          <a:bodyPr/>
          <a:lstStyle/>
          <a:p>
            <a:pPr marL="342900" indent="-342900">
              <a:spcBef>
                <a:spcPts val="1200"/>
              </a:spcBef>
              <a:defRPr/>
            </a:pPr>
            <a:r>
              <a:rPr lang="en-US" sz="2900" dirty="0">
                <a:solidFill>
                  <a:schemeClr val="bg2"/>
                </a:solidFill>
                <a:latin typeface="Arial" charset="0"/>
                <a:cs typeface="+mn-cs"/>
                <a:sym typeface="Wingdings" pitchFamily="2" charset="2"/>
              </a:rPr>
              <a:t>6. MoA rotation: </a:t>
            </a:r>
          </a:p>
          <a:p>
            <a:pPr marL="342900" indent="-342900">
              <a:spcBef>
                <a:spcPts val="1200"/>
              </a:spcBef>
              <a:spcAft>
                <a:spcPts val="0"/>
              </a:spcAft>
              <a:buFont typeface="Arial" pitchFamily="34" charset="0"/>
              <a:buChar char="•"/>
              <a:defRPr/>
            </a:pPr>
            <a:r>
              <a:rPr lang="en-US" sz="2900" u="sng" dirty="0">
                <a:solidFill>
                  <a:schemeClr val="bg1"/>
                </a:solidFill>
                <a:latin typeface="Arial" charset="0"/>
                <a:cs typeface="+mn-cs"/>
                <a:sym typeface="Wingdings" pitchFamily="2" charset="2"/>
              </a:rPr>
              <a:t>Do not use same MoA more than once per generation</a:t>
            </a:r>
          </a:p>
          <a:p>
            <a:pPr marL="342900" indent="-342900">
              <a:spcBef>
                <a:spcPts val="1200"/>
              </a:spcBef>
              <a:spcAft>
                <a:spcPts val="0"/>
              </a:spcAft>
              <a:buFont typeface="Arial" pitchFamily="34" charset="0"/>
              <a:buChar char="•"/>
              <a:defRPr/>
            </a:pPr>
            <a:r>
              <a:rPr lang="en-US" sz="2900" u="sng" dirty="0">
                <a:solidFill>
                  <a:schemeClr val="bg1"/>
                </a:solidFill>
                <a:latin typeface="Arial" charset="0"/>
                <a:cs typeface="+mn-cs"/>
                <a:sym typeface="Wingdings" pitchFamily="2" charset="2"/>
              </a:rPr>
              <a:t>Do not use same MoA vs. consecutive generations.</a:t>
            </a:r>
          </a:p>
          <a:p>
            <a:pPr marL="342900" indent="-342900">
              <a:spcBef>
                <a:spcPts val="1200"/>
              </a:spcBef>
              <a:spcAft>
                <a:spcPts val="0"/>
              </a:spcAft>
              <a:buFont typeface="Arial" pitchFamily="34" charset="0"/>
              <a:buChar char="•"/>
              <a:defRPr/>
            </a:pPr>
            <a:r>
              <a:rPr lang="en-US" sz="2900" b="0" dirty="0">
                <a:solidFill>
                  <a:schemeClr val="bg2"/>
                </a:solidFill>
                <a:latin typeface="Arial" charset="0"/>
                <a:cs typeface="+mn-cs"/>
                <a:sym typeface="Wingdings" pitchFamily="2" charset="2"/>
              </a:rPr>
              <a:t>Same MoA should skip several generations, the more the better.</a:t>
            </a:r>
          </a:p>
          <a:p>
            <a:pPr marL="342900" indent="-342900">
              <a:spcBef>
                <a:spcPts val="1200"/>
              </a:spcBef>
              <a:spcAft>
                <a:spcPts val="0"/>
              </a:spcAft>
              <a:buFont typeface="Arial" pitchFamily="34" charset="0"/>
              <a:buChar char="•"/>
              <a:defRPr/>
            </a:pPr>
            <a:r>
              <a:rPr lang="en-US" sz="2900" b="0" dirty="0">
                <a:solidFill>
                  <a:schemeClr val="bg2"/>
                </a:solidFill>
                <a:latin typeface="Arial" charset="0"/>
                <a:cs typeface="Arial" charset="0"/>
                <a:sym typeface="Wingdings" pitchFamily="2" charset="2"/>
              </a:rPr>
              <a:t>May lead to reduction of R, but only if fitness cost involved with R</a:t>
            </a:r>
          </a:p>
          <a:p>
            <a:pPr marL="342900" indent="-342900">
              <a:spcBef>
                <a:spcPts val="1200"/>
              </a:spcBef>
              <a:spcAft>
                <a:spcPts val="0"/>
              </a:spcAft>
              <a:buFont typeface="Arial" pitchFamily="34" charset="0"/>
              <a:buChar char="•"/>
              <a:defRPr/>
            </a:pPr>
            <a:endParaRPr lang="en-US" sz="2900" b="0" dirty="0">
              <a:effectLst>
                <a:outerShdw blurRad="38100" dist="38100" dir="2700000" algn="tl">
                  <a:srgbClr val="000000"/>
                </a:outerShdw>
              </a:effectLst>
              <a:latin typeface="Arial" charset="0"/>
              <a:cs typeface="+mn-cs"/>
              <a:sym typeface="Wingdings" pitchFamily="2" charset="2"/>
            </a:endParaRPr>
          </a:p>
        </p:txBody>
      </p:sp>
      <p:sp>
        <p:nvSpPr>
          <p:cNvPr id="77827" name="Rectangle 3"/>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Resistance Management Strategies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50050" name="Rectangle 2"/>
          <p:cNvSpPr>
            <a:spLocks noChangeArrowheads="1"/>
          </p:cNvSpPr>
          <p:nvPr/>
        </p:nvSpPr>
        <p:spPr bwMode="auto">
          <a:xfrm>
            <a:off x="457200" y="762000"/>
            <a:ext cx="8153400" cy="2895600"/>
          </a:xfrm>
          <a:prstGeom prst="rect">
            <a:avLst/>
          </a:prstGeom>
          <a:noFill/>
          <a:ln w="9525">
            <a:noFill/>
            <a:miter lim="800000"/>
            <a:headEnd/>
            <a:tailEnd/>
          </a:ln>
          <a:effectLst/>
        </p:spPr>
        <p:txBody>
          <a:bodyPr/>
          <a:lstStyle/>
          <a:p>
            <a:pPr marL="342900" indent="-342900">
              <a:spcBef>
                <a:spcPts val="1200"/>
              </a:spcBef>
              <a:defRPr/>
            </a:pPr>
            <a:r>
              <a:rPr lang="en-US" sz="2900" dirty="0">
                <a:solidFill>
                  <a:schemeClr val="bg2"/>
                </a:solidFill>
                <a:latin typeface="Arial" charset="0"/>
                <a:cs typeface="+mn-cs"/>
                <a:sym typeface="Wingdings" pitchFamily="2" charset="2"/>
              </a:rPr>
              <a:t>7. Field monitoring of resistance: </a:t>
            </a:r>
          </a:p>
          <a:p>
            <a:pPr marL="342900" indent="-342900">
              <a:spcBef>
                <a:spcPts val="1200"/>
              </a:spcBef>
              <a:spcAft>
                <a:spcPts val="0"/>
              </a:spcAft>
              <a:buFont typeface="Arial" pitchFamily="34" charset="0"/>
              <a:buChar char="•"/>
              <a:defRPr/>
            </a:pPr>
            <a:r>
              <a:rPr lang="en-US" sz="2900" b="0" dirty="0">
                <a:solidFill>
                  <a:schemeClr val="bg2"/>
                </a:solidFill>
                <a:latin typeface="Arial" charset="0"/>
                <a:cs typeface="+mn-cs"/>
                <a:sym typeface="Wingdings" pitchFamily="2" charset="2"/>
              </a:rPr>
              <a:t>By the time resistance obvious through failures, R frequency too high for implementation of effective and simple resistance management  more drastic changes required.</a:t>
            </a:r>
          </a:p>
        </p:txBody>
      </p:sp>
      <p:pic>
        <p:nvPicPr>
          <p:cNvPr id="78851" name="Picture 5" descr="petri dishes with ABW and a syringe for ABW adult resistance te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52938"/>
            <a:ext cx="29718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3"/>
          <p:cNvSpPr>
            <a:spLocks noChangeArrowheads="1"/>
          </p:cNvSpPr>
          <p:nvPr/>
        </p:nvSpPr>
        <p:spPr bwMode="auto">
          <a:xfrm>
            <a:off x="685800" y="152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a:solidFill>
                  <a:srgbClr val="C00000"/>
                </a:solidFill>
                <a:latin typeface="Arial" panose="020B0604020202020204" pitchFamily="34" charset="0"/>
              </a:rPr>
              <a:t>Resistance Management Strategies</a:t>
            </a:r>
          </a:p>
        </p:txBody>
      </p:sp>
      <p:sp>
        <p:nvSpPr>
          <p:cNvPr id="6" name="Rectangle 2"/>
          <p:cNvSpPr>
            <a:spLocks noChangeArrowheads="1"/>
          </p:cNvSpPr>
          <p:nvPr/>
        </p:nvSpPr>
        <p:spPr bwMode="auto">
          <a:xfrm>
            <a:off x="457200" y="3733800"/>
            <a:ext cx="5638800" cy="2895600"/>
          </a:xfrm>
          <a:prstGeom prst="rect">
            <a:avLst/>
          </a:prstGeom>
          <a:noFill/>
          <a:ln w="9525">
            <a:noFill/>
            <a:miter lim="800000"/>
            <a:headEnd/>
            <a:tailEnd/>
          </a:ln>
          <a:effectLst/>
        </p:spPr>
        <p:txBody>
          <a:bodyPr/>
          <a:lstStyle/>
          <a:p>
            <a:pPr marL="342900" indent="-342900">
              <a:spcBef>
                <a:spcPts val="1200"/>
              </a:spcBef>
              <a:buFont typeface="Arial" pitchFamily="34" charset="0"/>
              <a:buChar char="•"/>
              <a:defRPr/>
            </a:pPr>
            <a:r>
              <a:rPr lang="en-US" sz="2900" b="0" dirty="0">
                <a:solidFill>
                  <a:schemeClr val="bg2"/>
                </a:solidFill>
                <a:latin typeface="Arial" charset="0"/>
                <a:cs typeface="Arial" charset="0"/>
                <a:sym typeface="Wingdings" pitchFamily="2" charset="2"/>
              </a:rPr>
              <a:t>Petri dish test detects ABW resistance</a:t>
            </a:r>
          </a:p>
          <a:p>
            <a:pPr marL="342900" indent="-342900">
              <a:spcBef>
                <a:spcPts val="1200"/>
              </a:spcBef>
              <a:buFont typeface="Arial" pitchFamily="34" charset="0"/>
              <a:buChar char="•"/>
              <a:defRPr/>
            </a:pPr>
            <a:r>
              <a:rPr lang="en-US" sz="2900" b="0" dirty="0">
                <a:solidFill>
                  <a:schemeClr val="bg2"/>
                </a:solidFill>
                <a:latin typeface="Arial" charset="0"/>
                <a:cs typeface="+mn-cs"/>
                <a:sym typeface="Wingdings" pitchFamily="2" charset="2"/>
              </a:rPr>
              <a:t>Use multiple rates to determine resistance level</a:t>
            </a:r>
          </a:p>
        </p:txBody>
      </p:sp>
      <p:sp>
        <p:nvSpPr>
          <p:cNvPr id="78854" name="TextBox 19"/>
          <p:cNvSpPr txBox="1">
            <a:spLocks noChangeArrowheads="1"/>
          </p:cNvSpPr>
          <p:nvPr/>
        </p:nvSpPr>
        <p:spPr bwMode="auto">
          <a:xfrm rot="-5400000">
            <a:off x="8459788" y="6049962"/>
            <a:ext cx="882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R. Cowles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57200" y="1066800"/>
            <a:ext cx="7772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1800"/>
              </a:spcBef>
              <a:buFontTx/>
              <a:buChar char="•"/>
            </a:pPr>
            <a:r>
              <a:rPr lang="en-US" altLang="en-US" sz="2900" b="0">
                <a:solidFill>
                  <a:schemeClr val="bg2"/>
                </a:solidFill>
                <a:latin typeface="Arial" panose="020B0604020202020204" pitchFamily="34" charset="0"/>
                <a:sym typeface="Wingdings" panose="05000000000000000000" pitchFamily="2" charset="2"/>
              </a:rPr>
              <a:t>On GCs with history of intensive insecticide use, particularly of pyrethroids</a:t>
            </a:r>
          </a:p>
          <a:p>
            <a:pPr eaLnBrk="1" hangingPunct="1">
              <a:spcBef>
                <a:spcPts val="1800"/>
              </a:spcBef>
              <a:buFontTx/>
              <a:buChar char="•"/>
            </a:pPr>
            <a:r>
              <a:rPr lang="en-US" altLang="en-US" sz="2900" b="0">
                <a:solidFill>
                  <a:schemeClr val="bg2"/>
                </a:solidFill>
                <a:latin typeface="Arial" panose="020B0604020202020204" pitchFamily="34" charset="0"/>
                <a:sym typeface="Wingdings" panose="05000000000000000000" pitchFamily="2" charset="2"/>
              </a:rPr>
              <a:t>Resistance seems primarily based on </a:t>
            </a:r>
            <a:r>
              <a:rPr lang="en-US" altLang="en-US" sz="2900" b="0">
                <a:solidFill>
                  <a:schemeClr val="bg1"/>
                </a:solidFill>
                <a:latin typeface="Arial" panose="020B0604020202020204" pitchFamily="34" charset="0"/>
                <a:sym typeface="Wingdings" panose="05000000000000000000" pitchFamily="2" charset="2"/>
              </a:rPr>
              <a:t>increased enzymatic detoxification</a:t>
            </a:r>
            <a:r>
              <a:rPr lang="en-US" altLang="en-US" sz="2900" b="0">
                <a:solidFill>
                  <a:schemeClr val="bg2"/>
                </a:solidFill>
                <a:latin typeface="Arial" panose="020B0604020202020204" pitchFamily="34" charset="0"/>
                <a:sym typeface="Wingdings" panose="05000000000000000000" pitchFamily="2" charset="2"/>
              </a:rPr>
              <a:t>.</a:t>
            </a:r>
          </a:p>
          <a:p>
            <a:pPr eaLnBrk="1" hangingPunct="1">
              <a:spcBef>
                <a:spcPts val="1800"/>
              </a:spcBef>
              <a:buFontTx/>
              <a:buChar char="•"/>
            </a:pPr>
            <a:r>
              <a:rPr lang="en-US" altLang="en-US" sz="2900">
                <a:solidFill>
                  <a:schemeClr val="bg2"/>
                </a:solidFill>
                <a:latin typeface="Arial" panose="020B0604020202020204" pitchFamily="34" charset="0"/>
                <a:sym typeface="Wingdings" panose="05000000000000000000" pitchFamily="2" charset="2"/>
              </a:rPr>
              <a:t>Continued intensive insecticide use</a:t>
            </a:r>
          </a:p>
          <a:p>
            <a:pPr eaLnBrk="1" hangingPunct="1">
              <a:spcBef>
                <a:spcPts val="600"/>
              </a:spcBef>
            </a:pPr>
            <a:r>
              <a:rPr lang="en-US" altLang="en-US" sz="2900">
                <a:solidFill>
                  <a:schemeClr val="bg2"/>
                </a:solidFill>
                <a:latin typeface="Arial" panose="020B0604020202020204" pitchFamily="34" charset="0"/>
                <a:sym typeface="Wingdings" panose="05000000000000000000" pitchFamily="2" charset="2"/>
              </a:rPr>
              <a:t>    involvement of up to 3 detox. systems</a:t>
            </a:r>
          </a:p>
          <a:p>
            <a:pPr eaLnBrk="1" hangingPunct="1">
              <a:spcBef>
                <a:spcPts val="600"/>
              </a:spcBef>
            </a:pPr>
            <a:r>
              <a:rPr lang="en-US" altLang="en-US" sz="2900">
                <a:solidFill>
                  <a:schemeClr val="bg2"/>
                </a:solidFill>
                <a:latin typeface="Arial" panose="020B0604020202020204" pitchFamily="34" charset="0"/>
                <a:sym typeface="Wingdings" panose="05000000000000000000" pitchFamily="2" charset="2"/>
              </a:rPr>
              <a:t>    up to 343x rate required to kill in lab tests !!!</a:t>
            </a:r>
            <a:endParaRPr lang="en-US" altLang="en-US" sz="3000">
              <a:solidFill>
                <a:schemeClr val="bg2"/>
              </a:solidFill>
              <a:latin typeface="Arial" panose="020B0604020202020204" pitchFamily="34" charset="0"/>
              <a:sym typeface="Wingdings" panose="05000000000000000000" pitchFamily="2" charset="2"/>
            </a:endParaRPr>
          </a:p>
        </p:txBody>
      </p:sp>
      <p:sp>
        <p:nvSpPr>
          <p:cNvPr id="79875" name="Rectangle 3"/>
          <p:cNvSpPr>
            <a:spLocks noChangeArrowheads="1"/>
          </p:cNvSpPr>
          <p:nvPr/>
        </p:nvSpPr>
        <p:spPr bwMode="auto">
          <a:xfrm>
            <a:off x="457200" y="304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400">
                <a:solidFill>
                  <a:srgbClr val="C00000"/>
                </a:solidFill>
                <a:latin typeface="Arial" panose="020B0604020202020204" pitchFamily="34" charset="0"/>
              </a:rPr>
              <a:t>Resistance in ABW</a:t>
            </a:r>
          </a:p>
        </p:txBody>
      </p:sp>
      <p:pic>
        <p:nvPicPr>
          <p:cNvPr id="79876" name="Picture 6" descr="ABW ad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4788"/>
            <a:ext cx="106203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685800" y="3810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Resistance in ABW</a:t>
            </a:r>
          </a:p>
        </p:txBody>
      </p:sp>
      <p:pic>
        <p:nvPicPr>
          <p:cNvPr id="80899" name="Picture 6" descr="ABW ad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4788"/>
            <a:ext cx="106203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Rectangle 2"/>
          <p:cNvSpPr>
            <a:spLocks noChangeArrowheads="1"/>
          </p:cNvSpPr>
          <p:nvPr/>
        </p:nvSpPr>
        <p:spPr bwMode="auto">
          <a:xfrm>
            <a:off x="457200" y="1219200"/>
            <a:ext cx="830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ct val="75000"/>
              </a:spcBef>
              <a:buFontTx/>
              <a:buChar char="•"/>
            </a:pPr>
            <a:r>
              <a:rPr lang="en-US" altLang="en-US" sz="2900">
                <a:solidFill>
                  <a:schemeClr val="bg2"/>
                </a:solidFill>
                <a:latin typeface="Arial" panose="020B0604020202020204" pitchFamily="34" charset="0"/>
                <a:sym typeface="Wingdings" panose="05000000000000000000" pitchFamily="2" charset="2"/>
              </a:rPr>
              <a:t>Increased detoxification particularly problematic because not very specific</a:t>
            </a:r>
          </a:p>
          <a:p>
            <a:pPr eaLnBrk="1" hangingPunct="1">
              <a:spcBef>
                <a:spcPts val="600"/>
              </a:spcBef>
            </a:pPr>
            <a:r>
              <a:rPr lang="en-US" altLang="en-US" sz="2900">
                <a:solidFill>
                  <a:schemeClr val="bg2"/>
                </a:solidFill>
                <a:latin typeface="Arial" panose="020B0604020202020204" pitchFamily="34" charset="0"/>
                <a:sym typeface="Wingdings" panose="05000000000000000000" pitchFamily="2" charset="2"/>
              </a:rPr>
              <a:t>    Cross-resistance very common !!</a:t>
            </a:r>
          </a:p>
          <a:p>
            <a:pPr eaLnBrk="1" hangingPunct="1">
              <a:spcBef>
                <a:spcPts val="600"/>
              </a:spcBef>
            </a:pPr>
            <a:r>
              <a:rPr lang="en-US" altLang="en-US" sz="2900">
                <a:solidFill>
                  <a:schemeClr val="bg2"/>
                </a:solidFill>
                <a:latin typeface="Arial" panose="020B0604020202020204" pitchFamily="34" charset="0"/>
                <a:sym typeface="Wingdings" panose="05000000000000000000" pitchFamily="2" charset="2"/>
              </a:rPr>
              <a:t>    In extreme cases most available AIs affected !!!</a:t>
            </a:r>
          </a:p>
          <a:p>
            <a:pPr eaLnBrk="1" hangingPunct="1">
              <a:spcBef>
                <a:spcPts val="600"/>
              </a:spcBef>
            </a:pPr>
            <a:r>
              <a:rPr lang="en-US" altLang="en-US" sz="2900" b="0">
                <a:solidFill>
                  <a:schemeClr val="bg2"/>
                </a:solidFill>
                <a:latin typeface="Arial" panose="020B0604020202020204" pitchFamily="34" charset="0"/>
                <a:sym typeface="Wingdings" panose="05000000000000000000" pitchFamily="2" charset="2"/>
              </a:rPr>
              <a:t>   MoA rotation no guarantee for resistance delay</a:t>
            </a:r>
          </a:p>
          <a:p>
            <a:pPr eaLnBrk="1" hangingPunct="1">
              <a:spcBef>
                <a:spcPct val="75000"/>
              </a:spcBef>
              <a:buFontTx/>
              <a:buChar char="•"/>
            </a:pPr>
            <a:r>
              <a:rPr lang="en-US" altLang="en-US" sz="2900">
                <a:solidFill>
                  <a:schemeClr val="bg1"/>
                </a:solidFill>
                <a:latin typeface="Arial" panose="020B0604020202020204" pitchFamily="34" charset="0"/>
                <a:sym typeface="Wingdings" panose="05000000000000000000" pitchFamily="2" charset="2"/>
              </a:rPr>
              <a:t>Limited resistance to chlorpyrifos (up to 20x) already observed</a:t>
            </a:r>
            <a:r>
              <a:rPr lang="en-US" altLang="en-US" sz="2900" b="0">
                <a:solidFill>
                  <a:schemeClr val="bg2"/>
                </a:solidFill>
                <a:latin typeface="Arial" panose="020B0604020202020204" pitchFamily="34" charset="0"/>
                <a:sym typeface="Wingdings" panose="05000000000000000000" pitchFamily="2" charset="2"/>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457200" y="2286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dirty="0">
                <a:solidFill>
                  <a:srgbClr val="C00000"/>
                </a:solidFill>
                <a:latin typeface="Arial" panose="020B0604020202020204" pitchFamily="34" charset="0"/>
              </a:rPr>
              <a:t>Baseline susceptibility</a:t>
            </a:r>
          </a:p>
          <a:p>
            <a:pPr algn="ctr" eaLnBrk="1" hangingPunct="1"/>
            <a:r>
              <a:rPr lang="en-US" altLang="en-US" sz="3200" dirty="0">
                <a:solidFill>
                  <a:srgbClr val="C00000"/>
                </a:solidFill>
                <a:latin typeface="Arial" panose="020B0604020202020204" pitchFamily="34" charset="0"/>
              </a:rPr>
              <a:t> and cross resistance</a:t>
            </a:r>
          </a:p>
        </p:txBody>
      </p:sp>
      <p:sp>
        <p:nvSpPr>
          <p:cNvPr id="44035" name="Rectangle 3"/>
          <p:cNvSpPr>
            <a:spLocks noChangeArrowheads="1"/>
          </p:cNvSpPr>
          <p:nvPr/>
        </p:nvSpPr>
        <p:spPr bwMode="auto">
          <a:xfrm>
            <a:off x="381000" y="1295400"/>
            <a:ext cx="754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1800"/>
              </a:spcBef>
              <a:buClr>
                <a:srgbClr val="C00000"/>
              </a:buClr>
              <a:buFont typeface="Wingdings" panose="05000000000000000000" pitchFamily="2" charset="2"/>
              <a:buChar char="§"/>
            </a:pPr>
            <a:r>
              <a:rPr lang="en-US" altLang="en-US" sz="2900" dirty="0">
                <a:solidFill>
                  <a:schemeClr val="bg2"/>
                </a:solidFill>
                <a:latin typeface="Arial" panose="020B0604020202020204" pitchFamily="34" charset="0"/>
              </a:rPr>
              <a:t>Topical bioassay to determine LDs (≤ 72 h) for important AIs.</a:t>
            </a:r>
          </a:p>
        </p:txBody>
      </p:sp>
      <p:pic>
        <p:nvPicPr>
          <p:cNvPr id="7" name="Picture 6" descr="application of droplet with insecticide solution to an ABW adult to determine LD50 "/>
          <p:cNvPicPr/>
          <p:nvPr/>
        </p:nvPicPr>
        <p:blipFill>
          <a:blip r:embed="rId3" cstate="print">
            <a:extLst>
              <a:ext uri="{28A0092B-C50C-407E-A947-70E740481C1C}">
                <a14:useLocalDpi xmlns:a14="http://schemas.microsoft.com/office/drawing/2010/main" val="0"/>
              </a:ext>
            </a:extLst>
          </a:blip>
          <a:stretch>
            <a:fillRect/>
          </a:stretch>
        </p:blipFill>
        <p:spPr>
          <a:xfrm>
            <a:off x="1600200" y="2406015"/>
            <a:ext cx="5943600" cy="4147185"/>
          </a:xfrm>
          <a:prstGeom prst="rect">
            <a:avLst/>
          </a:prstGeom>
        </p:spPr>
      </p:pic>
    </p:spTree>
    <p:extLst>
      <p:ext uri="{BB962C8B-B14F-4D97-AF65-F5344CB8AC3E}">
        <p14:creationId xmlns:p14="http://schemas.microsoft.com/office/powerpoint/2010/main" val="269356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Larva</a:t>
            </a:r>
          </a:p>
        </p:txBody>
      </p:sp>
      <p:sp>
        <p:nvSpPr>
          <p:cNvPr id="26627" name="Rectangle 3"/>
          <p:cNvSpPr>
            <a:spLocks noChangeArrowheads="1"/>
          </p:cNvSpPr>
          <p:nvPr/>
        </p:nvSpPr>
        <p:spPr bwMode="auto">
          <a:xfrm>
            <a:off x="685800" y="1447800"/>
            <a:ext cx="777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lnSpc>
                <a:spcPct val="85000"/>
              </a:lnSpc>
              <a:spcBef>
                <a:spcPct val="20000"/>
              </a:spcBef>
              <a:buFontTx/>
              <a:buChar char="•"/>
            </a:pPr>
            <a:r>
              <a:rPr lang="en-US" altLang="en-US" sz="3000" b="0">
                <a:solidFill>
                  <a:schemeClr val="bg2"/>
                </a:solidFill>
                <a:latin typeface="Arial" panose="020B0604020202020204" pitchFamily="34" charset="0"/>
              </a:rPr>
              <a:t>Cream colored body, brown head</a:t>
            </a:r>
          </a:p>
          <a:p>
            <a:pPr eaLnBrk="1" hangingPunct="1">
              <a:lnSpc>
                <a:spcPct val="85000"/>
              </a:lnSpc>
              <a:spcBef>
                <a:spcPct val="20000"/>
              </a:spcBef>
              <a:buFontTx/>
              <a:buChar char="•"/>
            </a:pPr>
            <a:r>
              <a:rPr lang="en-US" altLang="en-US" sz="3000" b="0">
                <a:solidFill>
                  <a:schemeClr val="bg2"/>
                </a:solidFill>
                <a:latin typeface="Arial" panose="020B0604020202020204" pitchFamily="34" charset="0"/>
              </a:rPr>
              <a:t>Body somewhat curved, pointed at tail, legless</a:t>
            </a:r>
          </a:p>
          <a:p>
            <a:pPr eaLnBrk="1" hangingPunct="1">
              <a:lnSpc>
                <a:spcPct val="85000"/>
              </a:lnSpc>
              <a:spcBef>
                <a:spcPct val="20000"/>
              </a:spcBef>
              <a:buFontTx/>
              <a:buChar char="•"/>
            </a:pPr>
            <a:r>
              <a:rPr lang="en-US" altLang="en-US" sz="3000" b="0">
                <a:solidFill>
                  <a:schemeClr val="bg2"/>
                </a:solidFill>
                <a:latin typeface="Arial" panose="020B0604020202020204" pitchFamily="34" charset="0"/>
              </a:rPr>
              <a:t>0.03 (L1) to 0.2” (L5) long</a:t>
            </a:r>
          </a:p>
        </p:txBody>
      </p:sp>
      <p:pic>
        <p:nvPicPr>
          <p:cNvPr id="26628" name="Picture 4" descr="ABW larva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6163"/>
            <a:ext cx="5135563"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p:cNvSpPr txBox="1">
            <a:spLocks noChangeArrowheads="1"/>
          </p:cNvSpPr>
          <p:nvPr/>
        </p:nvSpPr>
        <p:spPr bwMode="auto">
          <a:xfrm>
            <a:off x="76200" y="76200"/>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a:solidFill>
                  <a:srgbClr val="C00000"/>
                </a:solidFill>
                <a:latin typeface="Arial" panose="020B0604020202020204" pitchFamily="34" charset="0"/>
              </a:rPr>
              <a:t>ABW</a:t>
            </a:r>
          </a:p>
        </p:txBody>
      </p:sp>
      <p:pic>
        <p:nvPicPr>
          <p:cNvPr id="26630" name="Picture 5" descr="ABW larva phot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581400"/>
            <a:ext cx="3352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12"/>
          <p:cNvSpPr txBox="1">
            <a:spLocks noChangeArrowheads="1"/>
          </p:cNvSpPr>
          <p:nvPr/>
        </p:nvSpPr>
        <p:spPr bwMode="auto">
          <a:xfrm rot="-5400000">
            <a:off x="8111331" y="5757069"/>
            <a:ext cx="1001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b="0" i="1">
                <a:latin typeface="Arial" panose="020B0604020202020204" pitchFamily="34" charset="0"/>
              </a:rPr>
              <a:t>R. Cowles</a:t>
            </a:r>
          </a:p>
        </p:txBody>
      </p:sp>
      <p:sp>
        <p:nvSpPr>
          <p:cNvPr id="26632" name="TextBox 6"/>
          <p:cNvSpPr txBox="1">
            <a:spLocks noChangeArrowheads="1"/>
          </p:cNvSpPr>
          <p:nvPr/>
        </p:nvSpPr>
        <p:spPr bwMode="auto">
          <a:xfrm rot="-5400000">
            <a:off x="4114006" y="4525169"/>
            <a:ext cx="2316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200" b="0" i="1">
                <a:solidFill>
                  <a:schemeClr val="bg2"/>
                </a:solidFill>
                <a:latin typeface="Arial" panose="020B0604020202020204" pitchFamily="34" charset="0"/>
              </a:rPr>
              <a:t>from Cameron &amp; Johnson 1971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04800" y="1524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Topical Assay LD</a:t>
            </a:r>
            <a:r>
              <a:rPr lang="en-US" altLang="en-US" sz="2800" baseline="-25000" dirty="0">
                <a:solidFill>
                  <a:srgbClr val="C00000"/>
                </a:solidFill>
                <a:latin typeface="Arial" panose="020B0604020202020204" pitchFamily="34" charset="0"/>
              </a:rPr>
              <a:t>50</a:t>
            </a:r>
            <a:r>
              <a:rPr lang="en-US" altLang="en-US" dirty="0">
                <a:solidFill>
                  <a:srgbClr val="C00000"/>
                </a:solidFill>
                <a:latin typeface="Arial" panose="020B0604020202020204" pitchFamily="34" charset="0"/>
              </a:rPr>
              <a:t> </a:t>
            </a:r>
            <a:r>
              <a:rPr lang="en-US" altLang="en-US" sz="2800" dirty="0">
                <a:solidFill>
                  <a:srgbClr val="C00000"/>
                </a:solidFill>
                <a:latin typeface="Arial" panose="020B0604020202020204" pitchFamily="34" charset="0"/>
              </a:rPr>
              <a:t>/ RR</a:t>
            </a:r>
            <a:r>
              <a:rPr lang="en-US" altLang="en-US" sz="2800" baseline="-25000" dirty="0">
                <a:solidFill>
                  <a:srgbClr val="C00000"/>
                </a:solidFill>
                <a:latin typeface="Arial" panose="020B0604020202020204" pitchFamily="34" charset="0"/>
              </a:rPr>
              <a:t>50</a:t>
            </a:r>
            <a:r>
              <a:rPr lang="en-US" altLang="en-US" sz="2800" dirty="0">
                <a:solidFill>
                  <a:srgbClr val="C00000"/>
                </a:solidFill>
                <a:latin typeface="Arial" panose="020B0604020202020204" pitchFamily="34" charset="0"/>
              </a:rPr>
              <a:t> @ 72 </a:t>
            </a:r>
            <a:r>
              <a:rPr lang="en-US" altLang="en-US" sz="2200" dirty="0">
                <a:solidFill>
                  <a:srgbClr val="C00000"/>
                </a:solidFill>
                <a:latin typeface="Arial" panose="020B0604020202020204" pitchFamily="34" charset="0"/>
              </a:rPr>
              <a:t>h (w/ technical grade AI)</a:t>
            </a:r>
            <a:endParaRPr lang="en-US" altLang="en-US" sz="2200" baseline="-25000" dirty="0">
              <a:solidFill>
                <a:srgbClr val="C00000"/>
              </a:solidFill>
              <a:latin typeface="Arial" panose="020B0604020202020204" pitchFamily="34" charset="0"/>
            </a:endParaRPr>
          </a:p>
        </p:txBody>
      </p:sp>
      <p:sp>
        <p:nvSpPr>
          <p:cNvPr id="45130" name="Text Box 3"/>
          <p:cNvSpPr txBox="1">
            <a:spLocks noChangeArrowheads="1"/>
          </p:cNvSpPr>
          <p:nvPr/>
        </p:nvSpPr>
        <p:spPr bwMode="auto">
          <a:xfrm>
            <a:off x="685800" y="5943600"/>
            <a:ext cx="7696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82563" indent="-182563"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buClr>
                <a:srgbClr val="C00000"/>
              </a:buClr>
              <a:buFont typeface="Wingdings" panose="05000000000000000000" pitchFamily="2" charset="2"/>
              <a:buChar char="§"/>
            </a:pPr>
            <a:r>
              <a:rPr lang="en-US" altLang="en-US" sz="2200" dirty="0">
                <a:solidFill>
                  <a:srgbClr val="000000"/>
                </a:solidFill>
                <a:latin typeface="Arial" panose="020B0604020202020204" pitchFamily="34" charset="0"/>
              </a:rPr>
              <a:t>Number above bar: RR</a:t>
            </a:r>
            <a:r>
              <a:rPr lang="en-US" altLang="en-US" sz="2200" baseline="-25000" dirty="0">
                <a:solidFill>
                  <a:srgbClr val="000000"/>
                </a:solidFill>
                <a:latin typeface="Arial" panose="020B0604020202020204" pitchFamily="34" charset="0"/>
              </a:rPr>
              <a:t>50</a:t>
            </a:r>
            <a:endParaRPr lang="en-US" altLang="en-US" sz="2200" dirty="0">
              <a:solidFill>
                <a:srgbClr val="000000"/>
              </a:solidFill>
              <a:latin typeface="Arial" panose="020B0604020202020204" pitchFamily="34" charset="0"/>
            </a:endParaRPr>
          </a:p>
          <a:p>
            <a:pPr eaLnBrk="1" hangingPunct="1">
              <a:buClr>
                <a:srgbClr val="C00000"/>
              </a:buClr>
              <a:buFont typeface="Wingdings" panose="05000000000000000000" pitchFamily="2" charset="2"/>
              <a:buChar char="§"/>
            </a:pPr>
            <a:r>
              <a:rPr lang="en-US" altLang="en-US" sz="2200" dirty="0">
                <a:solidFill>
                  <a:srgbClr val="000000"/>
                </a:solidFill>
                <a:latin typeface="Arial" panose="020B0604020202020204" pitchFamily="34" charset="0"/>
              </a:rPr>
              <a:t>Several other </a:t>
            </a:r>
            <a:r>
              <a:rPr lang="en-US" altLang="en-US" sz="2200" dirty="0" err="1">
                <a:solidFill>
                  <a:srgbClr val="000000"/>
                </a:solidFill>
                <a:latin typeface="Arial" panose="020B0604020202020204" pitchFamily="34" charset="0"/>
              </a:rPr>
              <a:t>MoAs</a:t>
            </a:r>
            <a:r>
              <a:rPr lang="en-US" altLang="en-US" sz="2200" dirty="0">
                <a:solidFill>
                  <a:srgbClr val="000000"/>
                </a:solidFill>
                <a:latin typeface="Arial" panose="020B0604020202020204" pitchFamily="34" charset="0"/>
              </a:rPr>
              <a:t> also affected, but lower RR</a:t>
            </a:r>
            <a:r>
              <a:rPr lang="en-US" altLang="en-US" sz="2200" baseline="-25000" dirty="0">
                <a:solidFill>
                  <a:srgbClr val="000000"/>
                </a:solidFill>
                <a:latin typeface="Arial" panose="020B0604020202020204" pitchFamily="34" charset="0"/>
              </a:rPr>
              <a:t>50</a:t>
            </a:r>
            <a:r>
              <a:rPr lang="en-US" altLang="en-US" sz="2200" dirty="0">
                <a:solidFill>
                  <a:srgbClr val="000000"/>
                </a:solidFill>
                <a:latin typeface="Arial" panose="020B0604020202020204" pitchFamily="34" charset="0"/>
              </a:rPr>
              <a:t>s</a:t>
            </a:r>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Object 1" descr="Graphs showing LD50s and RR50s  for 9 ABW populations with different insecticide resistance levels.  Graph are for 6 different common insecticides."/>
          <p:cNvGraphicFramePr>
            <a:graphicFrameLocks noChangeAspect="1"/>
          </p:cNvGraphicFramePr>
          <p:nvPr>
            <p:extLst>
              <p:ext uri="{D42A27DB-BD31-4B8C-83A1-F6EECF244321}">
                <p14:modId xmlns:p14="http://schemas.microsoft.com/office/powerpoint/2010/main" val="29704603"/>
              </p:ext>
            </p:extLst>
          </p:nvPr>
        </p:nvGraphicFramePr>
        <p:xfrm>
          <a:off x="570180" y="553528"/>
          <a:ext cx="7811820" cy="5423992"/>
        </p:xfrm>
        <a:graphic>
          <a:graphicData uri="http://schemas.openxmlformats.org/presentationml/2006/ole">
            <mc:AlternateContent xmlns:mc="http://schemas.openxmlformats.org/markup-compatibility/2006">
              <mc:Choice xmlns:v="urn:schemas-microsoft-com:vml" Requires="v">
                <p:oleObj name="SPW 11.0 Graph" r:id="rId3" imgW="9475920" imgH="6577920" progId="SigmaPlotGraphicObject.10">
                  <p:embed/>
                </p:oleObj>
              </mc:Choice>
              <mc:Fallback>
                <p:oleObj name="SPW 11.0 Graph" r:id="rId3" imgW="9475920" imgH="6577920" progId="SigmaPlotGraphicObject.10">
                  <p:embed/>
                  <p:pic>
                    <p:nvPicPr>
                      <p:cNvPr id="2" name="Object 1"/>
                      <p:cNvPicPr/>
                      <p:nvPr/>
                    </p:nvPicPr>
                    <p:blipFill>
                      <a:blip r:embed="rId4"/>
                      <a:stretch>
                        <a:fillRect/>
                      </a:stretch>
                    </p:blipFill>
                    <p:spPr>
                      <a:xfrm>
                        <a:off x="570180" y="553528"/>
                        <a:ext cx="7811820" cy="5423992"/>
                      </a:xfrm>
                      <a:prstGeom prst="rect">
                        <a:avLst/>
                      </a:prstGeom>
                    </p:spPr>
                  </p:pic>
                </p:oleObj>
              </mc:Fallback>
            </mc:AlternateContent>
          </a:graphicData>
        </a:graphic>
      </p:graphicFrame>
      <p:sp>
        <p:nvSpPr>
          <p:cNvPr id="8" name="Rectangle 9"/>
          <p:cNvSpPr>
            <a:spLocks noChangeArrowheads="1"/>
          </p:cNvSpPr>
          <p:nvPr/>
        </p:nvSpPr>
        <p:spPr bwMode="auto">
          <a:xfrm rot="16200000">
            <a:off x="7548451" y="5100750"/>
            <a:ext cx="24320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400" b="0" i="1" dirty="0">
                <a:solidFill>
                  <a:schemeClr val="bg2"/>
                </a:solidFill>
                <a:latin typeface="Arial" panose="020B0604020202020204" pitchFamily="34" charset="0"/>
                <a:cs typeface="Times New Roman" panose="02020603050405020304" pitchFamily="18" charset="0"/>
              </a:rPr>
              <a:t>Kostromytska et al. (2018a)</a:t>
            </a:r>
            <a:endParaRPr lang="en-US" altLang="en-US" sz="1400" b="0" i="1" dirty="0">
              <a:solidFill>
                <a:schemeClr val="bg2"/>
              </a:solidFill>
            </a:endParaRPr>
          </a:p>
        </p:txBody>
      </p:sp>
    </p:spTree>
    <p:extLst>
      <p:ext uri="{BB962C8B-B14F-4D97-AF65-F5344CB8AC3E}">
        <p14:creationId xmlns:p14="http://schemas.microsoft.com/office/powerpoint/2010/main" val="1091214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28600" y="152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a:solidFill>
                  <a:srgbClr val="C00000"/>
                </a:solidFill>
                <a:latin typeface="Arial" panose="020B0604020202020204" pitchFamily="34" charset="0"/>
              </a:rPr>
              <a:t>Greenhouse Assay LC</a:t>
            </a:r>
            <a:r>
              <a:rPr lang="en-US" altLang="en-US" sz="2800" baseline="-25000" dirty="0">
                <a:solidFill>
                  <a:srgbClr val="C00000"/>
                </a:solidFill>
                <a:latin typeface="Arial" panose="020B0604020202020204" pitchFamily="34" charset="0"/>
              </a:rPr>
              <a:t>50</a:t>
            </a:r>
            <a:r>
              <a:rPr lang="en-US" altLang="en-US" dirty="0">
                <a:solidFill>
                  <a:srgbClr val="C00000"/>
                </a:solidFill>
                <a:latin typeface="Arial" panose="020B0604020202020204" pitchFamily="34" charset="0"/>
              </a:rPr>
              <a:t> </a:t>
            </a:r>
            <a:r>
              <a:rPr lang="en-US" altLang="en-US" sz="2800" dirty="0">
                <a:solidFill>
                  <a:srgbClr val="C00000"/>
                </a:solidFill>
                <a:latin typeface="Arial" panose="020B0604020202020204" pitchFamily="34" charset="0"/>
              </a:rPr>
              <a:t>/ RR</a:t>
            </a:r>
            <a:r>
              <a:rPr lang="en-US" altLang="en-US" sz="2800" baseline="-25000" dirty="0">
                <a:solidFill>
                  <a:srgbClr val="C00000"/>
                </a:solidFill>
                <a:latin typeface="Arial" panose="020B0604020202020204" pitchFamily="34" charset="0"/>
              </a:rPr>
              <a:t>50</a:t>
            </a:r>
            <a:r>
              <a:rPr lang="en-US" altLang="en-US" sz="2800" dirty="0">
                <a:solidFill>
                  <a:srgbClr val="C00000"/>
                </a:solidFill>
                <a:latin typeface="Arial" panose="020B0604020202020204" pitchFamily="34" charset="0"/>
              </a:rPr>
              <a:t> @ 72 h</a:t>
            </a:r>
            <a:endParaRPr lang="en-US" altLang="en-US" sz="2800" baseline="-25000" dirty="0">
              <a:solidFill>
                <a:srgbClr val="C00000"/>
              </a:solidFill>
              <a:latin typeface="Arial" panose="020B0604020202020204" pitchFamily="34" charset="0"/>
            </a:endParaRPr>
          </a:p>
        </p:txBody>
      </p:sp>
      <p:sp>
        <p:nvSpPr>
          <p:cNvPr id="45130" name="Text Box 3"/>
          <p:cNvSpPr txBox="1">
            <a:spLocks noChangeArrowheads="1"/>
          </p:cNvSpPr>
          <p:nvPr/>
        </p:nvSpPr>
        <p:spPr bwMode="auto">
          <a:xfrm>
            <a:off x="685800" y="5857875"/>
            <a:ext cx="7696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82563" indent="-182563"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buClr>
                <a:srgbClr val="C00000"/>
              </a:buClr>
              <a:buFont typeface="Wingdings" panose="05000000000000000000" pitchFamily="2" charset="2"/>
              <a:buChar char="§"/>
            </a:pPr>
            <a:r>
              <a:rPr lang="en-US" altLang="en-US" sz="2200" dirty="0">
                <a:solidFill>
                  <a:srgbClr val="000000"/>
                </a:solidFill>
                <a:latin typeface="Arial" panose="020B0604020202020204" pitchFamily="34" charset="0"/>
              </a:rPr>
              <a:t>RR</a:t>
            </a:r>
            <a:r>
              <a:rPr lang="en-US" altLang="en-US" sz="2200" baseline="-25000" dirty="0">
                <a:solidFill>
                  <a:srgbClr val="000000"/>
                </a:solidFill>
                <a:latin typeface="Arial" panose="020B0604020202020204" pitchFamily="34" charset="0"/>
              </a:rPr>
              <a:t>50</a:t>
            </a:r>
            <a:r>
              <a:rPr lang="en-US" altLang="en-US" sz="2200" dirty="0">
                <a:solidFill>
                  <a:srgbClr val="000000"/>
                </a:solidFill>
                <a:latin typeface="Arial" panose="020B0604020202020204" pitchFamily="34" charset="0"/>
              </a:rPr>
              <a:t>s similar in greenhouse with formulated products</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descr="Graphs showing LC50 in greenhouse with Talstar and Dursban for 7 ABW populations with different insecticide resistance levels"/>
          <p:cNvGraphicFramePr>
            <a:graphicFrameLocks noChangeAspect="1"/>
          </p:cNvGraphicFramePr>
          <p:nvPr>
            <p:extLst>
              <p:ext uri="{D42A27DB-BD31-4B8C-83A1-F6EECF244321}">
                <p14:modId xmlns:p14="http://schemas.microsoft.com/office/powerpoint/2010/main" val="1094809430"/>
              </p:ext>
            </p:extLst>
          </p:nvPr>
        </p:nvGraphicFramePr>
        <p:xfrm>
          <a:off x="963168" y="640089"/>
          <a:ext cx="7114032" cy="2052124"/>
        </p:xfrm>
        <a:graphic>
          <a:graphicData uri="http://schemas.openxmlformats.org/presentationml/2006/ole">
            <mc:AlternateContent xmlns:mc="http://schemas.openxmlformats.org/markup-compatibility/2006">
              <mc:Choice xmlns:v="urn:schemas-microsoft-com:vml" Requires="v">
                <p:oleObj name="SPW 11.0 Graph" r:id="rId3" imgW="8749800" imgH="2524320" progId="SigmaPlotGraphicObject.10">
                  <p:embed/>
                </p:oleObj>
              </mc:Choice>
              <mc:Fallback>
                <p:oleObj name="SPW 11.0 Graph" r:id="rId3" imgW="8749800" imgH="2524320" progId="SigmaPlotGraphicObject.10">
                  <p:embed/>
                  <p:pic>
                    <p:nvPicPr>
                      <p:cNvPr id="3" name="Object 2"/>
                      <p:cNvPicPr/>
                      <p:nvPr/>
                    </p:nvPicPr>
                    <p:blipFill>
                      <a:blip r:embed="rId4"/>
                      <a:stretch>
                        <a:fillRect/>
                      </a:stretch>
                    </p:blipFill>
                    <p:spPr>
                      <a:xfrm>
                        <a:off x="963168" y="640089"/>
                        <a:ext cx="7114032" cy="2052124"/>
                      </a:xfrm>
                      <a:prstGeom prst="rect">
                        <a:avLst/>
                      </a:prstGeom>
                    </p:spPr>
                  </p:pic>
                </p:oleObj>
              </mc:Fallback>
            </mc:AlternateContent>
          </a:graphicData>
        </a:graphic>
      </p:graphicFrame>
      <p:pic>
        <p:nvPicPr>
          <p:cNvPr id="6" name="Picture 5" descr="containers with grass for greenhouse testing with ABW"/>
          <p:cNvPicPr/>
          <p:nvPr/>
        </p:nvPicPr>
        <p:blipFill>
          <a:blip r:embed="rId5" cstate="print">
            <a:extLst>
              <a:ext uri="{28A0092B-C50C-407E-A947-70E740481C1C}">
                <a14:useLocalDpi xmlns:a14="http://schemas.microsoft.com/office/drawing/2010/main" val="0"/>
              </a:ext>
            </a:extLst>
          </a:blip>
          <a:stretch>
            <a:fillRect/>
          </a:stretch>
        </p:blipFill>
        <p:spPr>
          <a:xfrm>
            <a:off x="1143000" y="2928620"/>
            <a:ext cx="6858000" cy="2862580"/>
          </a:xfrm>
          <a:prstGeom prst="rect">
            <a:avLst/>
          </a:prstGeom>
        </p:spPr>
      </p:pic>
      <p:sp>
        <p:nvSpPr>
          <p:cNvPr id="7" name="Rectangle 9"/>
          <p:cNvSpPr>
            <a:spLocks noChangeArrowheads="1"/>
          </p:cNvSpPr>
          <p:nvPr/>
        </p:nvSpPr>
        <p:spPr bwMode="auto">
          <a:xfrm>
            <a:off x="6483324" y="6321623"/>
            <a:ext cx="24320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400" b="0" i="1" dirty="0">
                <a:solidFill>
                  <a:schemeClr val="bg2"/>
                </a:solidFill>
                <a:latin typeface="Arial" panose="020B0604020202020204" pitchFamily="34" charset="0"/>
                <a:cs typeface="Times New Roman" panose="02020603050405020304" pitchFamily="18" charset="0"/>
              </a:rPr>
              <a:t>Kostromytska et al. (2018a)</a:t>
            </a:r>
            <a:endParaRPr lang="en-US" altLang="en-US" sz="1400" b="0" i="1" dirty="0">
              <a:solidFill>
                <a:schemeClr val="bg2"/>
              </a:solidFill>
            </a:endParaRPr>
          </a:p>
        </p:txBody>
      </p:sp>
    </p:spTree>
    <p:extLst>
      <p:ext uri="{BB962C8B-B14F-4D97-AF65-F5344CB8AC3E}">
        <p14:creationId xmlns:p14="http://schemas.microsoft.com/office/powerpoint/2010/main" val="940133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6" name="Picture 5" descr="fairway with extensive ABW damage"/>
          <p:cNvPicPr/>
          <p:nvPr/>
        </p:nvPicPr>
        <p:blipFill>
          <a:blip r:embed="rId3" cstate="print">
            <a:extLst>
              <a:ext uri="{28A0092B-C50C-407E-A947-70E740481C1C}">
                <a14:useLocalDpi xmlns:a14="http://schemas.microsoft.com/office/drawing/2010/main" val="0"/>
              </a:ext>
            </a:extLst>
          </a:blip>
          <a:stretch>
            <a:fillRect/>
          </a:stretch>
        </p:blipFill>
        <p:spPr>
          <a:xfrm>
            <a:off x="0" y="0"/>
            <a:ext cx="6019800" cy="4648200"/>
          </a:xfrm>
          <a:prstGeom prst="rect">
            <a:avLst/>
          </a:prstGeom>
        </p:spPr>
      </p:pic>
      <p:sp>
        <p:nvSpPr>
          <p:cNvPr id="47106" name="Rectangle 2"/>
          <p:cNvSpPr>
            <a:spLocks noChangeArrowheads="1"/>
          </p:cNvSpPr>
          <p:nvPr/>
        </p:nvSpPr>
        <p:spPr bwMode="auto">
          <a:xfrm>
            <a:off x="228600" y="15240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100" dirty="0">
                <a:solidFill>
                  <a:schemeClr val="tx2"/>
                </a:solidFill>
                <a:effectLst>
                  <a:innerShdw blurRad="63500" dist="50800" dir="18900000">
                    <a:prstClr val="black">
                      <a:alpha val="86000"/>
                    </a:prstClr>
                  </a:innerShdw>
                </a:effectLst>
                <a:latin typeface="Arial" panose="020B0604020202020204" pitchFamily="34" charset="0"/>
              </a:rPr>
              <a:t>Field efficacy vs. ABW populations</a:t>
            </a:r>
          </a:p>
          <a:p>
            <a:pPr algn="ctr" eaLnBrk="1" hangingPunct="1"/>
            <a:r>
              <a:rPr lang="en-US" altLang="en-US" sz="3100" dirty="0">
                <a:solidFill>
                  <a:schemeClr val="tx2"/>
                </a:solidFill>
                <a:effectLst>
                  <a:innerShdw blurRad="63500" dist="50800" dir="18900000">
                    <a:prstClr val="black">
                      <a:alpha val="86000"/>
                    </a:prstClr>
                  </a:innerShdw>
                </a:effectLst>
                <a:latin typeface="Arial" panose="020B0604020202020204" pitchFamily="34" charset="0"/>
              </a:rPr>
              <a:t>with different resistance levels</a:t>
            </a:r>
          </a:p>
        </p:txBody>
      </p:sp>
      <p:pic>
        <p:nvPicPr>
          <p:cNvPr id="5" name="Picture 6" descr="fairway with extensive ABW damage and plot layou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486150"/>
            <a:ext cx="4495800" cy="3371850"/>
          </a:xfrm>
          <a:prstGeom prst="rect">
            <a:avLst/>
          </a:prstGeom>
          <a:noFill/>
          <a:ln w="9525">
            <a:noFill/>
            <a:miter lim="800000"/>
            <a:headEnd/>
            <a:tailEnd/>
          </a:ln>
        </p:spPr>
      </p:pic>
    </p:spTree>
    <p:extLst>
      <p:ext uri="{BB962C8B-B14F-4D97-AF65-F5344CB8AC3E}">
        <p14:creationId xmlns:p14="http://schemas.microsoft.com/office/powerpoint/2010/main" val="2571490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28600" y="30480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9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Field efficacy vs. ABW populations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9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with different levels of resistance </a:t>
            </a:r>
            <a:endParaRPr kumimoji="0" lang="en-US" altLang="en-US" sz="2900" b="1" i="0" u="none" strike="noStrike" kern="1200" cap="none" spc="0" normalizeH="0" baseline="-2500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aphicFrame>
        <p:nvGraphicFramePr>
          <p:cNvPr id="4" name="Table 3" descr="table showing insecticides, rates thereof, and ABW stages targeted used in field test on insecticide efficacy against ABW populations with different insecticide resistance levels."/>
          <p:cNvGraphicFramePr>
            <a:graphicFrameLocks noGrp="1"/>
          </p:cNvGraphicFramePr>
          <p:nvPr>
            <p:extLst>
              <p:ext uri="{D42A27DB-BD31-4B8C-83A1-F6EECF244321}">
                <p14:modId xmlns:p14="http://schemas.microsoft.com/office/powerpoint/2010/main" val="3231540042"/>
              </p:ext>
            </p:extLst>
          </p:nvPr>
        </p:nvGraphicFramePr>
        <p:xfrm>
          <a:off x="304800" y="1463675"/>
          <a:ext cx="8534400" cy="4327914"/>
        </p:xfrm>
        <a:graphic>
          <a:graphicData uri="http://schemas.openxmlformats.org/drawingml/2006/table">
            <a:tbl>
              <a:tblPr firstRow="1" firstCol="1" bandRow="1">
                <a:tableStyleId>{F5AB1C69-6EDB-4FF4-983F-18BD219EF322}</a:tableStyleId>
              </a:tblPr>
              <a:tblGrid>
                <a:gridCol w="1786270">
                  <a:extLst>
                    <a:ext uri="{9D8B030D-6E8A-4147-A177-3AD203B41FA5}">
                      <a16:colId xmlns:a16="http://schemas.microsoft.com/office/drawing/2014/main" val="20000"/>
                    </a:ext>
                  </a:extLst>
                </a:gridCol>
                <a:gridCol w="248093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9142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2"/>
                          </a:solidFill>
                          <a:latin typeface="Arial" pitchFamily="34" charset="0"/>
                          <a:cs typeface="Arial" pitchFamily="34" charset="0"/>
                        </a:rPr>
                        <a:t>Insecticide class</a:t>
                      </a:r>
                      <a:endParaRPr lang="en-US" sz="2000" dirty="0">
                        <a:solidFill>
                          <a:schemeClr val="bg2"/>
                        </a:solidFill>
                        <a:latin typeface="Arial" pitchFamily="34" charset="0"/>
                        <a:cs typeface="Arial" pitchFamily="34" charset="0"/>
                      </a:endParaRPr>
                    </a:p>
                  </a:txBody>
                  <a:tcPr marT="45713" marB="45713" anchor="ctr">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solidFill>
                            <a:schemeClr val="bg2"/>
                          </a:solidFill>
                          <a:latin typeface="Arial" pitchFamily="34" charset="0"/>
                          <a:cs typeface="Arial" pitchFamily="34" charset="0"/>
                        </a:rPr>
                        <a:t>AI</a:t>
                      </a:r>
                      <a:endParaRPr lang="en-US" sz="2000" b="0" baseline="-25000" dirty="0">
                        <a:solidFill>
                          <a:schemeClr val="bg2"/>
                        </a:solidFill>
                        <a:latin typeface="Arial" pitchFamily="34" charset="0"/>
                        <a:cs typeface="Arial" pitchFamily="34" charset="0"/>
                      </a:endParaRPr>
                    </a:p>
                  </a:txBody>
                  <a:tcPr marT="45713" marB="4571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solidFill>
                            <a:schemeClr val="bg2"/>
                          </a:solidFill>
                          <a:latin typeface="Arial" pitchFamily="34" charset="0"/>
                          <a:cs typeface="Arial" pitchFamily="34" charset="0"/>
                        </a:rPr>
                        <a:t>Trade name</a:t>
                      </a:r>
                      <a:endParaRPr lang="en-US" sz="2000" baseline="-25000" dirty="0">
                        <a:solidFill>
                          <a:schemeClr val="bg2"/>
                        </a:solidFill>
                        <a:latin typeface="Arial" pitchFamily="34" charset="0"/>
                        <a:cs typeface="Arial" pitchFamily="34" charset="0"/>
                      </a:endParaRPr>
                    </a:p>
                  </a:txBody>
                  <a:tcPr marT="45713" marB="4571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solidFill>
                            <a:schemeClr val="bg2"/>
                          </a:solidFill>
                          <a:latin typeface="Arial" pitchFamily="34" charset="0"/>
                          <a:cs typeface="Arial" pitchFamily="34" charset="0"/>
                        </a:rPr>
                        <a:t>Rate</a:t>
                      </a:r>
                      <a:endParaRPr lang="en-US" sz="2400" baseline="0" dirty="0">
                        <a:solidFill>
                          <a:schemeClr val="bg2"/>
                        </a:solidFill>
                        <a:latin typeface="Arial" pitchFamily="34" charset="0"/>
                        <a:cs typeface="Arial" pitchFamily="34" charset="0"/>
                      </a:endParaRPr>
                    </a:p>
                    <a:p>
                      <a:pPr algn="ctr"/>
                      <a:r>
                        <a:rPr lang="en-US" sz="2000" baseline="0" dirty="0">
                          <a:solidFill>
                            <a:schemeClr val="bg2"/>
                          </a:solidFill>
                          <a:latin typeface="Arial" pitchFamily="34" charset="0"/>
                          <a:cs typeface="Arial" pitchFamily="34" charset="0"/>
                        </a:rPr>
                        <a:t>(lb ai/ac)</a:t>
                      </a:r>
                    </a:p>
                  </a:txBody>
                  <a:tcPr marT="45713" marB="4571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a:solidFill>
                            <a:schemeClr val="bg2"/>
                          </a:solidFill>
                          <a:latin typeface="Arial" pitchFamily="34" charset="0"/>
                          <a:cs typeface="Arial" pitchFamily="34" charset="0"/>
                        </a:rPr>
                        <a:t>Targets</a:t>
                      </a:r>
                      <a:endParaRPr lang="en-US" sz="2200" baseline="0" dirty="0">
                        <a:solidFill>
                          <a:schemeClr val="bg2"/>
                        </a:solidFill>
                        <a:latin typeface="Arial" pitchFamily="34" charset="0"/>
                        <a:cs typeface="Arial" pitchFamily="34" charset="0"/>
                      </a:endParaRPr>
                    </a:p>
                  </a:txBody>
                  <a:tcPr marT="45713" marB="45713" anchor="ctr">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26657">
                <a:tc>
                  <a:txBody>
                    <a:bodyPr/>
                    <a:lstStyle/>
                    <a:p>
                      <a:pPr algn="l"/>
                      <a:r>
                        <a:rPr lang="en-US" sz="2200" dirty="0">
                          <a:solidFill>
                            <a:schemeClr val="bg2"/>
                          </a:solidFill>
                          <a:latin typeface="Arial" pitchFamily="34" charset="0"/>
                          <a:cs typeface="Arial" pitchFamily="34" charset="0"/>
                        </a:rPr>
                        <a:t>Pyrethroid</a:t>
                      </a:r>
                    </a:p>
                  </a:txBody>
                  <a:tcPr marT="45713" marB="45713">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r>
                        <a:rPr lang="en-US" sz="2200" dirty="0">
                          <a:latin typeface="Arial" pitchFamily="34" charset="0"/>
                          <a:cs typeface="Arial" pitchFamily="34" charset="0"/>
                        </a:rPr>
                        <a:t>Bifenthrin</a:t>
                      </a:r>
                    </a:p>
                  </a:txBody>
                  <a:tcPr marT="45713" marB="45713">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2200" dirty="0">
                          <a:latin typeface="Arial" pitchFamily="34" charset="0"/>
                          <a:cs typeface="Arial" pitchFamily="34" charset="0"/>
                        </a:rPr>
                        <a:t>Talstar</a:t>
                      </a:r>
                    </a:p>
                  </a:txBody>
                  <a:tcPr marT="45713" marB="45713">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r>
                        <a:rPr lang="en-US" sz="2200" dirty="0">
                          <a:latin typeface="Arial" pitchFamily="34" charset="0"/>
                          <a:cs typeface="Arial" pitchFamily="34" charset="0"/>
                        </a:rPr>
                        <a:t>0.100</a:t>
                      </a:r>
                    </a:p>
                  </a:txBody>
                  <a:tcPr marT="45713" marB="45713">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2200" dirty="0">
                          <a:latin typeface="Arial" pitchFamily="34" charset="0"/>
                          <a:cs typeface="Arial" pitchFamily="34" charset="0"/>
                        </a:rPr>
                        <a:t>Ad</a:t>
                      </a:r>
                    </a:p>
                  </a:txBody>
                  <a:tcPr marT="45713" marB="45713">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26657">
                <a:tc rowSpan="2">
                  <a:txBody>
                    <a:bodyPr/>
                    <a:lstStyle/>
                    <a:p>
                      <a:pPr algn="l"/>
                      <a:r>
                        <a:rPr lang="en-US" sz="2200" dirty="0" err="1">
                          <a:solidFill>
                            <a:schemeClr val="bg2"/>
                          </a:solidFill>
                          <a:latin typeface="Arial" pitchFamily="34" charset="0"/>
                          <a:cs typeface="Arial" pitchFamily="34" charset="0"/>
                        </a:rPr>
                        <a:t>Organo</a:t>
                      </a:r>
                      <a:r>
                        <a:rPr lang="en-US" sz="2200" dirty="0">
                          <a:solidFill>
                            <a:schemeClr val="bg2"/>
                          </a:solidFill>
                          <a:latin typeface="Arial" pitchFamily="34" charset="0"/>
                          <a:cs typeface="Arial" pitchFamily="34" charset="0"/>
                        </a:rPr>
                        <a:t>-</a:t>
                      </a:r>
                    </a:p>
                    <a:p>
                      <a:pPr algn="l"/>
                      <a:r>
                        <a:rPr lang="en-US" sz="2200" dirty="0">
                          <a:solidFill>
                            <a:schemeClr val="bg2"/>
                          </a:solidFill>
                          <a:latin typeface="Arial" pitchFamily="34" charset="0"/>
                          <a:cs typeface="Arial" pitchFamily="34" charset="0"/>
                        </a:rPr>
                        <a:t>  phosphate</a:t>
                      </a:r>
                    </a:p>
                  </a:txBody>
                  <a:tcPr marT="45713" marB="45713">
                    <a:lnR w="38100" cap="flat" cmpd="sng" algn="ctr">
                      <a:solidFill>
                        <a:schemeClr val="tx1"/>
                      </a:solidFill>
                      <a:prstDash val="solid"/>
                      <a:round/>
                      <a:headEnd type="none" w="med" len="med"/>
                      <a:tailEnd type="none" w="med" len="med"/>
                    </a:lnR>
                    <a:solidFill>
                      <a:schemeClr val="accent1"/>
                    </a:solidFill>
                  </a:tcPr>
                </a:tc>
                <a:tc>
                  <a:txBody>
                    <a:bodyPr/>
                    <a:lstStyle/>
                    <a:p>
                      <a:r>
                        <a:rPr lang="en-US" sz="2200" dirty="0">
                          <a:latin typeface="Arial" pitchFamily="34" charset="0"/>
                          <a:cs typeface="Arial" pitchFamily="34" charset="0"/>
                        </a:rPr>
                        <a:t>Chlorpyrifos</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Dursban</a:t>
                      </a:r>
                    </a:p>
                  </a:txBody>
                  <a:tcPr marT="45713" marB="45713">
                    <a:lnR w="38100" cap="flat" cmpd="sng" algn="ctr">
                      <a:solidFill>
                        <a:schemeClr val="tx1"/>
                      </a:solidFill>
                      <a:prstDash val="solid"/>
                      <a:round/>
                      <a:headEnd type="none" w="med" len="med"/>
                      <a:tailEnd type="none" w="med" len="med"/>
                    </a:lnR>
                  </a:tcPr>
                </a:tc>
                <a:tc>
                  <a:txBody>
                    <a:bodyPr/>
                    <a:lstStyle/>
                    <a:p>
                      <a:r>
                        <a:rPr lang="en-US" sz="2200" dirty="0">
                          <a:latin typeface="Arial" pitchFamily="34" charset="0"/>
                          <a:cs typeface="Arial" pitchFamily="34" charset="0"/>
                        </a:rPr>
                        <a:t>1.000</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Ad</a:t>
                      </a:r>
                    </a:p>
                  </a:txBody>
                  <a:tcPr marT="45713" marB="45713"/>
                </a:tc>
                <a:extLst>
                  <a:ext uri="{0D108BD9-81ED-4DB2-BD59-A6C34878D82A}">
                    <a16:rowId xmlns:a16="http://schemas.microsoft.com/office/drawing/2014/main" val="10002"/>
                  </a:ext>
                </a:extLst>
              </a:tr>
              <a:tr h="426657">
                <a:tc vMerge="1">
                  <a:txBody>
                    <a:bodyPr/>
                    <a:lstStyle/>
                    <a:p>
                      <a:pPr algn="l"/>
                      <a:endParaRPr lang="en-US" sz="2200" dirty="0">
                        <a:solidFill>
                          <a:schemeClr val="bg2"/>
                        </a:solidFill>
                        <a:latin typeface="Arial" pitchFamily="34" charset="0"/>
                        <a:cs typeface="Arial" pitchFamily="34" charset="0"/>
                      </a:endParaRPr>
                    </a:p>
                  </a:txBody>
                  <a:tcPr>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bg1">
                        <a:lumMod val="40000"/>
                        <a:lumOff val="60000"/>
                      </a:schemeClr>
                    </a:solidFill>
                  </a:tcPr>
                </a:tc>
                <a:tc>
                  <a:txBody>
                    <a:bodyPr/>
                    <a:lstStyle/>
                    <a:p>
                      <a:r>
                        <a:rPr lang="en-US" sz="2200" dirty="0">
                          <a:latin typeface="Arial" pitchFamily="34" charset="0"/>
                          <a:cs typeface="Arial" pitchFamily="34" charset="0"/>
                        </a:rPr>
                        <a:t>Trichlorfon</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Dylox</a:t>
                      </a:r>
                    </a:p>
                  </a:txBody>
                  <a:tcPr marT="45713" marB="45713">
                    <a:lnR w="38100" cap="flat" cmpd="sng" algn="ctr">
                      <a:solidFill>
                        <a:schemeClr val="tx1"/>
                      </a:solidFill>
                      <a:prstDash val="solid"/>
                      <a:round/>
                      <a:headEnd type="none" w="med" len="med"/>
                      <a:tailEnd type="none" w="med" len="med"/>
                    </a:lnR>
                  </a:tcPr>
                </a:tc>
                <a:tc>
                  <a:txBody>
                    <a:bodyPr/>
                    <a:lstStyle/>
                    <a:p>
                      <a:r>
                        <a:rPr lang="en-US" sz="2200" dirty="0">
                          <a:latin typeface="Arial" pitchFamily="34" charset="0"/>
                          <a:cs typeface="Arial" pitchFamily="34" charset="0"/>
                        </a:rPr>
                        <a:t>6.000</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L3-4</a:t>
                      </a:r>
                    </a:p>
                  </a:txBody>
                  <a:tcPr marT="45713" marB="45713"/>
                </a:tc>
                <a:extLst>
                  <a:ext uri="{0D108BD9-81ED-4DB2-BD59-A6C34878D82A}">
                    <a16:rowId xmlns:a16="http://schemas.microsoft.com/office/drawing/2014/main" val="10003"/>
                  </a:ext>
                </a:extLst>
              </a:tr>
              <a:tr h="426657">
                <a:tc>
                  <a:txBody>
                    <a:bodyPr/>
                    <a:lstStyle/>
                    <a:p>
                      <a:pPr algn="l"/>
                      <a:r>
                        <a:rPr lang="en-US" sz="2200" dirty="0">
                          <a:solidFill>
                            <a:schemeClr val="bg2"/>
                          </a:solidFill>
                          <a:latin typeface="Arial" pitchFamily="34" charset="0"/>
                          <a:cs typeface="Arial" pitchFamily="34" charset="0"/>
                        </a:rPr>
                        <a:t>Spinosyn</a:t>
                      </a:r>
                    </a:p>
                  </a:txBody>
                  <a:tcPr marT="45713" marB="45713">
                    <a:lnR w="38100" cap="flat" cmpd="sng" algn="ctr">
                      <a:solidFill>
                        <a:schemeClr val="tx1"/>
                      </a:solidFill>
                      <a:prstDash val="solid"/>
                      <a:round/>
                      <a:headEnd type="none" w="med" len="med"/>
                      <a:tailEnd type="none" w="med" len="med"/>
                    </a:lnR>
                    <a:solidFill>
                      <a:schemeClr val="accent1"/>
                    </a:solidFill>
                  </a:tcPr>
                </a:tc>
                <a:tc>
                  <a:txBody>
                    <a:bodyPr/>
                    <a:lstStyle/>
                    <a:p>
                      <a:r>
                        <a:rPr lang="en-US" sz="2200" dirty="0">
                          <a:latin typeface="Arial" pitchFamily="34" charset="0"/>
                          <a:cs typeface="Arial" pitchFamily="34" charset="0"/>
                        </a:rPr>
                        <a:t>Spinosad</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Conserve</a:t>
                      </a:r>
                    </a:p>
                  </a:txBody>
                  <a:tcPr marT="45713" marB="45713">
                    <a:lnR w="38100" cap="flat" cmpd="sng" algn="ctr">
                      <a:solidFill>
                        <a:schemeClr val="tx1"/>
                      </a:solidFill>
                      <a:prstDash val="solid"/>
                      <a:round/>
                      <a:headEnd type="none" w="med" len="med"/>
                      <a:tailEnd type="none" w="med" len="med"/>
                    </a:lnR>
                  </a:tcPr>
                </a:tc>
                <a:tc>
                  <a:txBody>
                    <a:bodyPr/>
                    <a:lstStyle/>
                    <a:p>
                      <a:r>
                        <a:rPr lang="en-US" sz="2200" dirty="0">
                          <a:latin typeface="Arial" pitchFamily="34" charset="0"/>
                          <a:cs typeface="Arial" pitchFamily="34" charset="0"/>
                        </a:rPr>
                        <a:t>0.400</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Ad, L3-4</a:t>
                      </a:r>
                    </a:p>
                  </a:txBody>
                  <a:tcPr marT="45713" marB="45713"/>
                </a:tc>
                <a:extLst>
                  <a:ext uri="{0D108BD9-81ED-4DB2-BD59-A6C34878D82A}">
                    <a16:rowId xmlns:a16="http://schemas.microsoft.com/office/drawing/2014/main" val="10004"/>
                  </a:ext>
                </a:extLst>
              </a:tr>
              <a:tr h="426657">
                <a:tc>
                  <a:txBody>
                    <a:bodyPr/>
                    <a:lstStyle/>
                    <a:p>
                      <a:pPr algn="l"/>
                      <a:r>
                        <a:rPr lang="en-US" sz="2200" dirty="0">
                          <a:solidFill>
                            <a:schemeClr val="bg2"/>
                          </a:solidFill>
                          <a:latin typeface="Arial" pitchFamily="34" charset="0"/>
                          <a:cs typeface="Arial" pitchFamily="34" charset="0"/>
                        </a:rPr>
                        <a:t>Oxadiazine</a:t>
                      </a:r>
                    </a:p>
                  </a:txBody>
                  <a:tcPr marT="45713" marB="45713">
                    <a:lnR w="38100" cap="flat" cmpd="sng" algn="ctr">
                      <a:solidFill>
                        <a:schemeClr val="tx1"/>
                      </a:solidFill>
                      <a:prstDash val="solid"/>
                      <a:round/>
                      <a:headEnd type="none" w="med" len="med"/>
                      <a:tailEnd type="none" w="med" len="med"/>
                    </a:lnR>
                    <a:solidFill>
                      <a:schemeClr val="accent1"/>
                    </a:solidFill>
                  </a:tcPr>
                </a:tc>
                <a:tc>
                  <a:txBody>
                    <a:bodyPr/>
                    <a:lstStyle/>
                    <a:p>
                      <a:r>
                        <a:rPr lang="en-US" sz="2200" dirty="0">
                          <a:latin typeface="Arial" pitchFamily="34" charset="0"/>
                          <a:cs typeface="Arial" pitchFamily="34" charset="0"/>
                        </a:rPr>
                        <a:t>Indoxacarb</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Provaunt</a:t>
                      </a:r>
                    </a:p>
                  </a:txBody>
                  <a:tcPr marT="45713" marB="45713">
                    <a:lnR w="38100" cap="flat" cmpd="sng" algn="ctr">
                      <a:solidFill>
                        <a:schemeClr val="tx1"/>
                      </a:solidFill>
                      <a:prstDash val="solid"/>
                      <a:round/>
                      <a:headEnd type="none" w="med" len="med"/>
                      <a:tailEnd type="none" w="med" len="med"/>
                    </a:lnR>
                  </a:tcPr>
                </a:tc>
                <a:tc>
                  <a:txBody>
                    <a:bodyPr/>
                    <a:lstStyle/>
                    <a:p>
                      <a:r>
                        <a:rPr lang="en-US" sz="2200" dirty="0">
                          <a:latin typeface="Arial" pitchFamily="34" charset="0"/>
                          <a:cs typeface="Arial" pitchFamily="34" charset="0"/>
                        </a:rPr>
                        <a:t>0.225</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Ad, L3-4</a:t>
                      </a:r>
                    </a:p>
                  </a:txBody>
                  <a:tcPr marT="45713" marB="45713"/>
                </a:tc>
                <a:extLst>
                  <a:ext uri="{0D108BD9-81ED-4DB2-BD59-A6C34878D82A}">
                    <a16:rowId xmlns:a16="http://schemas.microsoft.com/office/drawing/2014/main" val="10005"/>
                  </a:ext>
                </a:extLst>
              </a:tr>
              <a:tr h="426657">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2"/>
                          </a:solidFill>
                          <a:latin typeface="Arial" pitchFamily="34" charset="0"/>
                          <a:cs typeface="Arial" pitchFamily="34" charset="0"/>
                        </a:rPr>
                        <a:t>Anthranilic</a:t>
                      </a:r>
                    </a:p>
                    <a:p>
                      <a:pPr algn="l"/>
                      <a:r>
                        <a:rPr lang="en-US" sz="2200" dirty="0">
                          <a:solidFill>
                            <a:schemeClr val="bg2"/>
                          </a:solidFill>
                          <a:latin typeface="Arial" pitchFamily="34" charset="0"/>
                          <a:cs typeface="Arial" pitchFamily="34" charset="0"/>
                        </a:rPr>
                        <a:t>   diamide</a:t>
                      </a:r>
                    </a:p>
                  </a:txBody>
                  <a:tcPr marT="45713" marB="45713">
                    <a:lnR w="38100" cap="flat" cmpd="sng" algn="ctr">
                      <a:solidFill>
                        <a:schemeClr val="tx1"/>
                      </a:solidFill>
                      <a:prstDash val="solid"/>
                      <a:round/>
                      <a:headEnd type="none" w="med" len="med"/>
                      <a:tailEnd type="none" w="med" len="med"/>
                    </a:lnR>
                    <a:solidFill>
                      <a:schemeClr val="accent1"/>
                    </a:solidFill>
                  </a:tcPr>
                </a:tc>
                <a:tc>
                  <a:txBody>
                    <a:bodyPr/>
                    <a:lstStyle/>
                    <a:p>
                      <a:r>
                        <a:rPr lang="en-US" sz="2200" dirty="0">
                          <a:latin typeface="Arial" pitchFamily="34" charset="0"/>
                          <a:cs typeface="Arial" pitchFamily="34" charset="0"/>
                        </a:rPr>
                        <a:t>Chlorantraniliprole</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Acelepryn</a:t>
                      </a:r>
                    </a:p>
                  </a:txBody>
                  <a:tcPr marT="45713" marB="45713">
                    <a:lnR w="38100" cap="flat" cmpd="sng" algn="ctr">
                      <a:solidFill>
                        <a:schemeClr val="tx1"/>
                      </a:solidFill>
                      <a:prstDash val="solid"/>
                      <a:round/>
                      <a:headEnd type="none" w="med" len="med"/>
                      <a:tailEnd type="none" w="med" len="med"/>
                    </a:lnR>
                  </a:tcPr>
                </a:tc>
                <a:tc>
                  <a:txBody>
                    <a:bodyPr/>
                    <a:lstStyle/>
                    <a:p>
                      <a:r>
                        <a:rPr lang="en-US" sz="2200" dirty="0">
                          <a:latin typeface="Arial" pitchFamily="34" charset="0"/>
                          <a:cs typeface="Arial" pitchFamily="34" charset="0"/>
                        </a:rPr>
                        <a:t>0.156</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L1-2, L3-4</a:t>
                      </a:r>
                    </a:p>
                  </a:txBody>
                  <a:tcPr marT="45713" marB="45713"/>
                </a:tc>
                <a:extLst>
                  <a:ext uri="{0D108BD9-81ED-4DB2-BD59-A6C34878D82A}">
                    <a16:rowId xmlns:a16="http://schemas.microsoft.com/office/drawing/2014/main" val="10006"/>
                  </a:ext>
                </a:extLst>
              </a:tr>
              <a:tr h="426657">
                <a:tc vMerge="1">
                  <a:txBody>
                    <a:bodyPr/>
                    <a:lstStyle/>
                    <a:p>
                      <a:pPr algn="l"/>
                      <a:endParaRPr lang="en-US" sz="2200" dirty="0">
                        <a:solidFill>
                          <a:schemeClr val="bg2"/>
                        </a:solidFill>
                        <a:latin typeface="Arial" pitchFamily="34" charset="0"/>
                        <a:cs typeface="Arial" pitchFamily="34" charset="0"/>
                      </a:endParaRPr>
                    </a:p>
                  </a:txBody>
                  <a:tcPr>
                    <a:lnR w="38100" cap="flat" cmpd="sng" algn="ctr">
                      <a:solidFill>
                        <a:schemeClr val="tx1"/>
                      </a:solidFill>
                      <a:prstDash val="solid"/>
                      <a:round/>
                      <a:headEnd type="none" w="med" len="med"/>
                      <a:tailEnd type="none" w="med" len="med"/>
                    </a:lnR>
                    <a:solidFill>
                      <a:schemeClr val="bg1">
                        <a:lumMod val="40000"/>
                        <a:lumOff val="60000"/>
                      </a:schemeClr>
                    </a:solidFill>
                  </a:tcPr>
                </a:tc>
                <a:tc>
                  <a:txBody>
                    <a:bodyPr/>
                    <a:lstStyle/>
                    <a:p>
                      <a:r>
                        <a:rPr lang="en-US" sz="2200" dirty="0">
                          <a:latin typeface="Arial" pitchFamily="34" charset="0"/>
                          <a:cs typeface="Arial" pitchFamily="34" charset="0"/>
                        </a:rPr>
                        <a:t>Cyantraniliprole</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Ference</a:t>
                      </a:r>
                    </a:p>
                  </a:txBody>
                  <a:tcPr marT="45713" marB="45713">
                    <a:lnR w="38100" cap="flat" cmpd="sng" algn="ctr">
                      <a:solidFill>
                        <a:schemeClr val="tx1"/>
                      </a:solidFill>
                      <a:prstDash val="solid"/>
                      <a:round/>
                      <a:headEnd type="none" w="med" len="med"/>
                      <a:tailEnd type="none" w="med" len="med"/>
                    </a:lnR>
                  </a:tcPr>
                </a:tc>
                <a:tc>
                  <a:txBody>
                    <a:bodyPr/>
                    <a:lstStyle/>
                    <a:p>
                      <a:r>
                        <a:rPr lang="en-US" sz="2200" dirty="0">
                          <a:latin typeface="Arial" pitchFamily="34" charset="0"/>
                          <a:cs typeface="Arial" pitchFamily="34" charset="0"/>
                        </a:rPr>
                        <a:t>0.156</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L1-2, L3-4</a:t>
                      </a:r>
                    </a:p>
                  </a:txBody>
                  <a:tcPr marT="45713" marB="45713"/>
                </a:tc>
                <a:extLst>
                  <a:ext uri="{0D108BD9-81ED-4DB2-BD59-A6C34878D82A}">
                    <a16:rowId xmlns:a16="http://schemas.microsoft.com/office/drawing/2014/main" val="10007"/>
                  </a:ext>
                </a:extLst>
              </a:tr>
              <a:tr h="4266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err="1">
                          <a:solidFill>
                            <a:schemeClr val="bg2"/>
                          </a:solidFill>
                          <a:latin typeface="Arial" pitchFamily="34" charset="0"/>
                          <a:cs typeface="Arial" pitchFamily="34" charset="0"/>
                        </a:rPr>
                        <a:t>Neonicotin</a:t>
                      </a:r>
                      <a:r>
                        <a:rPr lang="en-US" sz="2200" dirty="0">
                          <a:solidFill>
                            <a:schemeClr val="bg2"/>
                          </a:solidFill>
                          <a:latin typeface="Arial" pitchFamily="34" charset="0"/>
                          <a:cs typeface="Arial" pitchFamily="34" charset="0"/>
                        </a:rPr>
                        <a:t>.</a:t>
                      </a:r>
                    </a:p>
                  </a:txBody>
                  <a:tcPr marT="45713" marB="45713">
                    <a:lnR w="38100" cap="flat" cmpd="sng" algn="ctr">
                      <a:solidFill>
                        <a:schemeClr val="tx1"/>
                      </a:solidFill>
                      <a:prstDash val="solid"/>
                      <a:round/>
                      <a:headEnd type="none" w="med" len="med"/>
                      <a:tailEnd type="none" w="med" len="med"/>
                    </a:lnR>
                    <a:solidFill>
                      <a:schemeClr val="accent1"/>
                    </a:solidFill>
                  </a:tcPr>
                </a:tc>
                <a:tc>
                  <a:txBody>
                    <a:bodyPr/>
                    <a:lstStyle/>
                    <a:p>
                      <a:r>
                        <a:rPr lang="en-US" sz="2200" dirty="0">
                          <a:latin typeface="Arial" pitchFamily="34" charset="0"/>
                          <a:cs typeface="Arial" pitchFamily="34" charset="0"/>
                        </a:rPr>
                        <a:t>Clothianidin</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Arena</a:t>
                      </a:r>
                    </a:p>
                  </a:txBody>
                  <a:tcPr marT="45713" marB="45713">
                    <a:lnR w="38100" cap="flat" cmpd="sng" algn="ctr">
                      <a:solidFill>
                        <a:schemeClr val="tx1"/>
                      </a:solidFill>
                      <a:prstDash val="solid"/>
                      <a:round/>
                      <a:headEnd type="none" w="med" len="med"/>
                      <a:tailEnd type="none" w="med" len="med"/>
                    </a:lnR>
                  </a:tcPr>
                </a:tc>
                <a:tc>
                  <a:txBody>
                    <a:bodyPr/>
                    <a:lstStyle/>
                    <a:p>
                      <a:r>
                        <a:rPr lang="en-US" sz="2200" dirty="0">
                          <a:latin typeface="Arial" pitchFamily="34" charset="0"/>
                          <a:cs typeface="Arial" pitchFamily="34" charset="0"/>
                        </a:rPr>
                        <a:t>0.247</a:t>
                      </a:r>
                    </a:p>
                  </a:txBody>
                  <a:tcPr marT="45713" marB="45713">
                    <a:lnL w="38100" cap="flat" cmpd="sng" algn="ctr">
                      <a:solidFill>
                        <a:schemeClr val="tx1"/>
                      </a:solidFill>
                      <a:prstDash val="solid"/>
                      <a:round/>
                      <a:headEnd type="none" w="med" len="med"/>
                      <a:tailEnd type="none" w="med" len="med"/>
                    </a:lnL>
                  </a:tcPr>
                </a:tc>
                <a:tc>
                  <a:txBody>
                    <a:bodyPr/>
                    <a:lstStyle/>
                    <a:p>
                      <a:r>
                        <a:rPr lang="en-US" sz="2200" dirty="0">
                          <a:latin typeface="Arial" pitchFamily="34" charset="0"/>
                          <a:cs typeface="Arial" pitchFamily="34" charset="0"/>
                        </a:rPr>
                        <a:t>L1-2, L3-4</a:t>
                      </a:r>
                    </a:p>
                  </a:txBody>
                  <a:tcPr marT="45713" marB="45713"/>
                </a:tc>
                <a:extLst>
                  <a:ext uri="{0D108BD9-81ED-4DB2-BD59-A6C34878D82A}">
                    <a16:rowId xmlns:a16="http://schemas.microsoft.com/office/drawing/2014/main" val="10008"/>
                  </a:ext>
                </a:extLst>
              </a:tr>
            </a:tbl>
          </a:graphicData>
        </a:graphic>
      </p:graphicFrame>
      <p:sp>
        <p:nvSpPr>
          <p:cNvPr id="5" name="Rectangle 9"/>
          <p:cNvSpPr>
            <a:spLocks noChangeArrowheads="1"/>
          </p:cNvSpPr>
          <p:nvPr/>
        </p:nvSpPr>
        <p:spPr bwMode="auto">
          <a:xfrm>
            <a:off x="6629400" y="6400800"/>
            <a:ext cx="236220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300" b="0" i="1" dirty="0">
                <a:solidFill>
                  <a:schemeClr val="bg2"/>
                </a:solidFill>
                <a:latin typeface="Arial" panose="020B0604020202020204" pitchFamily="34" charset="0"/>
                <a:cs typeface="Times New Roman" panose="02020603050405020304" pitchFamily="18" charset="0"/>
              </a:rPr>
              <a:t>Koppenhöfer et al. (2018)</a:t>
            </a:r>
            <a:endParaRPr lang="en-US" altLang="en-US" sz="1300" b="0" i="1" dirty="0">
              <a:solidFill>
                <a:schemeClr val="bg2"/>
              </a:solidFill>
            </a:endParaRPr>
          </a:p>
        </p:txBody>
      </p:sp>
    </p:spTree>
    <p:extLst>
      <p:ext uri="{BB962C8B-B14F-4D97-AF65-F5344CB8AC3E}">
        <p14:creationId xmlns:p14="http://schemas.microsoft.com/office/powerpoint/2010/main" val="23498202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1268" name="Rectangle 3"/>
          <p:cNvSpPr>
            <a:spLocks noChangeArrowheads="1"/>
          </p:cNvSpPr>
          <p:nvPr/>
        </p:nvSpPr>
        <p:spPr bwMode="auto">
          <a:xfrm rot="-5400000">
            <a:off x="-2590800" y="3048000"/>
            <a:ext cx="6400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100" dirty="0">
                <a:solidFill>
                  <a:srgbClr val="000000"/>
                </a:solidFill>
                <a:latin typeface="Arial" panose="020B0604020202020204" pitchFamily="34" charset="0"/>
              </a:rPr>
              <a:t>ABW resistance level (x) and insecticide efficacy</a:t>
            </a:r>
          </a:p>
          <a:p>
            <a:pPr eaLnBrk="1" hangingPunct="1"/>
            <a:r>
              <a:rPr lang="en-US" altLang="en-US" sz="1800" dirty="0">
                <a:solidFill>
                  <a:srgbClr val="000000"/>
                </a:solidFill>
                <a:latin typeface="Arial" panose="020B0604020202020204" pitchFamily="34" charset="0"/>
              </a:rPr>
              <a:t> </a:t>
            </a:r>
            <a:r>
              <a:rPr lang="en-US" altLang="en-US" sz="2200" dirty="0">
                <a:solidFill>
                  <a:srgbClr val="000000"/>
                </a:solidFill>
                <a:latin typeface="Arial" panose="020B0604020202020204" pitchFamily="34" charset="0"/>
              </a:rPr>
              <a:t>        </a:t>
            </a:r>
            <a:r>
              <a:rPr lang="en-US" altLang="en-US" sz="2200" dirty="0">
                <a:solidFill>
                  <a:srgbClr val="C00000"/>
                </a:solidFill>
                <a:latin typeface="Arial" panose="020B0604020202020204" pitchFamily="34" charset="0"/>
              </a:rPr>
              <a:t>343x           100x           30x             2x</a:t>
            </a:r>
          </a:p>
        </p:txBody>
      </p:sp>
      <p:graphicFrame>
        <p:nvGraphicFramePr>
          <p:cNvPr id="11266" name="Object 2" descr="Graph showing efficacy of common insecticides targeting ABW adults, ABW early larvae, and ABW late larvae in 4 ABW populations with different insecticide resistance levels. "/>
          <p:cNvGraphicFramePr>
            <a:graphicFrameLocks noChangeAspect="1"/>
          </p:cNvGraphicFramePr>
          <p:nvPr>
            <p:extLst>
              <p:ext uri="{D42A27DB-BD31-4B8C-83A1-F6EECF244321}">
                <p14:modId xmlns:p14="http://schemas.microsoft.com/office/powerpoint/2010/main" val="1546341950"/>
              </p:ext>
            </p:extLst>
          </p:nvPr>
        </p:nvGraphicFramePr>
        <p:xfrm>
          <a:off x="1004888" y="228600"/>
          <a:ext cx="8043862" cy="6580188"/>
        </p:xfrm>
        <a:graphic>
          <a:graphicData uri="http://schemas.openxmlformats.org/presentationml/2006/ole">
            <mc:AlternateContent xmlns:mc="http://schemas.openxmlformats.org/markup-compatibility/2006">
              <mc:Choice xmlns:v="urn:schemas-microsoft-com:vml" Requires="v">
                <p:oleObj name="SPW 11.0 Graph" r:id="rId4" imgW="6324480" imgH="5173920" progId="SigmaPlotGraphicObject.10">
                  <p:embed/>
                </p:oleObj>
              </mc:Choice>
              <mc:Fallback>
                <p:oleObj name="SPW 11.0 Graph" r:id="rId4" imgW="6324480" imgH="5173920" progId="SigmaPlotGraphicObject.10">
                  <p:embed/>
                  <p:pic>
                    <p:nvPicPr>
                      <p:cNvPr id="112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8" y="228600"/>
                        <a:ext cx="8043862" cy="658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9"/>
          <p:cNvSpPr>
            <a:spLocks noChangeArrowheads="1"/>
          </p:cNvSpPr>
          <p:nvPr/>
        </p:nvSpPr>
        <p:spPr bwMode="auto">
          <a:xfrm>
            <a:off x="6781800" y="6477000"/>
            <a:ext cx="236220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300" b="0" i="1" dirty="0">
                <a:solidFill>
                  <a:schemeClr val="bg2"/>
                </a:solidFill>
                <a:latin typeface="Arial" panose="020B0604020202020204" pitchFamily="34" charset="0"/>
                <a:cs typeface="Times New Roman" panose="02020603050405020304" pitchFamily="18" charset="0"/>
              </a:rPr>
              <a:t>Koppenhöfer et al. (2018)</a:t>
            </a:r>
            <a:endParaRPr lang="en-US" altLang="en-US" sz="1300" b="0" i="1" dirty="0">
              <a:solidFill>
                <a:schemeClr val="bg2"/>
              </a:solidFill>
            </a:endParaRPr>
          </a:p>
        </p:txBody>
      </p:sp>
    </p:spTree>
    <p:custDataLst>
      <p:tags r:id="rId1"/>
    </p:custDataLst>
    <p:extLst>
      <p:ext uri="{BB962C8B-B14F-4D97-AF65-F5344CB8AC3E}">
        <p14:creationId xmlns:p14="http://schemas.microsoft.com/office/powerpoint/2010/main" val="34085478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803267" name="Rectangle 3"/>
          <p:cNvSpPr>
            <a:spLocks noChangeArrowheads="1"/>
          </p:cNvSpPr>
          <p:nvPr/>
        </p:nvSpPr>
        <p:spPr bwMode="auto">
          <a:xfrm>
            <a:off x="457200" y="838200"/>
            <a:ext cx="8305800" cy="5715000"/>
          </a:xfrm>
          <a:prstGeom prst="rect">
            <a:avLst/>
          </a:prstGeom>
          <a:noFill/>
          <a:ln w="9525">
            <a:noFill/>
            <a:miter lim="800000"/>
            <a:headEnd/>
            <a:tailEnd/>
          </a:ln>
          <a:effectLst/>
        </p:spPr>
        <p:txBody>
          <a:bodyPr/>
          <a:lstStyle/>
          <a:p>
            <a:pPr marL="365760" indent="-365760">
              <a:spcAft>
                <a:spcPts val="3000"/>
              </a:spcAft>
              <a:buClr>
                <a:srgbClr val="C00000"/>
              </a:buClr>
              <a:buFont typeface="Wingdings" pitchFamily="2" charset="2"/>
              <a:buChar char="§"/>
              <a:defRPr/>
            </a:pPr>
            <a:r>
              <a:rPr lang="en-US" sz="2900" b="0" dirty="0">
                <a:solidFill>
                  <a:schemeClr val="bg2"/>
                </a:solidFill>
                <a:latin typeface="Arial" pitchFamily="34" charset="0"/>
              </a:rPr>
              <a:t>Reduce synthetic insecticide use.</a:t>
            </a:r>
          </a:p>
          <a:p>
            <a:pPr marL="365760" indent="-365760">
              <a:spcAft>
                <a:spcPts val="3000"/>
              </a:spcAft>
              <a:buClr>
                <a:srgbClr val="C00000"/>
              </a:buClr>
              <a:buFont typeface="Wingdings" pitchFamily="2" charset="2"/>
              <a:buChar char="§"/>
              <a:defRPr/>
            </a:pPr>
            <a:r>
              <a:rPr lang="en-US" sz="2900" b="0" dirty="0">
                <a:solidFill>
                  <a:schemeClr val="bg2"/>
                </a:solidFill>
                <a:latin typeface="Arial" pitchFamily="34" charset="0"/>
              </a:rPr>
              <a:t>Shift control measure more towards larvae.</a:t>
            </a:r>
          </a:p>
          <a:p>
            <a:pPr marL="365760" indent="-365760">
              <a:spcAft>
                <a:spcPts val="3000"/>
              </a:spcAft>
              <a:buClr>
                <a:srgbClr val="C00000"/>
              </a:buClr>
              <a:buFont typeface="Wingdings" pitchFamily="2" charset="2"/>
              <a:buChar char="§"/>
              <a:defRPr/>
            </a:pPr>
            <a:r>
              <a:rPr lang="en-US" sz="2900" b="0" dirty="0">
                <a:solidFill>
                  <a:schemeClr val="bg2"/>
                </a:solidFill>
                <a:latin typeface="Arial" pitchFamily="34" charset="0"/>
              </a:rPr>
              <a:t>RR</a:t>
            </a:r>
            <a:r>
              <a:rPr lang="en-US" sz="2900" b="0" baseline="-25000" dirty="0">
                <a:solidFill>
                  <a:schemeClr val="bg2"/>
                </a:solidFill>
                <a:latin typeface="Arial" pitchFamily="34" charset="0"/>
              </a:rPr>
              <a:t>50</a:t>
            </a:r>
            <a:r>
              <a:rPr lang="en-US" sz="2900" b="0" dirty="0">
                <a:solidFill>
                  <a:schemeClr val="bg2"/>
                </a:solidFill>
                <a:latin typeface="Arial" pitchFamily="34" charset="0"/>
              </a:rPr>
              <a:t> &gt; 50: concentrate on larvae using Ference (L1-4), MatchPoint (L3-4), Provaunt (L3-4) (and Dylox [L3-4]).</a:t>
            </a:r>
          </a:p>
          <a:p>
            <a:pPr marL="365760" indent="-365760">
              <a:spcAft>
                <a:spcPts val="3000"/>
              </a:spcAft>
              <a:buClr>
                <a:srgbClr val="C00000"/>
              </a:buClr>
              <a:buFont typeface="Wingdings" pitchFamily="2" charset="2"/>
              <a:buChar char="§"/>
              <a:defRPr/>
            </a:pPr>
            <a:r>
              <a:rPr lang="en-US" sz="2900" b="0" dirty="0">
                <a:solidFill>
                  <a:schemeClr val="bg2"/>
                </a:solidFill>
                <a:latin typeface="Arial" pitchFamily="34" charset="0"/>
              </a:rPr>
              <a:t>RR</a:t>
            </a:r>
            <a:r>
              <a:rPr lang="en-US" sz="2900" b="0" baseline="-25000" dirty="0">
                <a:solidFill>
                  <a:schemeClr val="bg2"/>
                </a:solidFill>
                <a:latin typeface="Arial" pitchFamily="34" charset="0"/>
              </a:rPr>
              <a:t>50</a:t>
            </a:r>
            <a:r>
              <a:rPr lang="en-US" sz="2900" b="0" dirty="0">
                <a:solidFill>
                  <a:schemeClr val="bg2"/>
                </a:solidFill>
                <a:latin typeface="Arial" pitchFamily="34" charset="0"/>
              </a:rPr>
              <a:t> &gt; 100: Ference (L1-4), Conserve/ MatchPoint (L3-4) (and Provaunt [L3-4]).</a:t>
            </a:r>
          </a:p>
          <a:p>
            <a:pPr marL="365760" indent="-365760">
              <a:spcAft>
                <a:spcPts val="3000"/>
              </a:spcAft>
              <a:buClr>
                <a:srgbClr val="C00000"/>
              </a:buClr>
              <a:buFont typeface="Wingdings" pitchFamily="2" charset="2"/>
              <a:buChar char="§"/>
              <a:defRPr/>
            </a:pPr>
            <a:r>
              <a:rPr lang="en-US" sz="2900" b="0" dirty="0">
                <a:solidFill>
                  <a:schemeClr val="bg2"/>
                </a:solidFill>
                <a:latin typeface="Arial" pitchFamily="34" charset="0"/>
              </a:rPr>
              <a:t>RR</a:t>
            </a:r>
            <a:r>
              <a:rPr lang="en-US" sz="2900" b="0" baseline="-25000" dirty="0">
                <a:solidFill>
                  <a:schemeClr val="bg2"/>
                </a:solidFill>
                <a:latin typeface="Arial" pitchFamily="34" charset="0"/>
              </a:rPr>
              <a:t>50</a:t>
            </a:r>
            <a:r>
              <a:rPr lang="en-US" sz="2900" b="0" dirty="0">
                <a:solidFill>
                  <a:schemeClr val="bg2"/>
                </a:solidFill>
                <a:latin typeface="Arial" pitchFamily="34" charset="0"/>
              </a:rPr>
              <a:t> &gt; 100: rotate with biorationals!</a:t>
            </a:r>
            <a:endParaRPr lang="en-US" sz="2900" dirty="0">
              <a:solidFill>
                <a:srgbClr val="FFFFFF"/>
              </a:solidFill>
              <a:effectLst>
                <a:outerShdw blurRad="38100" dist="38100" dir="2700000" algn="tl">
                  <a:srgbClr val="000000">
                    <a:alpha val="43137"/>
                  </a:srgbClr>
                </a:outerShdw>
              </a:effectLst>
              <a:latin typeface="Arial" pitchFamily="34" charset="0"/>
            </a:endParaRPr>
          </a:p>
        </p:txBody>
      </p:sp>
      <p:sp>
        <p:nvSpPr>
          <p:cNvPr id="31747" name="Rectangle 2"/>
          <p:cNvSpPr>
            <a:spLocks noChangeArrowheads="1"/>
          </p:cNvSpPr>
          <p:nvPr/>
        </p:nvSpPr>
        <p:spPr bwMode="auto">
          <a:xfrm>
            <a:off x="533400" y="1524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dirty="0">
                <a:solidFill>
                  <a:srgbClr val="C00000"/>
                </a:solidFill>
                <a:latin typeface="Arial" panose="020B0604020202020204" pitchFamily="34" charset="0"/>
              </a:rPr>
              <a:t>Resistance - Recommendations </a:t>
            </a:r>
            <a:endParaRPr lang="en-US" altLang="en-US" sz="2800" dirty="0">
              <a:solidFill>
                <a:srgbClr val="C00000"/>
              </a:solidFill>
              <a:latin typeface="Arial" panose="020B0604020202020204" pitchFamily="34" charset="0"/>
            </a:endParaRPr>
          </a:p>
        </p:txBody>
      </p:sp>
      <p:sp>
        <p:nvSpPr>
          <p:cNvPr id="4" name="Rectangle 9"/>
          <p:cNvSpPr>
            <a:spLocks noChangeArrowheads="1"/>
          </p:cNvSpPr>
          <p:nvPr/>
        </p:nvSpPr>
        <p:spPr bwMode="auto">
          <a:xfrm>
            <a:off x="6629400" y="6400800"/>
            <a:ext cx="236220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300" b="0" i="1" dirty="0">
                <a:solidFill>
                  <a:schemeClr val="bg2"/>
                </a:solidFill>
                <a:latin typeface="Arial" panose="020B0604020202020204" pitchFamily="34" charset="0"/>
                <a:cs typeface="Times New Roman" panose="02020603050405020304" pitchFamily="18" charset="0"/>
              </a:rPr>
              <a:t>Koppenhöfer et al. (2018)</a:t>
            </a:r>
            <a:endParaRPr lang="en-US" altLang="en-US" sz="1300" b="0" i="1" dirty="0">
              <a:solidFill>
                <a:schemeClr val="bg2"/>
              </a:solidFill>
            </a:endParaRPr>
          </a:p>
        </p:txBody>
      </p:sp>
    </p:spTree>
    <p:extLst>
      <p:ext uri="{BB962C8B-B14F-4D97-AF65-F5344CB8AC3E}">
        <p14:creationId xmlns:p14="http://schemas.microsoft.com/office/powerpoint/2010/main" val="1607597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032" y="76200"/>
            <a:ext cx="4183648" cy="1842962"/>
          </a:xfrm>
        </p:spPr>
        <p:txBody>
          <a:bodyPr>
            <a:noAutofit/>
          </a:bodyPr>
          <a:lstStyle/>
          <a:p>
            <a:pPr algn="ctr">
              <a:spcAft>
                <a:spcPts val="3000"/>
              </a:spcAft>
            </a:pPr>
            <a:r>
              <a:rPr lang="en-US" sz="2800" b="1" dirty="0">
                <a:solidFill>
                  <a:srgbClr val="C00000"/>
                </a:solidFill>
                <a:latin typeface="Arial" panose="020B0604020202020204" pitchFamily="34" charset="0"/>
                <a:cs typeface="Arial" panose="020B0604020202020204" pitchFamily="34" charset="0"/>
              </a:rPr>
              <a:t>Petri dish</a:t>
            </a:r>
            <a:br>
              <a:rPr lang="en-US" sz="2800" b="1" dirty="0">
                <a:solidFill>
                  <a:srgbClr val="C00000"/>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Validation Assay</a:t>
            </a:r>
            <a:br>
              <a:rPr lang="en-US" sz="600" b="1" dirty="0">
                <a:solidFill>
                  <a:srgbClr val="C00000"/>
                </a:solidFill>
                <a:latin typeface="Arial" panose="020B0604020202020204" pitchFamily="34" charset="0"/>
                <a:cs typeface="Arial" panose="020B0604020202020204" pitchFamily="34" charset="0"/>
              </a:rPr>
            </a:br>
            <a:br>
              <a:rPr lang="en-US" sz="600" b="1" dirty="0">
                <a:solidFill>
                  <a:srgbClr val="C00000"/>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9 cm dish, 1 filter paper</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1 ml solution, 10 adults</a:t>
            </a:r>
            <a:endParaRPr lang="en-US" sz="2400" dirty="0"/>
          </a:p>
        </p:txBody>
      </p:sp>
      <p:pic>
        <p:nvPicPr>
          <p:cNvPr id="3" name="Picture 2" descr="petri dish setup for testing insecticide resistance in ABW adult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600" y="2515850"/>
            <a:ext cx="3756441" cy="3580150"/>
          </a:xfrm>
          <a:prstGeom prst="rect">
            <a:avLst/>
          </a:prstGeom>
          <a:ln>
            <a:solidFill>
              <a:schemeClr val="accent1">
                <a:lumMod val="50000"/>
              </a:schemeClr>
            </a:solidFill>
          </a:ln>
        </p:spPr>
      </p:pic>
      <p:pic>
        <p:nvPicPr>
          <p:cNvPr id="4" name="Picture 3" descr="graph showing mortality of ABW adults from populations with different insecticide resistance levels after 24, 48, and 72 hours of exposure to Talsta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36758"/>
            <a:ext cx="3978006" cy="6598339"/>
          </a:xfrm>
          <a:prstGeom prst="rect">
            <a:avLst/>
          </a:prstGeom>
          <a:ln w="19050" cmpd="sng">
            <a:solidFill>
              <a:srgbClr val="521808"/>
            </a:solidFill>
          </a:ln>
        </p:spPr>
      </p:pic>
      <p:sp>
        <p:nvSpPr>
          <p:cNvPr id="5" name="TextBox 4"/>
          <p:cNvSpPr txBox="1"/>
          <p:nvPr/>
        </p:nvSpPr>
        <p:spPr>
          <a:xfrm>
            <a:off x="464472" y="1828800"/>
            <a:ext cx="3189510" cy="523220"/>
          </a:xfrm>
          <a:prstGeom prst="rect">
            <a:avLst/>
          </a:prstGeom>
          <a:noFill/>
        </p:spPr>
        <p:txBody>
          <a:bodyPr wrap="square" rtlCol="0">
            <a:spAutoFit/>
          </a:bodyPr>
          <a:lstStyle/>
          <a:p>
            <a:pPr algn="ctr"/>
            <a:r>
              <a:rPr lang="en-US" sz="2800" b="1" i="1" dirty="0">
                <a:solidFill>
                  <a:srgbClr val="800000"/>
                </a:solidFill>
              </a:rPr>
              <a:t>Bifenthrin </a:t>
            </a:r>
            <a:r>
              <a:rPr lang="en-US" sz="2800" i="1" dirty="0">
                <a:solidFill>
                  <a:srgbClr val="800000"/>
                </a:solidFill>
              </a:rPr>
              <a:t>(Talstar)</a:t>
            </a:r>
            <a:r>
              <a:rPr lang="en-US" sz="2800" dirty="0"/>
              <a:t> </a:t>
            </a:r>
          </a:p>
        </p:txBody>
      </p:sp>
      <p:sp>
        <p:nvSpPr>
          <p:cNvPr id="6" name="TextBox 5"/>
          <p:cNvSpPr txBox="1"/>
          <p:nvPr/>
        </p:nvSpPr>
        <p:spPr>
          <a:xfrm>
            <a:off x="8229600" y="959936"/>
            <a:ext cx="845368" cy="523220"/>
          </a:xfrm>
          <a:prstGeom prst="rect">
            <a:avLst/>
          </a:prstGeom>
          <a:noFill/>
        </p:spPr>
        <p:txBody>
          <a:bodyPr wrap="square" rtlCol="0">
            <a:spAutoFit/>
          </a:bodyPr>
          <a:lstStyle/>
          <a:p>
            <a:r>
              <a:rPr lang="en-US" sz="2800" b="1" dirty="0">
                <a:solidFill>
                  <a:srgbClr val="800000"/>
                </a:solidFill>
              </a:rPr>
              <a:t>24 h</a:t>
            </a:r>
          </a:p>
        </p:txBody>
      </p:sp>
      <p:sp>
        <p:nvSpPr>
          <p:cNvPr id="7" name="TextBox 6"/>
          <p:cNvSpPr txBox="1"/>
          <p:nvPr/>
        </p:nvSpPr>
        <p:spPr>
          <a:xfrm>
            <a:off x="8229600" y="3091280"/>
            <a:ext cx="845368" cy="523220"/>
          </a:xfrm>
          <a:prstGeom prst="rect">
            <a:avLst/>
          </a:prstGeom>
          <a:noFill/>
        </p:spPr>
        <p:txBody>
          <a:bodyPr wrap="square" rtlCol="0">
            <a:spAutoFit/>
          </a:bodyPr>
          <a:lstStyle/>
          <a:p>
            <a:r>
              <a:rPr lang="en-US" sz="2800" b="1" dirty="0">
                <a:solidFill>
                  <a:srgbClr val="800000"/>
                </a:solidFill>
              </a:rPr>
              <a:t>48 h</a:t>
            </a:r>
          </a:p>
        </p:txBody>
      </p:sp>
      <p:sp>
        <p:nvSpPr>
          <p:cNvPr id="8" name="TextBox 7"/>
          <p:cNvSpPr txBox="1"/>
          <p:nvPr/>
        </p:nvSpPr>
        <p:spPr>
          <a:xfrm>
            <a:off x="8229600" y="5114528"/>
            <a:ext cx="845368" cy="523220"/>
          </a:xfrm>
          <a:prstGeom prst="rect">
            <a:avLst/>
          </a:prstGeom>
          <a:noFill/>
        </p:spPr>
        <p:txBody>
          <a:bodyPr wrap="square" rtlCol="0">
            <a:spAutoFit/>
          </a:bodyPr>
          <a:lstStyle/>
          <a:p>
            <a:r>
              <a:rPr lang="en-US" sz="2800" b="1" u="sng" dirty="0">
                <a:solidFill>
                  <a:srgbClr val="FF0000"/>
                </a:solidFill>
              </a:rPr>
              <a:t>72 h</a:t>
            </a:r>
          </a:p>
        </p:txBody>
      </p:sp>
      <p:sp>
        <p:nvSpPr>
          <p:cNvPr id="9" name="Oval 8"/>
          <p:cNvSpPr/>
          <p:nvPr/>
        </p:nvSpPr>
        <p:spPr>
          <a:xfrm>
            <a:off x="4572000" y="4228770"/>
            <a:ext cx="1284663" cy="253090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86600" y="4204190"/>
            <a:ext cx="1171271" cy="253090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9"/>
          <p:cNvSpPr>
            <a:spLocks noChangeArrowheads="1"/>
          </p:cNvSpPr>
          <p:nvPr/>
        </p:nvSpPr>
        <p:spPr bwMode="auto">
          <a:xfrm>
            <a:off x="1145407" y="6400800"/>
            <a:ext cx="222849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300" b="0" i="1" dirty="0">
                <a:solidFill>
                  <a:schemeClr val="bg2"/>
                </a:solidFill>
                <a:latin typeface="Arial" panose="020B0604020202020204" pitchFamily="34" charset="0"/>
                <a:cs typeface="Times New Roman" panose="02020603050405020304" pitchFamily="18" charset="0"/>
              </a:rPr>
              <a:t>Kostromytska et al. (2018b)</a:t>
            </a:r>
            <a:endParaRPr lang="en-US" altLang="en-US" sz="1300" b="0" i="1" dirty="0">
              <a:solidFill>
                <a:schemeClr val="bg2"/>
              </a:solidFill>
            </a:endParaRPr>
          </a:p>
        </p:txBody>
      </p:sp>
      <p:sp>
        <p:nvSpPr>
          <p:cNvPr id="12" name="TextBox 11">
            <a:extLst>
              <a:ext uri="{FF2B5EF4-FFF2-40B4-BE49-F238E27FC236}">
                <a16:creationId xmlns:a16="http://schemas.microsoft.com/office/drawing/2014/main" id="{DD9B1F98-6B86-6782-076C-568938A744C9}"/>
              </a:ext>
            </a:extLst>
          </p:cNvPr>
          <p:cNvSpPr txBox="1"/>
          <p:nvPr/>
        </p:nvSpPr>
        <p:spPr>
          <a:xfrm>
            <a:off x="228601" y="4495800"/>
            <a:ext cx="3873534" cy="1446550"/>
          </a:xfrm>
          <a:prstGeom prst="rect">
            <a:avLst/>
          </a:prstGeom>
          <a:noFill/>
        </p:spPr>
        <p:txBody>
          <a:bodyPr wrap="square" rtlCol="0">
            <a:spAutoFit/>
          </a:bodyPr>
          <a:lstStyle/>
          <a:p>
            <a:pPr marL="342900" indent="-342900">
              <a:buFont typeface="Wingdings" panose="05000000000000000000" pitchFamily="2" charset="2"/>
              <a:buChar char="à"/>
            </a:pPr>
            <a:r>
              <a:rPr lang="en-US" sz="2200" b="1" dirty="0">
                <a:solidFill>
                  <a:schemeClr val="tx2"/>
                </a:solidFill>
                <a:effectLst>
                  <a:outerShdw blurRad="38100" dist="38100" dir="2700000" algn="tl">
                    <a:srgbClr val="000000">
                      <a:alpha val="43137"/>
                    </a:srgbClr>
                  </a:outerShdw>
                </a:effectLst>
                <a:latin typeface="Arial" panose="020B0604020202020204" pitchFamily="34" charset="0"/>
                <a:sym typeface="Wingdings" panose="05000000000000000000" pitchFamily="2" charset="2"/>
              </a:rPr>
              <a:t>PB susceptible</a:t>
            </a:r>
          </a:p>
          <a:p>
            <a:pPr marL="342900" indent="-342900">
              <a:buFont typeface="Wingdings" panose="05000000000000000000" pitchFamily="2" charset="2"/>
              <a:buChar char="à"/>
            </a:pPr>
            <a:r>
              <a:rPr lang="en-US" sz="2200" dirty="0">
                <a:solidFill>
                  <a:schemeClr val="tx2"/>
                </a:solidFill>
                <a:effectLst>
                  <a:outerShdw blurRad="38100" dist="38100" dir="2700000" algn="tl">
                    <a:srgbClr val="000000">
                      <a:alpha val="43137"/>
                    </a:srgbClr>
                  </a:outerShdw>
                </a:effectLst>
                <a:latin typeface="Arial" panose="020B0604020202020204" pitchFamily="34" charset="0"/>
                <a:sym typeface="Wingdings" panose="05000000000000000000" pitchFamily="2" charset="2"/>
              </a:rPr>
              <a:t>GB moderately resistant</a:t>
            </a:r>
          </a:p>
          <a:p>
            <a:pPr marL="342900" indent="-342900">
              <a:buFont typeface="Wingdings" panose="05000000000000000000" pitchFamily="2" charset="2"/>
              <a:buChar char="à"/>
            </a:pPr>
            <a:r>
              <a:rPr lang="en-US" sz="2200" b="1" dirty="0">
                <a:solidFill>
                  <a:schemeClr val="tx2"/>
                </a:solidFill>
                <a:effectLst>
                  <a:outerShdw blurRad="38100" dist="38100" dir="2700000" algn="tl">
                    <a:srgbClr val="000000">
                      <a:alpha val="43137"/>
                    </a:srgbClr>
                  </a:outerShdw>
                </a:effectLst>
                <a:latin typeface="Arial" panose="020B0604020202020204" pitchFamily="34" charset="0"/>
              </a:rPr>
              <a:t>EW, CN highly resistant</a:t>
            </a:r>
          </a:p>
          <a:p>
            <a:pPr marL="342900" indent="-342900">
              <a:buFont typeface="Wingdings" panose="05000000000000000000" pitchFamily="2" charset="2"/>
              <a:buChar char="à"/>
            </a:pPr>
            <a:r>
              <a:rPr lang="en-US" sz="2200" dirty="0">
                <a:solidFill>
                  <a:schemeClr val="tx2"/>
                </a:solidFill>
                <a:effectLst>
                  <a:outerShdw blurRad="38100" dist="38100" dir="2700000" algn="tl">
                    <a:srgbClr val="000000">
                      <a:alpha val="43137"/>
                    </a:srgbClr>
                  </a:outerShdw>
                </a:effectLst>
                <a:latin typeface="Arial" panose="020B0604020202020204" pitchFamily="34" charset="0"/>
              </a:rPr>
              <a:t>LI extremely resistant</a:t>
            </a:r>
            <a:r>
              <a:rPr lang="en-US" sz="2200" b="1" dirty="0">
                <a:solidFill>
                  <a:schemeClr val="tx2"/>
                </a:solidFill>
                <a:effectLst>
                  <a:outerShdw blurRad="38100" dist="38100" dir="2700000" algn="tl">
                    <a:srgbClr val="000000">
                      <a:alpha val="43137"/>
                    </a:srgbClr>
                  </a:outerShdw>
                </a:effectLst>
                <a:latin typeface="Arial" panose="020B0604020202020204" pitchFamily="34" charset="0"/>
              </a:rPr>
              <a:t> </a:t>
            </a:r>
            <a:endParaRPr lang="en-US" sz="2200" dirty="0">
              <a:solidFill>
                <a:schemeClr val="tx2"/>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34877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2" name="Picture 11" descr="graph showing mortality of ABW adults from populations with different insecticide resistance levels after 24, 48, and 72 hours of exposure to Dursb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36759"/>
            <a:ext cx="3864346" cy="6598338"/>
          </a:xfrm>
          <a:prstGeom prst="rect">
            <a:avLst/>
          </a:prstGeom>
          <a:ln w="19050" cmpd="sng">
            <a:solidFill>
              <a:srgbClr val="521808"/>
            </a:solidFill>
          </a:ln>
        </p:spPr>
      </p:pic>
      <p:sp>
        <p:nvSpPr>
          <p:cNvPr id="6" name="TextBox 5"/>
          <p:cNvSpPr txBox="1"/>
          <p:nvPr/>
        </p:nvSpPr>
        <p:spPr>
          <a:xfrm>
            <a:off x="8229600" y="959936"/>
            <a:ext cx="845368" cy="523220"/>
          </a:xfrm>
          <a:prstGeom prst="rect">
            <a:avLst/>
          </a:prstGeom>
          <a:noFill/>
        </p:spPr>
        <p:txBody>
          <a:bodyPr wrap="square" rtlCol="0">
            <a:spAutoFit/>
          </a:bodyPr>
          <a:lstStyle/>
          <a:p>
            <a:r>
              <a:rPr lang="en-US" sz="2800" b="1" u="sng" dirty="0">
                <a:solidFill>
                  <a:srgbClr val="FF0000"/>
                </a:solidFill>
              </a:rPr>
              <a:t>24 h</a:t>
            </a:r>
          </a:p>
        </p:txBody>
      </p:sp>
      <p:sp>
        <p:nvSpPr>
          <p:cNvPr id="7" name="TextBox 6"/>
          <p:cNvSpPr txBox="1"/>
          <p:nvPr/>
        </p:nvSpPr>
        <p:spPr>
          <a:xfrm>
            <a:off x="8229600" y="3091280"/>
            <a:ext cx="845368" cy="523220"/>
          </a:xfrm>
          <a:prstGeom prst="rect">
            <a:avLst/>
          </a:prstGeom>
          <a:noFill/>
        </p:spPr>
        <p:txBody>
          <a:bodyPr wrap="square" rtlCol="0">
            <a:spAutoFit/>
          </a:bodyPr>
          <a:lstStyle/>
          <a:p>
            <a:r>
              <a:rPr lang="en-US" sz="2800" b="1" dirty="0">
                <a:solidFill>
                  <a:srgbClr val="800000"/>
                </a:solidFill>
              </a:rPr>
              <a:t>48 h</a:t>
            </a:r>
          </a:p>
        </p:txBody>
      </p:sp>
      <p:sp>
        <p:nvSpPr>
          <p:cNvPr id="8" name="TextBox 7"/>
          <p:cNvSpPr txBox="1"/>
          <p:nvPr/>
        </p:nvSpPr>
        <p:spPr>
          <a:xfrm>
            <a:off x="8229600" y="5114528"/>
            <a:ext cx="845368" cy="523220"/>
          </a:xfrm>
          <a:prstGeom prst="rect">
            <a:avLst/>
          </a:prstGeom>
          <a:noFill/>
        </p:spPr>
        <p:txBody>
          <a:bodyPr wrap="square" rtlCol="0">
            <a:spAutoFit/>
          </a:bodyPr>
          <a:lstStyle/>
          <a:p>
            <a:r>
              <a:rPr lang="en-US" sz="2800" b="1" dirty="0">
                <a:solidFill>
                  <a:srgbClr val="800000"/>
                </a:solidFill>
              </a:rPr>
              <a:t>72 h</a:t>
            </a:r>
          </a:p>
        </p:txBody>
      </p:sp>
      <p:sp>
        <p:nvSpPr>
          <p:cNvPr id="9" name="Oval 8"/>
          <p:cNvSpPr/>
          <p:nvPr/>
        </p:nvSpPr>
        <p:spPr>
          <a:xfrm>
            <a:off x="4648200" y="136759"/>
            <a:ext cx="1255132" cy="253090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81551" y="136758"/>
            <a:ext cx="1171271" cy="253090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petri dish setup for testing insecticide resistance in ABW adults.">
            <a:extLst>
              <a:ext uri="{FF2B5EF4-FFF2-40B4-BE49-F238E27FC236}">
                <a16:creationId xmlns:a16="http://schemas.microsoft.com/office/drawing/2014/main" id="{A023DAE4-1A0D-4A53-B518-D133E6880E2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601" y="2514600"/>
            <a:ext cx="3788145" cy="3610366"/>
          </a:xfrm>
          <a:prstGeom prst="rect">
            <a:avLst/>
          </a:prstGeom>
          <a:ln>
            <a:solidFill>
              <a:schemeClr val="accent1">
                <a:lumMod val="50000"/>
              </a:schemeClr>
            </a:solidFill>
          </a:ln>
        </p:spPr>
      </p:pic>
      <p:sp>
        <p:nvSpPr>
          <p:cNvPr id="15" name="TextBox 14">
            <a:extLst>
              <a:ext uri="{FF2B5EF4-FFF2-40B4-BE49-F238E27FC236}">
                <a16:creationId xmlns:a16="http://schemas.microsoft.com/office/drawing/2014/main" id="{D8129785-E1D6-456D-8433-19B53EEF65D5}"/>
              </a:ext>
            </a:extLst>
          </p:cNvPr>
          <p:cNvSpPr txBox="1"/>
          <p:nvPr/>
        </p:nvSpPr>
        <p:spPr>
          <a:xfrm>
            <a:off x="483561" y="1828800"/>
            <a:ext cx="3189510" cy="584775"/>
          </a:xfrm>
          <a:prstGeom prst="rect">
            <a:avLst/>
          </a:prstGeom>
          <a:noFill/>
        </p:spPr>
        <p:txBody>
          <a:bodyPr wrap="square" rtlCol="0">
            <a:spAutoFit/>
          </a:bodyPr>
          <a:lstStyle/>
          <a:p>
            <a:pPr algn="ctr"/>
            <a:r>
              <a:rPr lang="en-US" sz="3200" b="1" i="1" dirty="0">
                <a:solidFill>
                  <a:srgbClr val="800000"/>
                </a:solidFill>
              </a:rPr>
              <a:t>Chlorpyrifos</a:t>
            </a:r>
            <a:endParaRPr lang="en-US" sz="3200" dirty="0"/>
          </a:p>
        </p:txBody>
      </p:sp>
      <p:sp>
        <p:nvSpPr>
          <p:cNvPr id="16" name="Title 1">
            <a:extLst>
              <a:ext uri="{FF2B5EF4-FFF2-40B4-BE49-F238E27FC236}">
                <a16:creationId xmlns:a16="http://schemas.microsoft.com/office/drawing/2014/main" id="{4FFD45E7-EB8C-431D-974C-D972F1C87AB6}"/>
              </a:ext>
            </a:extLst>
          </p:cNvPr>
          <p:cNvSpPr>
            <a:spLocks noGrp="1"/>
          </p:cNvSpPr>
          <p:nvPr>
            <p:ph type="title"/>
          </p:nvPr>
        </p:nvSpPr>
        <p:spPr>
          <a:xfrm>
            <a:off x="69032" y="76200"/>
            <a:ext cx="4183648" cy="1842962"/>
          </a:xfrm>
        </p:spPr>
        <p:txBody>
          <a:bodyPr>
            <a:noAutofit/>
          </a:bodyPr>
          <a:lstStyle/>
          <a:p>
            <a:pPr algn="ctr">
              <a:spcAft>
                <a:spcPts val="3000"/>
              </a:spcAft>
            </a:pPr>
            <a:r>
              <a:rPr lang="en-US" sz="2800" b="1" dirty="0">
                <a:solidFill>
                  <a:srgbClr val="C00000"/>
                </a:solidFill>
                <a:latin typeface="Arial" panose="020B0604020202020204" pitchFamily="34" charset="0"/>
                <a:cs typeface="Arial" panose="020B0604020202020204" pitchFamily="34" charset="0"/>
              </a:rPr>
              <a:t>Petri dish</a:t>
            </a:r>
            <a:br>
              <a:rPr lang="en-US" sz="2800" b="1" dirty="0">
                <a:solidFill>
                  <a:srgbClr val="C00000"/>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Validation Assay</a:t>
            </a:r>
            <a:br>
              <a:rPr lang="en-US" sz="600" b="1" dirty="0">
                <a:solidFill>
                  <a:srgbClr val="C00000"/>
                </a:solidFill>
                <a:latin typeface="Arial" panose="020B0604020202020204" pitchFamily="34" charset="0"/>
                <a:cs typeface="Arial" panose="020B0604020202020204" pitchFamily="34" charset="0"/>
              </a:rPr>
            </a:br>
            <a:br>
              <a:rPr lang="en-US" sz="600" b="1" dirty="0">
                <a:solidFill>
                  <a:srgbClr val="C00000"/>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9 cm dish, 1 filter paper</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1 ml solution, 10 adults</a:t>
            </a:r>
            <a:endParaRPr lang="en-US" sz="2400" dirty="0"/>
          </a:p>
        </p:txBody>
      </p:sp>
      <p:sp>
        <p:nvSpPr>
          <p:cNvPr id="13" name="Rectangle 9"/>
          <p:cNvSpPr>
            <a:spLocks noChangeArrowheads="1"/>
          </p:cNvSpPr>
          <p:nvPr/>
        </p:nvSpPr>
        <p:spPr bwMode="auto">
          <a:xfrm>
            <a:off x="1191894" y="6400800"/>
            <a:ext cx="213552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300" b="0" i="1" dirty="0">
                <a:solidFill>
                  <a:schemeClr val="bg2"/>
                </a:solidFill>
                <a:latin typeface="Arial" panose="020B0604020202020204" pitchFamily="34" charset="0"/>
                <a:cs typeface="Times New Roman" panose="02020603050405020304" pitchFamily="18" charset="0"/>
              </a:rPr>
              <a:t>Kostromytska et al. (2018)</a:t>
            </a:r>
            <a:endParaRPr lang="en-US" altLang="en-US" sz="1300" b="0" i="1" dirty="0">
              <a:solidFill>
                <a:schemeClr val="bg2"/>
              </a:solidFill>
            </a:endParaRPr>
          </a:p>
        </p:txBody>
      </p:sp>
      <p:sp>
        <p:nvSpPr>
          <p:cNvPr id="2" name="TextBox 1">
            <a:extLst>
              <a:ext uri="{FF2B5EF4-FFF2-40B4-BE49-F238E27FC236}">
                <a16:creationId xmlns:a16="http://schemas.microsoft.com/office/drawing/2014/main" id="{BB02561D-3222-DE34-8AEC-A19D1C0A5A70}"/>
              </a:ext>
            </a:extLst>
          </p:cNvPr>
          <p:cNvSpPr txBox="1"/>
          <p:nvPr/>
        </p:nvSpPr>
        <p:spPr>
          <a:xfrm>
            <a:off x="228601" y="4495800"/>
            <a:ext cx="3873534" cy="1446550"/>
          </a:xfrm>
          <a:prstGeom prst="rect">
            <a:avLst/>
          </a:prstGeom>
          <a:noFill/>
        </p:spPr>
        <p:txBody>
          <a:bodyPr wrap="square" rtlCol="0">
            <a:spAutoFit/>
          </a:bodyPr>
          <a:lstStyle/>
          <a:p>
            <a:pPr marL="342900" indent="-342900">
              <a:buFont typeface="Wingdings" panose="05000000000000000000" pitchFamily="2" charset="2"/>
              <a:buChar char="à"/>
            </a:pPr>
            <a:r>
              <a:rPr lang="en-US" sz="2200" b="1" dirty="0">
                <a:solidFill>
                  <a:schemeClr val="tx2"/>
                </a:solidFill>
                <a:effectLst>
                  <a:outerShdw blurRad="38100" dist="38100" dir="2700000" algn="tl">
                    <a:srgbClr val="000000">
                      <a:alpha val="43137"/>
                    </a:srgbClr>
                  </a:outerShdw>
                </a:effectLst>
                <a:latin typeface="Arial" panose="020B0604020202020204" pitchFamily="34" charset="0"/>
                <a:sym typeface="Wingdings" panose="05000000000000000000" pitchFamily="2" charset="2"/>
              </a:rPr>
              <a:t>PB susceptible</a:t>
            </a:r>
          </a:p>
          <a:p>
            <a:pPr marL="342900" indent="-342900">
              <a:buFont typeface="Wingdings" panose="05000000000000000000" pitchFamily="2" charset="2"/>
              <a:buChar char="à"/>
            </a:pPr>
            <a:r>
              <a:rPr lang="en-US" sz="2200" dirty="0">
                <a:solidFill>
                  <a:schemeClr val="tx2"/>
                </a:solidFill>
                <a:effectLst>
                  <a:outerShdw blurRad="38100" dist="38100" dir="2700000" algn="tl">
                    <a:srgbClr val="000000">
                      <a:alpha val="43137"/>
                    </a:srgbClr>
                  </a:outerShdw>
                </a:effectLst>
                <a:latin typeface="Arial" panose="020B0604020202020204" pitchFamily="34" charset="0"/>
                <a:sym typeface="Wingdings" panose="05000000000000000000" pitchFamily="2" charset="2"/>
              </a:rPr>
              <a:t>GB, </a:t>
            </a:r>
            <a:r>
              <a:rPr lang="en-US" sz="2200" dirty="0">
                <a:solidFill>
                  <a:schemeClr val="tx2"/>
                </a:solidFill>
                <a:effectLst>
                  <a:outerShdw blurRad="38100" dist="38100" dir="2700000" algn="tl">
                    <a:srgbClr val="000000">
                      <a:alpha val="43137"/>
                    </a:srgbClr>
                  </a:outerShdw>
                </a:effectLst>
                <a:latin typeface="Arial" panose="020B0604020202020204" pitchFamily="34" charset="0"/>
              </a:rPr>
              <a:t>EW, CN </a:t>
            </a:r>
            <a:r>
              <a:rPr lang="en-US" sz="2200" dirty="0">
                <a:solidFill>
                  <a:schemeClr val="tx2"/>
                </a:solidFill>
                <a:effectLst>
                  <a:outerShdw blurRad="38100" dist="38100" dir="2700000" algn="tl">
                    <a:srgbClr val="000000">
                      <a:alpha val="43137"/>
                    </a:srgbClr>
                  </a:outerShdw>
                </a:effectLst>
                <a:latin typeface="Arial" panose="020B0604020202020204" pitchFamily="34" charset="0"/>
                <a:sym typeface="Wingdings" panose="05000000000000000000" pitchFamily="2" charset="2"/>
              </a:rPr>
              <a:t>moderately resistant</a:t>
            </a:r>
          </a:p>
          <a:p>
            <a:pPr marL="342900" indent="-342900">
              <a:buFont typeface="Wingdings" panose="05000000000000000000" pitchFamily="2" charset="2"/>
              <a:buChar char="à"/>
            </a:pPr>
            <a:r>
              <a:rPr lang="en-US" sz="2200" b="1" dirty="0">
                <a:solidFill>
                  <a:schemeClr val="tx2"/>
                </a:solidFill>
                <a:effectLst>
                  <a:outerShdw blurRad="38100" dist="38100" dir="2700000" algn="tl">
                    <a:srgbClr val="000000">
                      <a:alpha val="43137"/>
                    </a:srgbClr>
                  </a:outerShdw>
                </a:effectLst>
                <a:latin typeface="Arial" panose="020B0604020202020204" pitchFamily="34" charset="0"/>
              </a:rPr>
              <a:t>LI highly resistant</a:t>
            </a:r>
          </a:p>
        </p:txBody>
      </p:sp>
    </p:spTree>
    <p:extLst>
      <p:ext uri="{BB962C8B-B14F-4D97-AF65-F5344CB8AC3E}">
        <p14:creationId xmlns:p14="http://schemas.microsoft.com/office/powerpoint/2010/main" val="3770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0410" y="228600"/>
            <a:ext cx="6683765" cy="1066800"/>
          </a:xfrm>
        </p:spPr>
        <p:txBody>
          <a:bodyPr>
            <a:noAutofit/>
          </a:bodyPr>
          <a:lstStyle/>
          <a:p>
            <a:pPr algn="ctr">
              <a:spcAft>
                <a:spcPts val="600"/>
              </a:spcAft>
            </a:pPr>
            <a:r>
              <a:rPr lang="en-US" sz="3200" b="1" dirty="0">
                <a:solidFill>
                  <a:srgbClr val="C00000"/>
                </a:solidFill>
                <a:latin typeface="Arial" panose="020B0604020202020204" pitchFamily="34" charset="0"/>
                <a:cs typeface="Arial" panose="020B0604020202020204" pitchFamily="34" charset="0"/>
              </a:rPr>
              <a:t> Resistance Level Assay -Conclusions</a:t>
            </a:r>
          </a:p>
        </p:txBody>
      </p:sp>
      <p:sp>
        <p:nvSpPr>
          <p:cNvPr id="3" name="Content Placeholder 2"/>
          <p:cNvSpPr>
            <a:spLocks noGrp="1"/>
          </p:cNvSpPr>
          <p:nvPr>
            <p:ph idx="1"/>
          </p:nvPr>
        </p:nvSpPr>
        <p:spPr>
          <a:xfrm>
            <a:off x="1030929" y="1600200"/>
            <a:ext cx="7198671" cy="4742410"/>
          </a:xfrm>
        </p:spPr>
        <p:txBody>
          <a:bodyPr>
            <a:normAutofit/>
          </a:bodyPr>
          <a:lstStyle/>
          <a:p>
            <a:pPr>
              <a:spcBef>
                <a:spcPts val="1800"/>
              </a:spcBef>
            </a:pPr>
            <a:r>
              <a:rPr lang="en-US" sz="2900" dirty="0">
                <a:solidFill>
                  <a:schemeClr val="bg2"/>
                </a:solidFill>
                <a:latin typeface="Arial" panose="020B0604020202020204" pitchFamily="34" charset="0"/>
                <a:cs typeface="Arial" panose="020B0604020202020204" pitchFamily="34" charset="0"/>
              </a:rPr>
              <a:t>Petri dish assay easy option for ABW resistance detection and monitoring</a:t>
            </a:r>
          </a:p>
          <a:p>
            <a:pPr lvl="1">
              <a:spcBef>
                <a:spcPts val="600"/>
              </a:spcBef>
            </a:pPr>
            <a:r>
              <a:rPr lang="en-US" sz="2700" dirty="0">
                <a:solidFill>
                  <a:schemeClr val="bg2"/>
                </a:solidFill>
                <a:latin typeface="Arial" panose="020B0604020202020204" pitchFamily="34" charset="0"/>
                <a:cs typeface="Arial" panose="020B0604020202020204" pitchFamily="34" charset="0"/>
              </a:rPr>
              <a:t>Sufficient discriminating  power</a:t>
            </a:r>
          </a:p>
          <a:p>
            <a:pPr lvl="1">
              <a:spcBef>
                <a:spcPts val="600"/>
              </a:spcBef>
            </a:pPr>
            <a:r>
              <a:rPr lang="en-US" sz="2700" dirty="0">
                <a:solidFill>
                  <a:schemeClr val="bg2"/>
                </a:solidFill>
                <a:latin typeface="Arial" panose="020B0604020202020204" pitchFamily="34" charset="0"/>
                <a:cs typeface="Arial" panose="020B0604020202020204" pitchFamily="34" charset="0"/>
              </a:rPr>
              <a:t>Easy to set up and conduct</a:t>
            </a:r>
          </a:p>
          <a:p>
            <a:pPr>
              <a:spcBef>
                <a:spcPts val="1800"/>
              </a:spcBef>
            </a:pPr>
            <a:r>
              <a:rPr lang="en-US" sz="2900" dirty="0">
                <a:solidFill>
                  <a:schemeClr val="bg2"/>
                </a:solidFill>
                <a:latin typeface="Arial" panose="020B0604020202020204" pitchFamily="34" charset="0"/>
                <a:cs typeface="Arial" panose="020B0604020202020204" pitchFamily="34" charset="0"/>
              </a:rPr>
              <a:t>One rate to separate susceptible and resistant population</a:t>
            </a:r>
          </a:p>
          <a:p>
            <a:pPr>
              <a:spcBef>
                <a:spcPts val="1800"/>
              </a:spcBef>
            </a:pPr>
            <a:r>
              <a:rPr lang="en-US" sz="2900" dirty="0">
                <a:solidFill>
                  <a:schemeClr val="bg2"/>
                </a:solidFill>
                <a:latin typeface="Arial" panose="020B0604020202020204" pitchFamily="34" charset="0"/>
                <a:cs typeface="Arial" panose="020B0604020202020204" pitchFamily="34" charset="0"/>
              </a:rPr>
              <a:t>Two rates to estimate resistance level</a:t>
            </a: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a:spcBef>
                <a:spcPts val="1800"/>
              </a:spcBef>
            </a:pPr>
            <a:endParaRPr lang="en-US" sz="2600" b="1"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380173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685800" y="1295400"/>
            <a:ext cx="7696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ct val="75000"/>
              </a:spcBef>
              <a:buFontTx/>
              <a:buAutoNum type="arabicPeriod"/>
            </a:pPr>
            <a:r>
              <a:rPr lang="en-US" altLang="en-US" sz="3000" dirty="0">
                <a:solidFill>
                  <a:srgbClr val="C00000"/>
                </a:solidFill>
                <a:latin typeface="Arial" panose="020B0604020202020204" pitchFamily="34" charset="0"/>
              </a:rPr>
              <a:t>DON’T do repeated applications with the same insecticide class (e.g. pyrethroids, OPs).</a:t>
            </a:r>
          </a:p>
          <a:p>
            <a:pPr eaLnBrk="1" hangingPunct="1">
              <a:spcBef>
                <a:spcPct val="75000"/>
              </a:spcBef>
              <a:buFontTx/>
              <a:buAutoNum type="arabicPeriod"/>
            </a:pPr>
            <a:r>
              <a:rPr lang="en-US" altLang="en-US" sz="3000" dirty="0">
                <a:solidFill>
                  <a:srgbClr val="C00000"/>
                </a:solidFill>
                <a:latin typeface="Arial" panose="020B0604020202020204" pitchFamily="34" charset="0"/>
              </a:rPr>
              <a:t>DON’T</a:t>
            </a:r>
            <a:r>
              <a:rPr lang="en-US" altLang="en-US" sz="3000" b="0" dirty="0">
                <a:solidFill>
                  <a:srgbClr val="C00000"/>
                </a:solidFill>
                <a:latin typeface="Arial" panose="020B0604020202020204" pitchFamily="34" charset="0"/>
              </a:rPr>
              <a:t> </a:t>
            </a:r>
            <a:r>
              <a:rPr lang="en-US" altLang="en-US" sz="3000" dirty="0">
                <a:solidFill>
                  <a:srgbClr val="C00000"/>
                </a:solidFill>
                <a:latin typeface="Arial" panose="020B0604020202020204" pitchFamily="34" charset="0"/>
              </a:rPr>
              <a:t>exceed label rates. </a:t>
            </a:r>
          </a:p>
          <a:p>
            <a:pPr eaLnBrk="1" hangingPunct="1">
              <a:spcBef>
                <a:spcPct val="75000"/>
              </a:spcBef>
              <a:buFontTx/>
              <a:buAutoNum type="arabicPeriod"/>
            </a:pPr>
            <a:r>
              <a:rPr lang="en-US" altLang="en-US" sz="3000" dirty="0">
                <a:solidFill>
                  <a:srgbClr val="C00000"/>
                </a:solidFill>
                <a:latin typeface="Arial" panose="020B0604020202020204" pitchFamily="34" charset="0"/>
              </a:rPr>
              <a:t>DON’T</a:t>
            </a:r>
            <a:r>
              <a:rPr lang="en-US" altLang="en-US" sz="3000" b="0" dirty="0">
                <a:solidFill>
                  <a:srgbClr val="C00000"/>
                </a:solidFill>
                <a:latin typeface="Arial" panose="020B0604020202020204" pitchFamily="34" charset="0"/>
              </a:rPr>
              <a:t> </a:t>
            </a:r>
            <a:r>
              <a:rPr lang="en-US" altLang="en-US" sz="3000" dirty="0">
                <a:solidFill>
                  <a:srgbClr val="C00000"/>
                </a:solidFill>
                <a:latin typeface="Arial" panose="020B0604020202020204" pitchFamily="34" charset="0"/>
              </a:rPr>
              <a:t>do ‘wall-to-wall’ applications.</a:t>
            </a:r>
          </a:p>
          <a:p>
            <a:pPr eaLnBrk="1" hangingPunct="1">
              <a:spcBef>
                <a:spcPct val="75000"/>
              </a:spcBef>
              <a:buFontTx/>
              <a:buAutoNum type="arabicPeriod"/>
            </a:pPr>
            <a:r>
              <a:rPr lang="en-US" altLang="en-US" sz="3000" dirty="0">
                <a:solidFill>
                  <a:srgbClr val="C00000"/>
                </a:solidFill>
                <a:latin typeface="Arial" panose="020B0604020202020204" pitchFamily="34" charset="0"/>
              </a:rPr>
              <a:t>Spray as little as possible by practicing good Integrated Turf Management</a:t>
            </a:r>
            <a:endParaRPr lang="en-US" altLang="en-US" sz="3000" dirty="0">
              <a:solidFill>
                <a:srgbClr val="C00000"/>
              </a:solidFill>
            </a:endParaRPr>
          </a:p>
        </p:txBody>
      </p:sp>
      <p:sp>
        <p:nvSpPr>
          <p:cNvPr id="81923" name="Rectangle 2"/>
          <p:cNvSpPr>
            <a:spLocks noChangeArrowheads="1"/>
          </p:cNvSpPr>
          <p:nvPr/>
        </p:nvSpPr>
        <p:spPr bwMode="auto">
          <a:xfrm>
            <a:off x="152400" y="228600"/>
            <a:ext cx="8839200" cy="838200"/>
          </a:xfrm>
          <a:prstGeom prst="rect">
            <a:avLst/>
          </a:prstGeom>
          <a:solidFill>
            <a:schemeClr val="tx2"/>
          </a:solidFill>
          <a:ln w="44450">
            <a:solidFill>
              <a:srgbClr val="C00000"/>
            </a:solidFill>
            <a:miter lim="800000"/>
            <a:headEnd/>
            <a:tailEnd/>
          </a:ln>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300">
                <a:solidFill>
                  <a:srgbClr val="C00000"/>
                </a:solidFill>
                <a:latin typeface="Arial" panose="020B0604020202020204" pitchFamily="34" charset="0"/>
              </a:rPr>
              <a:t>Don’t breed your own Super Weevil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1029" name="Picture 2" descr="billbug adult on left, ABW adult on 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2740025"/>
            <a:ext cx="46085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3" descr="bluegrass billbug adult"/>
          <p:cNvGraphicFramePr>
            <a:graphicFrameLocks noChangeAspect="1"/>
          </p:cNvGraphicFramePr>
          <p:nvPr>
            <p:extLst>
              <p:ext uri="{D42A27DB-BD31-4B8C-83A1-F6EECF244321}">
                <p14:modId xmlns:p14="http://schemas.microsoft.com/office/powerpoint/2010/main" val="2146403607"/>
              </p:ext>
            </p:extLst>
          </p:nvPr>
        </p:nvGraphicFramePr>
        <p:xfrm>
          <a:off x="152400" y="76200"/>
          <a:ext cx="3581400" cy="2571750"/>
        </p:xfrm>
        <a:graphic>
          <a:graphicData uri="http://schemas.openxmlformats.org/presentationml/2006/ole">
            <mc:AlternateContent xmlns:mc="http://schemas.openxmlformats.org/markup-compatibility/2006">
              <mc:Choice xmlns:v="urn:schemas-microsoft-com:vml" Requires="v">
                <p:oleObj name="Image Document" r:id="rId4" imgW="3914640" imgH="2809800" progId="Imaging.Document">
                  <p:embed/>
                </p:oleObj>
              </mc:Choice>
              <mc:Fallback>
                <p:oleObj name="Image Document" r:id="rId4" imgW="3914640" imgH="2809800" progId="Imaging.Document">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35814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descr="billbug larva"/>
          <p:cNvGraphicFramePr>
            <a:graphicFrameLocks noChangeAspect="1"/>
          </p:cNvGraphicFramePr>
          <p:nvPr>
            <p:extLst>
              <p:ext uri="{D42A27DB-BD31-4B8C-83A1-F6EECF244321}">
                <p14:modId xmlns:p14="http://schemas.microsoft.com/office/powerpoint/2010/main" val="3964170272"/>
              </p:ext>
            </p:extLst>
          </p:nvPr>
        </p:nvGraphicFramePr>
        <p:xfrm>
          <a:off x="152400" y="4619625"/>
          <a:ext cx="3810000" cy="2162175"/>
        </p:xfrm>
        <a:graphic>
          <a:graphicData uri="http://schemas.openxmlformats.org/presentationml/2006/ole">
            <mc:AlternateContent xmlns:mc="http://schemas.openxmlformats.org/markup-compatibility/2006">
              <mc:Choice xmlns:v="urn:schemas-microsoft-com:vml" Requires="v">
                <p:oleObj name="Image Document" r:id="rId6" imgW="2752560" imgH="1562040" progId="Imaging.Document">
                  <p:embed/>
                </p:oleObj>
              </mc:Choice>
              <mc:Fallback>
                <p:oleObj name="Image Document" r:id="rId6" imgW="2752560" imgH="1562040" progId="Imaging.Document">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619625"/>
                        <a:ext cx="38100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0" name="Picture 5" descr="ABW larv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9663" y="5045075"/>
            <a:ext cx="17351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ABW adu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6963" y="762000"/>
            <a:ext cx="1443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7"/>
          <p:cNvSpPr txBox="1">
            <a:spLocks noChangeArrowheads="1"/>
          </p:cNvSpPr>
          <p:nvPr/>
        </p:nvSpPr>
        <p:spPr bwMode="auto">
          <a:xfrm>
            <a:off x="561975" y="3327400"/>
            <a:ext cx="14779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000">
                <a:solidFill>
                  <a:srgbClr val="C00000"/>
                </a:solidFill>
                <a:latin typeface="Arial" panose="020B0604020202020204" pitchFamily="34" charset="0"/>
              </a:rPr>
              <a:t>Billbug</a:t>
            </a:r>
          </a:p>
        </p:txBody>
      </p:sp>
      <p:sp>
        <p:nvSpPr>
          <p:cNvPr id="1033" name="Text Box 8"/>
          <p:cNvSpPr txBox="1">
            <a:spLocks noChangeArrowheads="1"/>
          </p:cNvSpPr>
          <p:nvPr/>
        </p:nvSpPr>
        <p:spPr bwMode="auto">
          <a:xfrm>
            <a:off x="6994525" y="2870200"/>
            <a:ext cx="202406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000">
                <a:solidFill>
                  <a:srgbClr val="C00000"/>
                </a:solidFill>
                <a:latin typeface="Arial" panose="020B0604020202020204" pitchFamily="34" charset="0"/>
              </a:rPr>
              <a:t>Annual</a:t>
            </a:r>
          </a:p>
          <a:p>
            <a:pPr algn="ctr" eaLnBrk="1" hangingPunct="1"/>
            <a:r>
              <a:rPr lang="en-US" altLang="en-US" sz="3000">
                <a:solidFill>
                  <a:srgbClr val="C00000"/>
                </a:solidFill>
                <a:latin typeface="Arial" panose="020B0604020202020204" pitchFamily="34" charset="0"/>
              </a:rPr>
              <a:t>Bluegrass</a:t>
            </a:r>
          </a:p>
          <a:p>
            <a:pPr algn="ctr" eaLnBrk="1" hangingPunct="1"/>
            <a:r>
              <a:rPr lang="en-US" altLang="en-US" sz="3000">
                <a:solidFill>
                  <a:srgbClr val="C00000"/>
                </a:solidFill>
                <a:latin typeface="Arial" panose="020B0604020202020204" pitchFamily="34" charset="0"/>
              </a:rPr>
              <a:t>Weevil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09600" y="1153542"/>
            <a:ext cx="6858000" cy="5475858"/>
          </a:xfrm>
          <a:prstGeom prst="rect">
            <a:avLst/>
          </a:prstGeom>
          <a:noFill/>
          <a:ln w="9525">
            <a:noFill/>
            <a:miter lim="800000"/>
            <a:headEnd/>
            <a:tailEnd/>
          </a:ln>
          <a:effectLst/>
        </p:spPr>
        <p:txBody>
          <a:bodyPr lIns="90488" tIns="44450" rIns="90488" bIns="44450">
            <a:spAutoFit/>
          </a:bodyPr>
          <a:lstStyle/>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Biology, ecology, damage</a:t>
            </a:r>
          </a:p>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Monitoring</a:t>
            </a:r>
          </a:p>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Insecticide resistance</a:t>
            </a:r>
          </a:p>
          <a:p>
            <a:pPr eaLnBrk="0" hangingPunct="0">
              <a:spcBef>
                <a:spcPts val="1800"/>
              </a:spcBef>
              <a:buFontTx/>
              <a:buChar char="•"/>
              <a:defRPr/>
            </a:pPr>
            <a:r>
              <a:rPr lang="en-US" sz="4000" dirty="0">
                <a:solidFill>
                  <a:schemeClr val="tx2"/>
                </a:solidFill>
                <a:latin typeface="Arial" pitchFamily="34" charset="0"/>
              </a:rPr>
              <a:t> Sustainable management:</a:t>
            </a:r>
          </a:p>
          <a:p>
            <a:pPr eaLnBrk="0" hangingPunct="0">
              <a:spcBef>
                <a:spcPts val="0"/>
              </a:spcBef>
              <a:defRPr/>
            </a:pPr>
            <a:r>
              <a:rPr lang="en-US" sz="4000" dirty="0">
                <a:solidFill>
                  <a:schemeClr val="tx2"/>
                </a:solidFill>
                <a:latin typeface="Arial" pitchFamily="34" charset="0"/>
              </a:rPr>
              <a:t>   non-resistant ABW</a:t>
            </a:r>
          </a:p>
          <a:p>
            <a:pPr eaLnBrk="0" hangingPunct="0">
              <a:spcBef>
                <a:spcPts val="1800"/>
              </a:spcBef>
              <a:buFontTx/>
              <a:buChar char="•"/>
              <a:defRPr/>
            </a:pPr>
            <a:r>
              <a:rPr lang="en-US" sz="3000" dirty="0">
                <a:solidFill>
                  <a:schemeClr val="tx1">
                    <a:lumMod val="60000"/>
                    <a:lumOff val="40000"/>
                  </a:schemeClr>
                </a:solidFill>
                <a:latin typeface="Arial" pitchFamily="34" charset="0"/>
              </a:rPr>
              <a:t> Sustainable management: resistant</a:t>
            </a:r>
          </a:p>
          <a:p>
            <a:pPr eaLnBrk="0" hangingPunct="0">
              <a:spcBef>
                <a:spcPts val="1800"/>
              </a:spcBef>
              <a:buFontTx/>
              <a:buChar char="•"/>
              <a:defRPr/>
            </a:pPr>
            <a:r>
              <a:rPr lang="en-US" sz="3000" dirty="0">
                <a:solidFill>
                  <a:schemeClr val="tx1">
                    <a:lumMod val="60000"/>
                    <a:lumOff val="40000"/>
                  </a:schemeClr>
                </a:solidFill>
                <a:latin typeface="Arial" pitchFamily="34" charset="0"/>
              </a:rPr>
              <a:t> Biorationals</a:t>
            </a:r>
          </a:p>
          <a:p>
            <a:pPr eaLnBrk="0" hangingPunct="0">
              <a:spcBef>
                <a:spcPts val="1800"/>
              </a:spcBef>
              <a:buFontTx/>
              <a:buChar char="•"/>
              <a:defRPr/>
            </a:pPr>
            <a:r>
              <a:rPr lang="en-US" sz="3000" dirty="0">
                <a:solidFill>
                  <a:schemeClr val="bg1">
                    <a:lumMod val="65000"/>
                  </a:schemeClr>
                </a:solidFill>
                <a:latin typeface="Arial" pitchFamily="34" charset="0"/>
              </a:rPr>
              <a:t>Turning ABW into an ally</a:t>
            </a:r>
            <a:endParaRPr lang="en-US" sz="3000" dirty="0">
              <a:solidFill>
                <a:schemeClr val="tx1">
                  <a:lumMod val="60000"/>
                  <a:lumOff val="40000"/>
                </a:schemeClr>
              </a:solidFill>
              <a:latin typeface="Arial" pitchFamily="34" charset="0"/>
            </a:endParaRPr>
          </a:p>
        </p:txBody>
      </p:sp>
      <p:sp>
        <p:nvSpPr>
          <p:cNvPr id="82947" name="Rectangle 3"/>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golf course green backgroun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itle 1"/>
          <p:cNvSpPr>
            <a:spLocks noGrp="1"/>
          </p:cNvSpPr>
          <p:nvPr>
            <p:ph type="title"/>
          </p:nvPr>
        </p:nvSpPr>
        <p:spPr>
          <a:xfrm>
            <a:off x="914400" y="1371600"/>
            <a:ext cx="7315200" cy="1143000"/>
          </a:xfrm>
          <a:solidFill>
            <a:schemeClr val="tx1">
              <a:alpha val="0"/>
            </a:schemeClr>
          </a:solidFill>
        </p:spPr>
        <p:txBody>
          <a:bodyPr/>
          <a:lstStyle/>
          <a:p>
            <a:pPr algn="l" eaLnBrk="1" hangingPunct="1">
              <a:defRPr/>
            </a:pPr>
            <a:r>
              <a:rPr lang="en-US" sz="3600" dirty="0">
                <a:solidFill>
                  <a:srgbClr val="FFFF01"/>
                </a:solidFill>
                <a:effectLst>
                  <a:outerShdw blurRad="38100" dist="38100" dir="2700000" algn="tl">
                    <a:srgbClr val="000000">
                      <a:alpha val="43137"/>
                    </a:srgbClr>
                  </a:outerShdw>
                </a:effectLst>
                <a:latin typeface="Arial" charset="0"/>
                <a:cs typeface="Arial" charset="0"/>
              </a:rPr>
              <a:t>Most Successful Programs:</a:t>
            </a:r>
          </a:p>
        </p:txBody>
      </p:sp>
      <p:sp>
        <p:nvSpPr>
          <p:cNvPr id="3" name="Content Placeholder 2"/>
          <p:cNvSpPr>
            <a:spLocks noGrp="1"/>
          </p:cNvSpPr>
          <p:nvPr>
            <p:ph sz="half" idx="1"/>
          </p:nvPr>
        </p:nvSpPr>
        <p:spPr>
          <a:xfrm>
            <a:off x="609600" y="3886200"/>
            <a:ext cx="8229600" cy="2209800"/>
          </a:xfrm>
        </p:spPr>
        <p:txBody>
          <a:bodyPr/>
          <a:lstStyle/>
          <a:p>
            <a:pPr marL="514350" indent="-514350" eaLnBrk="1" hangingPunct="1">
              <a:buFont typeface="+mj-lt"/>
              <a:buAutoNum type="arabicPeriod"/>
              <a:defRPr/>
            </a:pPr>
            <a:r>
              <a:rPr lang="en-US" altLang="en-US" sz="2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Include monitoring to make decisions</a:t>
            </a:r>
          </a:p>
          <a:p>
            <a:pPr marL="514350" indent="-514350" eaLnBrk="1" hangingPunct="1">
              <a:buFont typeface="+mj-lt"/>
              <a:buAutoNum type="arabicPeriod"/>
              <a:defRPr/>
            </a:pPr>
            <a:r>
              <a:rPr lang="en-US" altLang="en-US" sz="2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Minimize sprays – in time &amp; space</a:t>
            </a:r>
          </a:p>
          <a:p>
            <a:pPr marL="514350" indent="-514350" eaLnBrk="1" hangingPunct="1">
              <a:buFont typeface="+mj-lt"/>
              <a:buAutoNum type="arabicPeriod"/>
              <a:defRPr/>
            </a:pPr>
            <a:r>
              <a:rPr lang="en-US" altLang="en-US" sz="2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Get good control of spring generation larvae</a:t>
            </a:r>
            <a:endParaRPr lang="en-US" altLang="en-US" dirty="0">
              <a:latin typeface="Arial" panose="020B0604020202020204" pitchFamily="34" charset="0"/>
              <a:cs typeface="Arial" panose="020B0604020202020204" pitchFamily="34" charset="0"/>
            </a:endParaRPr>
          </a:p>
        </p:txBody>
      </p:sp>
      <p:sp>
        <p:nvSpPr>
          <p:cNvPr id="83973" name="TextBox 19"/>
          <p:cNvSpPr txBox="1">
            <a:spLocks noChangeArrowheads="1"/>
          </p:cNvSpPr>
          <p:nvPr/>
        </p:nvSpPr>
        <p:spPr bwMode="auto">
          <a:xfrm rot="-5400000">
            <a:off x="8456613" y="6049962"/>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B. McGraw</a:t>
            </a:r>
          </a:p>
        </p:txBody>
      </p:sp>
    </p:spTree>
    <p:custDataLst>
      <p:tags r:id="rId1"/>
    </p:custData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forsythia in full bloom in golf course rough"/>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itle 1"/>
          <p:cNvSpPr>
            <a:spLocks noGrp="1"/>
          </p:cNvSpPr>
          <p:nvPr>
            <p:ph type="title"/>
          </p:nvPr>
        </p:nvSpPr>
        <p:spPr>
          <a:xfrm>
            <a:off x="-76200" y="274638"/>
            <a:ext cx="9220200" cy="1143000"/>
          </a:xfrm>
        </p:spPr>
        <p:txBody>
          <a:bodyPr/>
          <a:lstStyle/>
          <a:p>
            <a:pPr>
              <a:defRPr/>
            </a:pPr>
            <a:r>
              <a:rPr lang="en-US" sz="3200" dirty="0">
                <a:effectLst>
                  <a:outerShdw blurRad="38100" dist="38100" dir="2700000" algn="tl">
                    <a:srgbClr val="000000">
                      <a:alpha val="43137"/>
                    </a:srgbClr>
                  </a:outerShdw>
                </a:effectLst>
                <a:latin typeface="Arial" pitchFamily="34" charset="0"/>
                <a:cs typeface="Arial" pitchFamily="34" charset="0"/>
              </a:rPr>
              <a:t>To Get Good Control…</a:t>
            </a:r>
            <a:br>
              <a:rPr lang="en-US" sz="3200" dirty="0">
                <a:effectLst>
                  <a:outerShdw blurRad="38100" dist="38100" dir="2700000" algn="tl">
                    <a:srgbClr val="000000">
                      <a:alpha val="43137"/>
                    </a:srgbClr>
                  </a:outerShdw>
                </a:effectLst>
                <a:latin typeface="Arial" pitchFamily="34" charset="0"/>
                <a:cs typeface="Arial" pitchFamily="34" charset="0"/>
              </a:rPr>
            </a:br>
            <a:r>
              <a:rPr lang="en-US" sz="3200" dirty="0">
                <a:effectLst>
                  <a:outerShdw blurRad="38100" dist="38100" dir="2700000" algn="tl">
                    <a:srgbClr val="000000">
                      <a:alpha val="43137"/>
                    </a:srgbClr>
                  </a:outerShdw>
                </a:effectLst>
                <a:latin typeface="Arial" pitchFamily="34" charset="0"/>
                <a:cs typeface="Arial" pitchFamily="34" charset="0"/>
              </a:rPr>
              <a:t>Monitoring is Essential !!</a:t>
            </a:r>
          </a:p>
        </p:txBody>
      </p:sp>
      <p:sp>
        <p:nvSpPr>
          <p:cNvPr id="171011" name="Content Placeholder 2"/>
          <p:cNvSpPr>
            <a:spLocks noGrp="1"/>
          </p:cNvSpPr>
          <p:nvPr>
            <p:ph sz="half" idx="1"/>
          </p:nvPr>
        </p:nvSpPr>
        <p:spPr>
          <a:xfrm>
            <a:off x="533400" y="3657600"/>
            <a:ext cx="8305800" cy="2819400"/>
          </a:xfrm>
          <a:solidFill>
            <a:schemeClr val="tx1">
              <a:alpha val="0"/>
            </a:schemeClr>
          </a:solidFill>
        </p:spPr>
        <p:txBody>
          <a:bodyPr/>
          <a:lstStyle/>
          <a:p>
            <a:pPr eaLnBrk="1" hangingPunct="1">
              <a:defRPr/>
            </a:pPr>
            <a:r>
              <a:rPr lang="en-US" altLang="en-US" sz="2900" i="1" dirty="0">
                <a:solidFill>
                  <a:schemeClr val="tx2"/>
                </a:solidFill>
                <a:effectLst>
                  <a:outerShdw blurRad="38100" dist="38100" dir="2700000" algn="tl">
                    <a:srgbClr val="000000">
                      <a:alpha val="43137"/>
                    </a:srgbClr>
                  </a:outerShdw>
                </a:effectLst>
                <a:latin typeface="Arial" pitchFamily="34" charset="0"/>
                <a:cs typeface="Arial" pitchFamily="34" charset="0"/>
              </a:rPr>
              <a:t>Forsythia</a:t>
            </a:r>
            <a:r>
              <a:rPr lang="en-US" altLang="en-US" sz="2900" dirty="0">
                <a:effectLst>
                  <a:outerShdw blurRad="38100" dist="38100" dir="2700000" algn="tl">
                    <a:srgbClr val="000000">
                      <a:alpha val="43137"/>
                    </a:srgbClr>
                  </a:outerShdw>
                </a:effectLst>
                <a:latin typeface="Arial" pitchFamily="34" charset="0"/>
                <a:cs typeface="Arial" pitchFamily="34" charset="0"/>
              </a:rPr>
              <a:t> still a good predictor</a:t>
            </a:r>
            <a:r>
              <a:rPr lang="en-US" altLang="en-US" dirty="0">
                <a:effectLst>
                  <a:outerShdw blurRad="38100" dist="38100" dir="2700000" algn="tl">
                    <a:srgbClr val="000000">
                      <a:alpha val="43137"/>
                    </a:srgbClr>
                  </a:outerShdw>
                </a:effectLst>
                <a:latin typeface="Arial" pitchFamily="34" charset="0"/>
                <a:cs typeface="Arial" pitchFamily="34" charset="0"/>
              </a:rPr>
              <a:t> </a:t>
            </a:r>
          </a:p>
          <a:p>
            <a:pPr lvl="1" eaLnBrk="1" hangingPunct="1">
              <a:defRPr/>
            </a:pPr>
            <a:r>
              <a:rPr lang="en-US" altLang="en-US" sz="2600" dirty="0">
                <a:effectLst>
                  <a:outerShdw blurRad="38100" dist="38100" dir="2700000" algn="tl">
                    <a:srgbClr val="000000">
                      <a:alpha val="43137"/>
                    </a:srgbClr>
                  </a:outerShdw>
                </a:effectLst>
                <a:latin typeface="Arial" pitchFamily="34" charset="0"/>
                <a:cs typeface="Arial" pitchFamily="34" charset="0"/>
              </a:rPr>
              <a:t>Start of migration (FULL BLOOM) </a:t>
            </a:r>
          </a:p>
          <a:p>
            <a:pPr lvl="1" eaLnBrk="1" hangingPunct="1">
              <a:defRPr/>
            </a:pPr>
            <a:r>
              <a:rPr lang="en-US" altLang="en-US" sz="2600" dirty="0">
                <a:effectLst>
                  <a:outerShdw blurRad="38100" dist="38100" dir="2700000" algn="tl">
                    <a:srgbClr val="000000">
                      <a:alpha val="43137"/>
                    </a:srgbClr>
                  </a:outerShdw>
                </a:effectLst>
                <a:latin typeface="Arial" pitchFamily="34" charset="0"/>
                <a:cs typeface="Arial" pitchFamily="34" charset="0"/>
              </a:rPr>
              <a:t>Peak densities = ½ Gold, ½ Green</a:t>
            </a:r>
            <a:endParaRPr lang="en-US" altLang="en-US" sz="1600" dirty="0">
              <a:effectLst>
                <a:outerShdw blurRad="38100" dist="38100" dir="2700000" algn="tl">
                  <a:srgbClr val="000000">
                    <a:alpha val="43137"/>
                  </a:srgbClr>
                </a:outerShdw>
              </a:effectLst>
              <a:latin typeface="Arial" pitchFamily="34" charset="0"/>
              <a:cs typeface="Arial" pitchFamily="34" charset="0"/>
            </a:endParaRPr>
          </a:p>
          <a:p>
            <a:pPr lvl="1" eaLnBrk="1" hangingPunct="1">
              <a:defRPr/>
            </a:pPr>
            <a:endParaRPr lang="en-US" altLang="en-US" sz="1600" dirty="0">
              <a:effectLst>
                <a:outerShdw blurRad="38100" dist="38100" dir="2700000" algn="tl">
                  <a:srgbClr val="000000">
                    <a:alpha val="43137"/>
                  </a:srgbClr>
                </a:outerShdw>
              </a:effectLst>
              <a:latin typeface="Arial" pitchFamily="34" charset="0"/>
              <a:cs typeface="Arial" pitchFamily="34" charset="0"/>
            </a:endParaRPr>
          </a:p>
          <a:p>
            <a:pPr eaLnBrk="1" hangingPunct="1">
              <a:defRPr/>
            </a:pPr>
            <a:r>
              <a:rPr lang="en-US" altLang="en-US" sz="2900" dirty="0">
                <a:effectLst>
                  <a:outerShdw blurRad="38100" dist="38100" dir="2700000" algn="tl">
                    <a:srgbClr val="000000">
                      <a:alpha val="43137"/>
                    </a:srgbClr>
                  </a:outerShdw>
                </a:effectLst>
                <a:latin typeface="Arial" pitchFamily="34" charset="0"/>
                <a:cs typeface="Arial" pitchFamily="34" charset="0"/>
              </a:rPr>
              <a:t>Combine with insect counts</a:t>
            </a:r>
            <a:r>
              <a:rPr lang="en-US" altLang="en-US" dirty="0">
                <a:effectLst>
                  <a:outerShdw blurRad="38100" dist="38100" dir="2700000" algn="tl">
                    <a:srgbClr val="000000">
                      <a:alpha val="43137"/>
                    </a:srgbClr>
                  </a:outerShdw>
                </a:effectLst>
                <a:latin typeface="Arial" pitchFamily="34" charset="0"/>
                <a:cs typeface="Arial" pitchFamily="34" charset="0"/>
              </a:rPr>
              <a:t> </a:t>
            </a:r>
          </a:p>
          <a:p>
            <a:pPr lvl="1" eaLnBrk="1" hangingPunct="1">
              <a:defRPr/>
            </a:pPr>
            <a:r>
              <a:rPr lang="en-US" altLang="en-US" sz="2600" dirty="0">
                <a:effectLst>
                  <a:outerShdw blurRad="38100" dist="38100" dir="2700000" algn="tl">
                    <a:srgbClr val="000000">
                      <a:alpha val="43137"/>
                    </a:srgbClr>
                  </a:outerShdw>
                </a:effectLst>
                <a:latin typeface="Arial" pitchFamily="34" charset="0"/>
                <a:cs typeface="Arial" pitchFamily="34" charset="0"/>
              </a:rPr>
              <a:t>Soapy flushes, </a:t>
            </a:r>
            <a:r>
              <a:rPr lang="en-US" altLang="en-US" sz="2600" dirty="0" err="1">
                <a:effectLst>
                  <a:outerShdw blurRad="38100" dist="38100" dir="2700000" algn="tl">
                    <a:srgbClr val="000000">
                      <a:alpha val="43137"/>
                    </a:srgbClr>
                  </a:outerShdw>
                </a:effectLst>
                <a:latin typeface="Arial" pitchFamily="34" charset="0"/>
                <a:cs typeface="Arial" pitchFamily="34" charset="0"/>
              </a:rPr>
              <a:t>vac</a:t>
            </a:r>
            <a:r>
              <a:rPr lang="en-US" altLang="en-US" sz="2600" dirty="0">
                <a:effectLst>
                  <a:outerShdw blurRad="38100" dist="38100" dir="2700000" algn="tl">
                    <a:srgbClr val="000000">
                      <a:alpha val="43137"/>
                    </a:srgbClr>
                  </a:outerShdw>
                </a:effectLst>
                <a:latin typeface="Arial" pitchFamily="34" charset="0"/>
                <a:cs typeface="Arial" pitchFamily="34" charset="0"/>
              </a:rPr>
              <a:t> sampling, pitfall traps</a:t>
            </a:r>
            <a:endParaRPr lang="en-US" sz="2600" dirty="0">
              <a:effectLst>
                <a:outerShdw blurRad="38100" dist="38100" dir="2700000" algn="tl">
                  <a:srgbClr val="000000">
                    <a:alpha val="43137"/>
                  </a:srgbClr>
                </a:outerShdw>
              </a:effectLst>
              <a:latin typeface="Arial" pitchFamily="34" charset="0"/>
              <a:cs typeface="Arial" pitchFamily="34" charset="0"/>
            </a:endParaRPr>
          </a:p>
        </p:txBody>
      </p:sp>
      <p:sp>
        <p:nvSpPr>
          <p:cNvPr id="84997" name="TextBox 19"/>
          <p:cNvSpPr txBox="1">
            <a:spLocks noChangeArrowheads="1"/>
          </p:cNvSpPr>
          <p:nvPr/>
        </p:nvSpPr>
        <p:spPr bwMode="auto">
          <a:xfrm rot="-5400000">
            <a:off x="8428038" y="6049962"/>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solidFill>
                  <a:schemeClr val="bg2"/>
                </a:solidFill>
                <a:latin typeface="Arial" panose="020B0604020202020204" pitchFamily="34" charset="0"/>
              </a:rPr>
              <a:t>B. McGraw</a:t>
            </a: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196" name="Text Box 5"/>
          <p:cNvSpPr txBox="1">
            <a:spLocks noChangeArrowheads="1"/>
          </p:cNvSpPr>
          <p:nvPr/>
        </p:nvSpPr>
        <p:spPr bwMode="auto">
          <a:xfrm>
            <a:off x="152400" y="128588"/>
            <a:ext cx="868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600">
                <a:solidFill>
                  <a:srgbClr val="C00000"/>
                </a:solidFill>
                <a:latin typeface="Arial" panose="020B0604020202020204" pitchFamily="34" charset="0"/>
              </a:rPr>
              <a:t>Ideal Timing of ABW Applications</a:t>
            </a:r>
          </a:p>
          <a:p>
            <a:pPr algn="ctr" eaLnBrk="1" hangingPunct="1"/>
            <a:r>
              <a:rPr lang="en-US" altLang="en-US" sz="2200">
                <a:solidFill>
                  <a:srgbClr val="000000"/>
                </a:solidFill>
                <a:latin typeface="Arial" panose="020B0604020202020204" pitchFamily="34" charset="0"/>
              </a:rPr>
              <a:t>(Timing for NY metropolitan area)</a:t>
            </a:r>
          </a:p>
        </p:txBody>
      </p:sp>
      <p:sp>
        <p:nvSpPr>
          <p:cNvPr id="8197" name="TextBox 3"/>
          <p:cNvSpPr txBox="1">
            <a:spLocks noChangeArrowheads="1"/>
          </p:cNvSpPr>
          <p:nvPr/>
        </p:nvSpPr>
        <p:spPr bwMode="auto">
          <a:xfrm>
            <a:off x="762000" y="5410200"/>
            <a:ext cx="62985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b="0" dirty="0">
                <a:solidFill>
                  <a:srgbClr val="000000"/>
                </a:solidFill>
                <a:latin typeface="Arial" panose="020B0604020202020204" pitchFamily="34" charset="0"/>
              </a:rPr>
              <a:t>*Ad = adult; L1-3 = 1</a:t>
            </a:r>
            <a:r>
              <a:rPr lang="en-US" altLang="en-US" sz="1600" b="0" baseline="30000" dirty="0">
                <a:solidFill>
                  <a:srgbClr val="000000"/>
                </a:solidFill>
                <a:latin typeface="Arial" panose="020B0604020202020204" pitchFamily="34" charset="0"/>
              </a:rPr>
              <a:t>st</a:t>
            </a:r>
            <a:r>
              <a:rPr lang="en-US" altLang="en-US" sz="1600" b="0" dirty="0">
                <a:solidFill>
                  <a:srgbClr val="000000"/>
                </a:solidFill>
                <a:latin typeface="Arial" panose="020B0604020202020204" pitchFamily="34" charset="0"/>
              </a:rPr>
              <a:t> – 3</a:t>
            </a:r>
            <a:r>
              <a:rPr lang="en-US" altLang="en-US" sz="1600" b="0" baseline="30000" dirty="0">
                <a:solidFill>
                  <a:srgbClr val="000000"/>
                </a:solidFill>
                <a:latin typeface="Arial" panose="020B0604020202020204" pitchFamily="34" charset="0"/>
              </a:rPr>
              <a:t>rd</a:t>
            </a:r>
            <a:r>
              <a:rPr lang="en-US" altLang="en-US" sz="1600" b="0" dirty="0">
                <a:solidFill>
                  <a:srgbClr val="000000"/>
                </a:solidFill>
                <a:latin typeface="Arial" panose="020B0604020202020204" pitchFamily="34" charset="0"/>
              </a:rPr>
              <a:t> larval stage; L4-5 = 4</a:t>
            </a:r>
            <a:r>
              <a:rPr lang="en-US" altLang="en-US" sz="1600" b="0" baseline="30000" dirty="0">
                <a:solidFill>
                  <a:srgbClr val="000000"/>
                </a:solidFill>
                <a:latin typeface="Arial" panose="020B0604020202020204" pitchFamily="34" charset="0"/>
              </a:rPr>
              <a:t>th</a:t>
            </a:r>
            <a:r>
              <a:rPr lang="en-US" altLang="en-US" sz="1600" b="0" dirty="0">
                <a:solidFill>
                  <a:srgbClr val="000000"/>
                </a:solidFill>
                <a:latin typeface="Arial" panose="020B0604020202020204" pitchFamily="34" charset="0"/>
              </a:rPr>
              <a:t> – 5</a:t>
            </a:r>
            <a:r>
              <a:rPr lang="en-US" altLang="en-US" sz="1600" b="0" baseline="30000" dirty="0">
                <a:solidFill>
                  <a:srgbClr val="000000"/>
                </a:solidFill>
                <a:latin typeface="Arial" panose="020B0604020202020204" pitchFamily="34" charset="0"/>
              </a:rPr>
              <a:t>th</a:t>
            </a:r>
            <a:r>
              <a:rPr lang="en-US" altLang="en-US" sz="1600" b="0" dirty="0">
                <a:solidFill>
                  <a:srgbClr val="000000"/>
                </a:solidFill>
                <a:latin typeface="Arial" panose="020B0604020202020204" pitchFamily="34" charset="0"/>
              </a:rPr>
              <a:t> larval stage</a:t>
            </a:r>
          </a:p>
          <a:p>
            <a:pPr eaLnBrk="1" hangingPunct="1"/>
            <a:r>
              <a:rPr lang="en-US" altLang="en-US" sz="1600" b="0" dirty="0">
                <a:solidFill>
                  <a:srgbClr val="000000"/>
                </a:solidFill>
                <a:latin typeface="Arial" panose="020B0604020202020204" pitchFamily="34" charset="0"/>
              </a:rPr>
              <a:t>Systemic Larvicides: Ference, </a:t>
            </a:r>
            <a:r>
              <a:rPr lang="en-US" altLang="en-US" sz="1600" b="0" dirty="0" err="1">
                <a:solidFill>
                  <a:srgbClr val="000000"/>
                </a:solidFill>
                <a:latin typeface="Arial" panose="020B0604020202020204" pitchFamily="34" charset="0"/>
              </a:rPr>
              <a:t>Tetrino</a:t>
            </a:r>
            <a:r>
              <a:rPr lang="en-US" altLang="en-US" sz="1600" b="0" dirty="0">
                <a:solidFill>
                  <a:srgbClr val="000000"/>
                </a:solidFill>
                <a:latin typeface="Arial" panose="020B0604020202020204" pitchFamily="34" charset="0"/>
              </a:rPr>
              <a:t>, Acelepryn, Suprado</a:t>
            </a:r>
          </a:p>
          <a:p>
            <a:pPr eaLnBrk="1" hangingPunct="1"/>
            <a:r>
              <a:rPr lang="en-US" altLang="en-US" sz="1600" b="0" dirty="0">
                <a:solidFill>
                  <a:srgbClr val="000000"/>
                </a:solidFill>
                <a:latin typeface="Arial" panose="020B0604020202020204" pitchFamily="34" charset="0"/>
              </a:rPr>
              <a:t>Larvicides: MatchPoint, Provaunt, Dylox, Suprado</a:t>
            </a:r>
          </a:p>
          <a:p>
            <a:pPr eaLnBrk="1" hangingPunct="1"/>
            <a:r>
              <a:rPr lang="en-US" altLang="en-US" sz="1600" b="0" dirty="0">
                <a:solidFill>
                  <a:srgbClr val="000000"/>
                </a:solidFill>
                <a:latin typeface="Arial" panose="020B0604020202020204" pitchFamily="34" charset="0"/>
              </a:rPr>
              <a:t>*Adulticides: Pyrethroids, chlorpyrifos, Provaunt </a:t>
            </a:r>
          </a:p>
        </p:txBody>
      </p:sp>
      <p:sp>
        <p:nvSpPr>
          <p:cNvPr id="8198" name="TextBox 19"/>
          <p:cNvSpPr txBox="1">
            <a:spLocks noChangeArrowheads="1"/>
          </p:cNvSpPr>
          <p:nvPr/>
        </p:nvSpPr>
        <p:spPr bwMode="auto">
          <a:xfrm>
            <a:off x="7853363" y="6167438"/>
            <a:ext cx="1062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200" b="0" i="1">
                <a:solidFill>
                  <a:srgbClr val="000000"/>
                </a:solidFill>
                <a:latin typeface="Arial" panose="020B0604020202020204" pitchFamily="34" charset="0"/>
              </a:rPr>
              <a:t>Koppenhöfer</a:t>
            </a:r>
          </a:p>
          <a:p>
            <a:pPr algn="ctr" eaLnBrk="1" hangingPunct="1"/>
            <a:r>
              <a:rPr lang="en-US" altLang="en-US" sz="1200" b="0" i="1">
                <a:solidFill>
                  <a:srgbClr val="000000"/>
                </a:solidFill>
                <a:latin typeface="Arial" panose="020B0604020202020204" pitchFamily="34" charset="0"/>
              </a:rPr>
              <a:t>et al. 2012</a:t>
            </a:r>
          </a:p>
        </p:txBody>
      </p:sp>
      <p:graphicFrame>
        <p:nvGraphicFramePr>
          <p:cNvPr id="2" name="Object 1" descr="seasonal phenology of ABW stages, damage, and indicators plant bloom, and timing of insecticide applications.">
            <a:extLst>
              <a:ext uri="{FF2B5EF4-FFF2-40B4-BE49-F238E27FC236}">
                <a16:creationId xmlns:a16="http://schemas.microsoft.com/office/drawing/2014/main" id="{5259AB3F-519A-329C-386D-A94DC5B5884C}"/>
              </a:ext>
            </a:extLst>
          </p:cNvPr>
          <p:cNvGraphicFramePr>
            <a:graphicFrameLocks noChangeAspect="1"/>
          </p:cNvGraphicFramePr>
          <p:nvPr>
            <p:extLst>
              <p:ext uri="{D42A27DB-BD31-4B8C-83A1-F6EECF244321}">
                <p14:modId xmlns:p14="http://schemas.microsoft.com/office/powerpoint/2010/main" val="2717012214"/>
              </p:ext>
            </p:extLst>
          </p:nvPr>
        </p:nvGraphicFramePr>
        <p:xfrm>
          <a:off x="418623" y="1046162"/>
          <a:ext cx="8649177" cy="4135438"/>
        </p:xfrm>
        <a:graphic>
          <a:graphicData uri="http://schemas.openxmlformats.org/presentationml/2006/ole">
            <mc:AlternateContent xmlns:mc="http://schemas.openxmlformats.org/markup-compatibility/2006">
              <mc:Choice xmlns:v="urn:schemas-microsoft-com:vml" Requires="v">
                <p:oleObj name="SPW 15.0 Graph" r:id="rId4" imgW="7086780" imgH="3551066" progId="SigmaPlotGraphicObject.15">
                  <p:embed/>
                </p:oleObj>
              </mc:Choice>
              <mc:Fallback>
                <p:oleObj name="SPW 15.0 Graph" r:id="rId4" imgW="7086780" imgH="3551066" progId="SigmaPlotGraphicObject.15">
                  <p:embed/>
                  <p:pic>
                    <p:nvPicPr>
                      <p:cNvPr id="3" name="Object 2" descr="seasonal phenology of ABW stages, damage, and indicators plant bloom, and timing of insecticide applications.">
                        <a:extLst>
                          <a:ext uri="{FF2B5EF4-FFF2-40B4-BE49-F238E27FC236}">
                            <a16:creationId xmlns:a16="http://schemas.microsoft.com/office/drawing/2014/main" id="{7C0FA988-D347-2361-9BA7-C03361A22B4F}"/>
                          </a:ext>
                        </a:extLst>
                      </p:cNvPr>
                      <p:cNvPicPr/>
                      <p:nvPr/>
                    </p:nvPicPr>
                    <p:blipFill>
                      <a:blip r:embed="rId5"/>
                      <a:stretch>
                        <a:fillRect/>
                      </a:stretch>
                    </p:blipFill>
                    <p:spPr>
                      <a:xfrm>
                        <a:off x="418623" y="1046162"/>
                        <a:ext cx="8649177" cy="4135438"/>
                      </a:xfrm>
                      <a:prstGeom prst="rect">
                        <a:avLst/>
                      </a:prstGeom>
                    </p:spPr>
                  </p:pic>
                </p:oleObj>
              </mc:Fallback>
            </mc:AlternateContent>
          </a:graphicData>
        </a:graphic>
      </p:graphicFrame>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a:xfrm>
            <a:off x="76200" y="274638"/>
            <a:ext cx="8991600" cy="944562"/>
          </a:xfrm>
        </p:spPr>
        <p:txBody>
          <a:bodyPr/>
          <a:lstStyle/>
          <a:p>
            <a:r>
              <a:rPr lang="en-US" altLang="en-US" sz="3000" b="1">
                <a:solidFill>
                  <a:srgbClr val="C00000"/>
                </a:solidFill>
                <a:latin typeface="Arial" panose="020B0604020202020204" pitchFamily="34" charset="0"/>
                <a:cs typeface="Arial" panose="020B0604020202020204" pitchFamily="34" charset="0"/>
              </a:rPr>
              <a:t>Why 1</a:t>
            </a:r>
            <a:r>
              <a:rPr lang="en-US" altLang="en-US" sz="3000" b="1" baseline="30000">
                <a:solidFill>
                  <a:srgbClr val="C00000"/>
                </a:solidFill>
                <a:latin typeface="Arial" panose="020B0604020202020204" pitchFamily="34" charset="0"/>
                <a:cs typeface="Arial" panose="020B0604020202020204" pitchFamily="34" charset="0"/>
              </a:rPr>
              <a:t>st</a:t>
            </a:r>
            <a:r>
              <a:rPr lang="en-US" altLang="en-US" sz="3000" b="1">
                <a:solidFill>
                  <a:srgbClr val="C00000"/>
                </a:solidFill>
                <a:latin typeface="Arial" panose="020B0604020202020204" pitchFamily="34" charset="0"/>
                <a:cs typeface="Arial" panose="020B0604020202020204" pitchFamily="34" charset="0"/>
              </a:rPr>
              <a:t> Generation Control is Importan</a:t>
            </a:r>
            <a:r>
              <a:rPr lang="en-US" altLang="en-US" sz="3400" b="1">
                <a:solidFill>
                  <a:srgbClr val="C00000"/>
                </a:solidFill>
                <a:latin typeface="Arial" panose="020B0604020202020204" pitchFamily="34" charset="0"/>
                <a:cs typeface="Arial" panose="020B0604020202020204" pitchFamily="34" charset="0"/>
              </a:rPr>
              <a:t>t  </a:t>
            </a:r>
          </a:p>
        </p:txBody>
      </p:sp>
      <p:sp>
        <p:nvSpPr>
          <p:cNvPr id="86019" name="Content Placeholder 2"/>
          <p:cNvSpPr>
            <a:spLocks noGrp="1"/>
          </p:cNvSpPr>
          <p:nvPr>
            <p:ph sz="half" idx="1"/>
          </p:nvPr>
        </p:nvSpPr>
        <p:spPr>
          <a:xfrm>
            <a:off x="304800" y="1524000"/>
            <a:ext cx="5334000" cy="4449763"/>
          </a:xfrm>
        </p:spPr>
        <p:txBody>
          <a:bodyPr/>
          <a:lstStyle/>
          <a:p>
            <a:r>
              <a:rPr lang="en-US" altLang="en-US">
                <a:solidFill>
                  <a:schemeClr val="bg2"/>
                </a:solidFill>
                <a:latin typeface="Arial" panose="020B0604020202020204" pitchFamily="34" charset="0"/>
                <a:cs typeface="Arial" panose="020B0604020202020204" pitchFamily="34" charset="0"/>
              </a:rPr>
              <a:t>Overwintering adults can lay many eggs over many weeks</a:t>
            </a:r>
          </a:p>
          <a:p>
            <a:pPr lvl="1"/>
            <a:r>
              <a:rPr lang="en-US" altLang="en-US" sz="2500">
                <a:solidFill>
                  <a:schemeClr val="bg2"/>
                </a:solidFill>
                <a:latin typeface="Arial" panose="020B0604020202020204" pitchFamily="34" charset="0"/>
                <a:cs typeface="Arial" panose="020B0604020202020204" pitchFamily="34" charset="0"/>
              </a:rPr>
              <a:t>Avg. 60 to 90 eggs/female</a:t>
            </a:r>
          </a:p>
          <a:p>
            <a:pPr lvl="1"/>
            <a:r>
              <a:rPr lang="en-US" altLang="en-US" sz="2500">
                <a:solidFill>
                  <a:schemeClr val="bg2"/>
                </a:solidFill>
                <a:latin typeface="Arial" panose="020B0604020202020204" pitchFamily="34" charset="0"/>
                <a:cs typeface="Arial" panose="020B0604020202020204" pitchFamily="34" charset="0"/>
              </a:rPr>
              <a:t>Over up to 15 weeks</a:t>
            </a:r>
          </a:p>
          <a:p>
            <a:pPr lvl="1"/>
            <a:endParaRPr lang="en-US" altLang="en-US">
              <a:solidFill>
                <a:schemeClr val="bg2"/>
              </a:solidFill>
              <a:latin typeface="Arial" panose="020B0604020202020204" pitchFamily="34" charset="0"/>
              <a:cs typeface="Arial" panose="020B0604020202020204" pitchFamily="34" charset="0"/>
            </a:endParaRPr>
          </a:p>
          <a:p>
            <a:r>
              <a:rPr lang="en-US" altLang="en-US">
                <a:solidFill>
                  <a:schemeClr val="bg2"/>
                </a:solidFill>
                <a:latin typeface="Arial" panose="020B0604020202020204" pitchFamily="34" charset="0"/>
                <a:cs typeface="Arial" panose="020B0604020202020204" pitchFamily="34" charset="0"/>
              </a:rPr>
              <a:t>Overlap in stages decrease effectiveness of controls</a:t>
            </a:r>
          </a:p>
          <a:p>
            <a:pPr lvl="1"/>
            <a:r>
              <a:rPr lang="en-US" altLang="en-US" sz="2500">
                <a:solidFill>
                  <a:schemeClr val="bg2"/>
                </a:solidFill>
                <a:latin typeface="Arial" panose="020B0604020202020204" pitchFamily="34" charset="0"/>
                <a:cs typeface="Arial" panose="020B0604020202020204" pitchFamily="34" charset="0"/>
              </a:rPr>
              <a:t>Larvae protected in stem</a:t>
            </a:r>
          </a:p>
          <a:p>
            <a:pPr lvl="1"/>
            <a:r>
              <a:rPr lang="en-US" altLang="en-US" sz="2500">
                <a:solidFill>
                  <a:schemeClr val="bg2"/>
                </a:solidFill>
                <a:latin typeface="Arial" panose="020B0604020202020204" pitchFamily="34" charset="0"/>
                <a:cs typeface="Arial" panose="020B0604020202020204" pitchFamily="34" charset="0"/>
              </a:rPr>
              <a:t>Pupae not susceptible</a:t>
            </a:r>
          </a:p>
        </p:txBody>
      </p:sp>
      <p:pic>
        <p:nvPicPr>
          <p:cNvPr id="86020" name="Picture 2" descr="ABW adul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477000" y="1219200"/>
            <a:ext cx="2316163" cy="2895600"/>
          </a:xfrm>
          <a:noFill/>
        </p:spPr>
      </p:pic>
      <p:pic>
        <p:nvPicPr>
          <p:cNvPr id="86021" name="Picture 2" descr="ABW pu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565015"/>
            <a:ext cx="1981200" cy="30384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87042" name="Title 1"/>
          <p:cNvSpPr>
            <a:spLocks noGrp="1"/>
          </p:cNvSpPr>
          <p:nvPr>
            <p:ph type="title"/>
          </p:nvPr>
        </p:nvSpPr>
        <p:spPr>
          <a:xfrm>
            <a:off x="76200" y="274638"/>
            <a:ext cx="8991600" cy="1143000"/>
          </a:xfrm>
        </p:spPr>
        <p:txBody>
          <a:bodyPr/>
          <a:lstStyle/>
          <a:p>
            <a:r>
              <a:rPr lang="en-US" altLang="en-US" sz="3000" b="1">
                <a:solidFill>
                  <a:srgbClr val="C00000"/>
                </a:solidFill>
                <a:latin typeface="Arial" panose="020B0604020202020204" pitchFamily="34" charset="0"/>
                <a:cs typeface="Arial" panose="020B0604020202020204" pitchFamily="34" charset="0"/>
              </a:rPr>
              <a:t>Does it make sense to apply adulticides before adult densities peak on playing surface?</a:t>
            </a:r>
          </a:p>
        </p:txBody>
      </p:sp>
      <p:sp>
        <p:nvSpPr>
          <p:cNvPr id="3" name="Content Placeholder 2"/>
          <p:cNvSpPr>
            <a:spLocks noGrp="1"/>
          </p:cNvSpPr>
          <p:nvPr>
            <p:ph sz="half" idx="1"/>
          </p:nvPr>
        </p:nvSpPr>
        <p:spPr>
          <a:xfrm>
            <a:off x="304800" y="1676400"/>
            <a:ext cx="5562600" cy="4876800"/>
          </a:xfrm>
        </p:spPr>
        <p:txBody>
          <a:bodyPr/>
          <a:lstStyle/>
          <a:p>
            <a:pPr>
              <a:defRPr/>
            </a:pPr>
            <a:r>
              <a:rPr lang="en-US" dirty="0">
                <a:solidFill>
                  <a:schemeClr val="bg2"/>
                </a:solidFill>
                <a:latin typeface="Arial" charset="0"/>
                <a:cs typeface="Arial" charset="0"/>
              </a:rPr>
              <a:t>NY: 3-year study:</a:t>
            </a:r>
          </a:p>
          <a:p>
            <a:pPr lvl="1">
              <a:defRPr/>
            </a:pPr>
            <a:r>
              <a:rPr lang="en-US" sz="2600" dirty="0">
                <a:solidFill>
                  <a:schemeClr val="bg2"/>
                </a:solidFill>
                <a:latin typeface="Arial" charset="0"/>
                <a:cs typeface="Arial" charset="0"/>
              </a:rPr>
              <a:t>Few adults feed on migration</a:t>
            </a:r>
          </a:p>
          <a:p>
            <a:pPr lvl="1">
              <a:defRPr/>
            </a:pPr>
            <a:r>
              <a:rPr lang="en-US" sz="2600" dirty="0">
                <a:solidFill>
                  <a:schemeClr val="bg2"/>
                </a:solidFill>
                <a:latin typeface="Arial" charset="0"/>
                <a:cs typeface="Arial" charset="0"/>
              </a:rPr>
              <a:t>Adults don’t lay eggs before peak densities reached</a:t>
            </a:r>
            <a:endParaRPr lang="en-US" sz="1000" dirty="0">
              <a:solidFill>
                <a:schemeClr val="bg2"/>
              </a:solidFill>
              <a:latin typeface="Arial" charset="0"/>
              <a:cs typeface="Arial" charset="0"/>
            </a:endParaRPr>
          </a:p>
          <a:p>
            <a:pPr lvl="1">
              <a:defRPr/>
            </a:pPr>
            <a:endParaRPr lang="en-US" sz="1000" dirty="0">
              <a:solidFill>
                <a:schemeClr val="bg2"/>
              </a:solidFill>
              <a:latin typeface="Arial" charset="0"/>
              <a:cs typeface="Arial" charset="0"/>
            </a:endParaRPr>
          </a:p>
          <a:p>
            <a:pPr marL="365760" lvl="1">
              <a:buFont typeface="Arial" pitchFamily="34" charset="0"/>
              <a:buChar char="•"/>
              <a:defRPr/>
            </a:pPr>
            <a:r>
              <a:rPr lang="en-US" sz="2800" dirty="0">
                <a:solidFill>
                  <a:schemeClr val="bg2"/>
                </a:solidFill>
                <a:latin typeface="Arial" charset="0"/>
                <a:cs typeface="Arial" charset="0"/>
              </a:rPr>
              <a:t>Our recommendation: </a:t>
            </a:r>
            <a:r>
              <a:rPr lang="en-US" sz="2800" dirty="0">
                <a:solidFill>
                  <a:schemeClr val="bg1"/>
                </a:solidFill>
                <a:latin typeface="Arial" charset="0"/>
                <a:cs typeface="Arial" charset="0"/>
              </a:rPr>
              <a:t>Wait for peak adult densities!</a:t>
            </a:r>
          </a:p>
        </p:txBody>
      </p:sp>
      <p:pic>
        <p:nvPicPr>
          <p:cNvPr id="87044" name="Picture 2" descr="ABW adul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73763" y="2133600"/>
            <a:ext cx="3170237" cy="3962400"/>
          </a:xfrm>
          <a:noFill/>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152400" y="228600"/>
            <a:ext cx="8763000" cy="685800"/>
          </a:xfrm>
        </p:spPr>
        <p:txBody>
          <a:bodyPr/>
          <a:lstStyle/>
          <a:p>
            <a:pPr eaLnBrk="1" hangingPunct="1"/>
            <a:r>
              <a:rPr lang="en-US" altLang="en-US" sz="3000" b="1">
                <a:solidFill>
                  <a:srgbClr val="C00000"/>
                </a:solidFill>
                <a:latin typeface="Arial" panose="020B0604020202020204" pitchFamily="34" charset="0"/>
                <a:cs typeface="Arial" panose="020B0604020202020204" pitchFamily="34" charset="0"/>
              </a:rPr>
              <a:t>Problems with pre-peak applications</a:t>
            </a:r>
          </a:p>
        </p:txBody>
      </p:sp>
      <p:sp>
        <p:nvSpPr>
          <p:cNvPr id="88067" name="Rectangle 4"/>
          <p:cNvSpPr>
            <a:spLocks noChangeArrowheads="1"/>
          </p:cNvSpPr>
          <p:nvPr/>
        </p:nvSpPr>
        <p:spPr bwMode="auto">
          <a:xfrm>
            <a:off x="457200" y="1219200"/>
            <a:ext cx="8382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1800"/>
              </a:spcBef>
              <a:buFont typeface="Arial" panose="020B0604020202020204" pitchFamily="34" charset="0"/>
              <a:buChar char="•"/>
            </a:pPr>
            <a:r>
              <a:rPr lang="en-US" altLang="en-US" sz="2900" b="0">
                <a:solidFill>
                  <a:schemeClr val="bg2"/>
                </a:solidFill>
                <a:latin typeface="Arial" panose="020B0604020202020204" pitchFamily="34" charset="0"/>
                <a:sym typeface="Wingdings" panose="05000000000000000000" pitchFamily="2" charset="2"/>
              </a:rPr>
              <a:t>unnecessary kill of beneficials </a:t>
            </a:r>
          </a:p>
          <a:p>
            <a:pPr eaLnBrk="1" hangingPunct="1">
              <a:spcBef>
                <a:spcPts val="1800"/>
              </a:spcBef>
              <a:buFont typeface="Arial" panose="020B0604020202020204" pitchFamily="34" charset="0"/>
              <a:buChar char="•"/>
            </a:pPr>
            <a:r>
              <a:rPr lang="en-US" altLang="en-US" sz="2900" b="0">
                <a:solidFill>
                  <a:schemeClr val="bg2"/>
                </a:solidFill>
                <a:latin typeface="Arial" panose="020B0604020202020204" pitchFamily="34" charset="0"/>
                <a:sym typeface="Wingdings" panose="05000000000000000000" pitchFamily="2" charset="2"/>
              </a:rPr>
              <a:t>increased exposure of adult ABW to sublethal insecticide concentrations </a:t>
            </a:r>
          </a:p>
          <a:p>
            <a:pPr eaLnBrk="1" hangingPunct="1">
              <a:spcBef>
                <a:spcPts val="1800"/>
              </a:spcBef>
              <a:buFont typeface="Wingdings" panose="05000000000000000000" pitchFamily="2" charset="2"/>
              <a:buChar char="à"/>
            </a:pPr>
            <a:r>
              <a:rPr lang="en-US" altLang="en-US" sz="2900" b="0">
                <a:solidFill>
                  <a:schemeClr val="bg2"/>
                </a:solidFill>
                <a:latin typeface="Arial" panose="020B0604020202020204" pitchFamily="34" charset="0"/>
                <a:sym typeface="Wingdings" panose="05000000000000000000" pitchFamily="2" charset="2"/>
              </a:rPr>
              <a:t> less control</a:t>
            </a:r>
          </a:p>
          <a:p>
            <a:pPr eaLnBrk="1" hangingPunct="1">
              <a:spcBef>
                <a:spcPts val="1800"/>
              </a:spcBef>
              <a:buFont typeface="Wingdings" panose="05000000000000000000" pitchFamily="2" charset="2"/>
              <a:buChar char="à"/>
            </a:pPr>
            <a:r>
              <a:rPr lang="en-US" altLang="en-US" sz="2900" b="0">
                <a:solidFill>
                  <a:schemeClr val="bg2"/>
                </a:solidFill>
                <a:latin typeface="Arial" panose="020B0604020202020204" pitchFamily="34" charset="0"/>
                <a:sym typeface="Wingdings" panose="05000000000000000000" pitchFamily="2" charset="2"/>
              </a:rPr>
              <a:t> additional applications</a:t>
            </a:r>
          </a:p>
          <a:p>
            <a:pPr eaLnBrk="1" hangingPunct="1">
              <a:spcBef>
                <a:spcPts val="1800"/>
              </a:spcBef>
              <a:buFont typeface="Wingdings" panose="05000000000000000000" pitchFamily="2" charset="2"/>
              <a:buChar char="à"/>
            </a:pPr>
            <a:r>
              <a:rPr lang="en-US" altLang="en-US" sz="2900" b="0">
                <a:solidFill>
                  <a:schemeClr val="bg2"/>
                </a:solidFill>
                <a:latin typeface="Arial" panose="020B0604020202020204" pitchFamily="34" charset="0"/>
                <a:sym typeface="Wingdings" panose="05000000000000000000" pitchFamily="2" charset="2"/>
              </a:rPr>
              <a:t> faster resistance development !!</a:t>
            </a:r>
            <a:endParaRPr lang="en-US" altLang="en-US" sz="2900" b="0">
              <a:solidFill>
                <a:schemeClr val="bg2"/>
              </a:solidFill>
              <a:latin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89090" name="Picture 4" descr="golf course fairway with ABW damage backgrou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2895600"/>
            <a:ext cx="8229600" cy="1143000"/>
          </a:xfrm>
        </p:spPr>
        <p:txBody>
          <a:bodyPr rtlCol="0">
            <a:normAutofit fontScale="90000"/>
          </a:bodyPr>
          <a:lstStyle/>
          <a:p>
            <a:pPr eaLnBrk="1" fontAlgn="auto" hangingPunct="1">
              <a:spcAft>
                <a:spcPts val="0"/>
              </a:spcAft>
              <a:defRPr/>
            </a:pPr>
            <a:br>
              <a:rPr lang="en-US" dirty="0"/>
            </a:br>
            <a:br>
              <a:rPr lang="en-US" dirty="0"/>
            </a:br>
            <a:br>
              <a:rPr lang="en-US" dirty="0"/>
            </a:br>
            <a:br>
              <a:rPr lang="en-US" dirty="0"/>
            </a:br>
            <a:br>
              <a:rPr lang="en-US" dirty="0"/>
            </a:br>
            <a:br>
              <a:rPr lang="en-US" dirty="0"/>
            </a:br>
            <a:r>
              <a:rPr lang="en-US" dirty="0"/>
              <a:t> </a:t>
            </a:r>
            <a:endParaRPr lang="en-US" i="1" dirty="0">
              <a:solidFill>
                <a:schemeClr val="bg1"/>
              </a:solidFill>
            </a:endParaRPr>
          </a:p>
        </p:txBody>
      </p:sp>
      <p:sp>
        <p:nvSpPr>
          <p:cNvPr id="3" name="Rectangle 3"/>
          <p:cNvSpPr>
            <a:spLocks noChangeArrowheads="1"/>
          </p:cNvSpPr>
          <p:nvPr/>
        </p:nvSpPr>
        <p:spPr bwMode="auto">
          <a:xfrm>
            <a:off x="381000" y="1295400"/>
            <a:ext cx="7391400" cy="2362200"/>
          </a:xfrm>
          <a:prstGeom prst="rect">
            <a:avLst/>
          </a:prstGeom>
          <a:noFill/>
          <a:ln w="9525">
            <a:noFill/>
            <a:miter lim="800000"/>
            <a:headEnd/>
            <a:tailEnd/>
          </a:ln>
          <a:effectLst/>
        </p:spPr>
        <p:txBody>
          <a:bodyPr/>
          <a:lstStyle/>
          <a:p>
            <a:pPr marL="342900" indent="-342900">
              <a:spcBef>
                <a:spcPts val="1800"/>
              </a:spcBef>
              <a:defRPr/>
            </a:pPr>
            <a:r>
              <a:rPr lang="en-US" sz="2900" b="0" dirty="0">
                <a:solidFill>
                  <a:srgbClr val="FFFFFF"/>
                </a:solidFill>
                <a:effectLst>
                  <a:outerShdw blurRad="38100" dist="38100" dir="2700000" algn="tl">
                    <a:srgbClr val="000000"/>
                  </a:outerShdw>
                </a:effectLst>
                <a:latin typeface="Arial" charset="0"/>
                <a:cs typeface="Arial" charset="0"/>
              </a:rPr>
              <a:t>Most effective and sustainable option:</a:t>
            </a:r>
          </a:p>
          <a:p>
            <a:pPr marL="342900" indent="-342900">
              <a:spcBef>
                <a:spcPts val="1800"/>
              </a:spcBef>
              <a:buFont typeface="Arial" pitchFamily="34" charset="0"/>
              <a:buChar char="•"/>
              <a:defRPr/>
            </a:pPr>
            <a:r>
              <a:rPr lang="en-US" sz="2900" b="0" dirty="0">
                <a:solidFill>
                  <a:srgbClr val="FFFFFF"/>
                </a:solidFill>
                <a:effectLst>
                  <a:outerShdw blurRad="38100" dist="38100" dir="2700000" algn="tl">
                    <a:srgbClr val="000000"/>
                  </a:outerShdw>
                </a:effectLst>
                <a:latin typeface="Arial" charset="0"/>
                <a:cs typeface="Arial" charset="0"/>
              </a:rPr>
              <a:t>Work to </a:t>
            </a:r>
            <a:r>
              <a:rPr lang="en-US" sz="2900" u="sng" dirty="0">
                <a:solidFill>
                  <a:schemeClr val="bg1"/>
                </a:solidFill>
                <a:effectLst>
                  <a:outerShdw blurRad="38100" dist="38100" dir="2700000" algn="tl">
                    <a:srgbClr val="000000"/>
                  </a:outerShdw>
                </a:effectLst>
                <a:latin typeface="Arial" charset="0"/>
                <a:cs typeface="Arial" charset="0"/>
              </a:rPr>
              <a:t>reduce </a:t>
            </a:r>
            <a:r>
              <a:rPr lang="en-US" sz="2900" i="1" u="sng" dirty="0">
                <a:solidFill>
                  <a:schemeClr val="bg1"/>
                </a:solidFill>
                <a:effectLst>
                  <a:outerShdw blurRad="38100" dist="38100" dir="2700000" algn="tl">
                    <a:srgbClr val="000000"/>
                  </a:outerShdw>
                </a:effectLst>
                <a:latin typeface="Arial" charset="0"/>
                <a:cs typeface="Arial" charset="0"/>
              </a:rPr>
              <a:t>Poa</a:t>
            </a:r>
            <a:r>
              <a:rPr lang="en-US" sz="2900" i="1" dirty="0">
                <a:solidFill>
                  <a:schemeClr val="bg1"/>
                </a:solidFill>
                <a:effectLst>
                  <a:outerShdw blurRad="38100" dist="38100" dir="2700000" algn="tl">
                    <a:srgbClr val="000000"/>
                  </a:outerShdw>
                </a:effectLst>
                <a:latin typeface="Arial" charset="0"/>
                <a:cs typeface="Arial" charset="0"/>
              </a:rPr>
              <a:t> </a:t>
            </a:r>
            <a:r>
              <a:rPr lang="en-US" sz="2900" b="0" dirty="0">
                <a:solidFill>
                  <a:srgbClr val="FFFFFF"/>
                </a:solidFill>
                <a:effectLst>
                  <a:outerShdw blurRad="38100" dist="38100" dir="2700000" algn="tl">
                    <a:srgbClr val="000000"/>
                  </a:outerShdw>
                </a:effectLst>
                <a:latin typeface="Arial" charset="0"/>
                <a:cs typeface="Arial" charset="0"/>
              </a:rPr>
              <a:t>as much as possible wherever possible.</a:t>
            </a:r>
          </a:p>
          <a:p>
            <a:pPr marL="342900" indent="-342900">
              <a:spcBef>
                <a:spcPts val="1800"/>
              </a:spcBef>
              <a:buFont typeface="Arial" pitchFamily="34" charset="0"/>
              <a:buChar char="•"/>
              <a:defRPr/>
            </a:pPr>
            <a:r>
              <a:rPr lang="en-US" sz="2900" b="0" dirty="0">
                <a:solidFill>
                  <a:srgbClr val="FFFFFF"/>
                </a:solidFill>
                <a:effectLst>
                  <a:outerShdw blurRad="38100" dist="38100" dir="2700000" algn="tl">
                    <a:srgbClr val="000000"/>
                  </a:outerShdw>
                </a:effectLst>
                <a:latin typeface="Arial" charset="0"/>
                <a:cs typeface="Arial" charset="0"/>
              </a:rPr>
              <a:t>Start on fairways.</a:t>
            </a:r>
          </a:p>
        </p:txBody>
      </p:sp>
      <p:sp>
        <p:nvSpPr>
          <p:cNvPr id="4" name="Rectangle 2"/>
          <p:cNvSpPr>
            <a:spLocks noChangeArrowheads="1"/>
          </p:cNvSpPr>
          <p:nvPr/>
        </p:nvSpPr>
        <p:spPr bwMode="auto">
          <a:xfrm>
            <a:off x="533400" y="268288"/>
            <a:ext cx="7696200" cy="646112"/>
          </a:xfrm>
          <a:prstGeom prst="rect">
            <a:avLst/>
          </a:prstGeom>
          <a:noFill/>
          <a:ln w="9525">
            <a:noFill/>
            <a:miter lim="800000"/>
            <a:headEnd/>
            <a:tailEnd/>
          </a:ln>
        </p:spPr>
        <p:txBody>
          <a:bodyPr>
            <a:spAutoFit/>
          </a:bodyPr>
          <a:lstStyle/>
          <a:p>
            <a:pPr algn="ctr">
              <a:defRPr/>
            </a:pPr>
            <a:r>
              <a:rPr lang="en-US" altLang="en-US" sz="3600" dirty="0">
                <a:solidFill>
                  <a:srgbClr val="FFFF00"/>
                </a:solidFill>
                <a:effectLst>
                  <a:outerShdw blurRad="38100" dist="38100" dir="2700000" algn="tl">
                    <a:srgbClr val="000000">
                      <a:alpha val="43137"/>
                    </a:srgbClr>
                  </a:outerShdw>
                </a:effectLst>
                <a:latin typeface="Arial" charset="0"/>
                <a:cs typeface="Arial" charset="0"/>
              </a:rPr>
              <a:t>Sustainable ABW Management</a:t>
            </a:r>
            <a:endParaRPr lang="en-US" altLang="en-US" sz="3200" dirty="0">
              <a:solidFill>
                <a:srgbClr val="FFFF00"/>
              </a:solidFill>
              <a:latin typeface="Arial" charset="0"/>
              <a:cs typeface="Arial" charset="0"/>
            </a:endParaRPr>
          </a:p>
        </p:txBody>
      </p:sp>
      <p:pic>
        <p:nvPicPr>
          <p:cNvPr id="89094" name="Picture 2" descr="graph showing relationship between ABW larval density, ABW damage, and percentage Poa."/>
          <p:cNvPicPr>
            <a:picLocks noChangeAspect="1" noChangeArrowheads="1"/>
          </p:cNvPicPr>
          <p:nvPr/>
        </p:nvPicPr>
        <p:blipFill>
          <a:blip r:embed="rId4" cstate="print">
            <a:extLst>
              <a:ext uri="{28A0092B-C50C-407E-A947-70E740481C1C}">
                <a14:useLocalDpi xmlns:a14="http://schemas.microsoft.com/office/drawing/2010/main" val="0"/>
              </a:ext>
            </a:extLst>
          </a:blip>
          <a:srcRect l="2000" r="10001"/>
          <a:stretch>
            <a:fillRect/>
          </a:stretch>
        </p:blipFill>
        <p:spPr bwMode="auto">
          <a:xfrm>
            <a:off x="5638800" y="4267200"/>
            <a:ext cx="33528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9224" name="Rectangle 3"/>
          <p:cNvSpPr>
            <a:spLocks noChangeArrowheads="1"/>
          </p:cNvSpPr>
          <p:nvPr/>
        </p:nvSpPr>
        <p:spPr bwMode="auto">
          <a:xfrm>
            <a:off x="381000" y="1066800"/>
            <a:ext cx="853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1800"/>
              </a:spcBef>
              <a:buFontTx/>
              <a:buChar char="•"/>
            </a:pPr>
            <a:r>
              <a:rPr lang="en-US" altLang="en-US" sz="3000" u="sng">
                <a:solidFill>
                  <a:schemeClr val="bg2"/>
                </a:solidFill>
                <a:latin typeface="Arial" panose="020B0604020202020204" pitchFamily="34" charset="0"/>
              </a:rPr>
              <a:t>Minimize adult treatments</a:t>
            </a:r>
          </a:p>
          <a:p>
            <a:pPr eaLnBrk="1" hangingPunct="1">
              <a:spcBef>
                <a:spcPts val="1800"/>
              </a:spcBef>
              <a:buFontTx/>
              <a:buChar char="•"/>
            </a:pPr>
            <a:r>
              <a:rPr lang="en-US" altLang="en-US" sz="3000" u="sng">
                <a:solidFill>
                  <a:schemeClr val="bg2"/>
                </a:solidFill>
                <a:latin typeface="Arial" panose="020B0604020202020204" pitchFamily="34" charset="0"/>
              </a:rPr>
              <a:t>Concentrate on larvae</a:t>
            </a:r>
          </a:p>
          <a:p>
            <a:pPr eaLnBrk="1" hangingPunct="1">
              <a:spcBef>
                <a:spcPts val="1800"/>
              </a:spcBef>
            </a:pPr>
            <a:r>
              <a:rPr lang="en-US" altLang="en-US" sz="2900" b="0">
                <a:solidFill>
                  <a:schemeClr val="bg2"/>
                </a:solidFill>
                <a:latin typeface="Arial" panose="020B0604020202020204" pitchFamily="34" charset="0"/>
                <a:sym typeface="Wingdings" panose="05000000000000000000" pitchFamily="2" charset="2"/>
              </a:rPr>
              <a:t> </a:t>
            </a:r>
            <a:r>
              <a:rPr lang="en-US" altLang="en-US" sz="2900" b="0">
                <a:solidFill>
                  <a:schemeClr val="bg2"/>
                </a:solidFill>
                <a:latin typeface="Arial" panose="020B0604020202020204" pitchFamily="34" charset="0"/>
              </a:rPr>
              <a:t>Allows more precise monitoring </a:t>
            </a:r>
            <a:r>
              <a:rPr lang="en-US" altLang="en-US" sz="2900" b="0">
                <a:solidFill>
                  <a:schemeClr val="bg2"/>
                </a:solidFill>
                <a:latin typeface="Arial" panose="020B0604020202020204" pitchFamily="34" charset="0"/>
                <a:sym typeface="Wingdings" panose="05000000000000000000" pitchFamily="2" charset="2"/>
              </a:rPr>
              <a:t> more </a:t>
            </a:r>
            <a:r>
              <a:rPr lang="en-US" altLang="en-US" sz="2900" b="0">
                <a:solidFill>
                  <a:schemeClr val="bg2"/>
                </a:solidFill>
                <a:latin typeface="Arial" panose="020B0604020202020204" pitchFamily="34" charset="0"/>
              </a:rPr>
              <a:t>targeted treatments </a:t>
            </a:r>
            <a:r>
              <a:rPr lang="en-US" altLang="en-US" sz="2900" b="0">
                <a:solidFill>
                  <a:schemeClr val="bg2"/>
                </a:solidFill>
                <a:latin typeface="Arial" panose="020B0604020202020204" pitchFamily="34" charset="0"/>
                <a:sym typeface="Wingdings" panose="05000000000000000000" pitchFamily="2" charset="2"/>
              </a:rPr>
              <a:t> less </a:t>
            </a:r>
            <a:r>
              <a:rPr lang="en-US" altLang="en-US" sz="2900" b="0">
                <a:solidFill>
                  <a:srgbClr val="FF0000"/>
                </a:solidFill>
                <a:latin typeface="Arial" panose="020B0604020202020204" pitchFamily="34" charset="0"/>
                <a:sym typeface="Wingdings" panose="05000000000000000000" pitchFamily="2" charset="2"/>
              </a:rPr>
              <a:t>R</a:t>
            </a:r>
            <a:r>
              <a:rPr lang="en-US" altLang="en-US" sz="2900" b="0">
                <a:solidFill>
                  <a:schemeClr val="bg2"/>
                </a:solidFill>
                <a:latin typeface="Arial" panose="020B0604020202020204" pitchFamily="34" charset="0"/>
                <a:sym typeface="Wingdings" panose="05000000000000000000" pitchFamily="2" charset="2"/>
              </a:rPr>
              <a:t> selection</a:t>
            </a:r>
            <a:endParaRPr lang="en-US" altLang="en-US" sz="2900" b="0">
              <a:solidFill>
                <a:schemeClr val="bg2"/>
              </a:solidFill>
              <a:latin typeface="Arial" panose="020B0604020202020204" pitchFamily="34" charset="0"/>
            </a:endParaRPr>
          </a:p>
          <a:p>
            <a:pPr eaLnBrk="1" hangingPunct="1">
              <a:spcBef>
                <a:spcPts val="1800"/>
              </a:spcBef>
            </a:pPr>
            <a:r>
              <a:rPr lang="en-US" altLang="en-US" sz="2900" b="0">
                <a:solidFill>
                  <a:schemeClr val="bg2"/>
                </a:solidFill>
                <a:latin typeface="Arial" panose="020B0604020202020204" pitchFamily="34" charset="0"/>
                <a:sym typeface="Wingdings" panose="05000000000000000000" pitchFamily="2" charset="2"/>
              </a:rPr>
              <a:t> Softer on natural enemies  rebuild safety net of biological control  less </a:t>
            </a:r>
            <a:r>
              <a:rPr lang="en-US" altLang="en-US" sz="2900" b="0">
                <a:solidFill>
                  <a:srgbClr val="FF0000"/>
                </a:solidFill>
                <a:latin typeface="Arial" panose="020B0604020202020204" pitchFamily="34" charset="0"/>
                <a:sym typeface="Wingdings" panose="05000000000000000000" pitchFamily="2" charset="2"/>
              </a:rPr>
              <a:t>R</a:t>
            </a:r>
            <a:r>
              <a:rPr lang="en-US" altLang="en-US" sz="2900" b="0">
                <a:solidFill>
                  <a:schemeClr val="bg2"/>
                </a:solidFill>
                <a:latin typeface="Arial" panose="020B0604020202020204" pitchFamily="34" charset="0"/>
                <a:sym typeface="Wingdings" panose="05000000000000000000" pitchFamily="2" charset="2"/>
              </a:rPr>
              <a:t> selection</a:t>
            </a:r>
            <a:endParaRPr lang="en-US" altLang="en-US" sz="2900" b="0">
              <a:solidFill>
                <a:schemeClr val="bg2"/>
              </a:solidFill>
              <a:latin typeface="Arial" panose="020B0604020202020204" pitchFamily="34" charset="0"/>
            </a:endParaRPr>
          </a:p>
        </p:txBody>
      </p:sp>
      <p:sp>
        <p:nvSpPr>
          <p:cNvPr id="9225" name="Rectangle 2"/>
          <p:cNvSpPr>
            <a:spLocks noChangeArrowheads="1"/>
          </p:cNvSpPr>
          <p:nvPr/>
        </p:nvSpPr>
        <p:spPr bwMode="auto">
          <a:xfrm>
            <a:off x="533400" y="2540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a:solidFill>
                  <a:srgbClr val="C00000"/>
                </a:solidFill>
                <a:latin typeface="Arial" panose="020B0604020202020204" pitchFamily="34" charset="0"/>
              </a:rPr>
              <a:t>Sustainable ABW Management</a:t>
            </a:r>
            <a:endParaRPr lang="en-US" altLang="en-US" sz="3200">
              <a:solidFill>
                <a:srgbClr val="C00000"/>
              </a:solidFill>
              <a:latin typeface="Arial" panose="020B0604020202020204" pitchFamily="34" charset="0"/>
            </a:endParaRPr>
          </a:p>
        </p:txBody>
      </p:sp>
      <p:graphicFrame>
        <p:nvGraphicFramePr>
          <p:cNvPr id="9218" name="Object 7" descr="ant"/>
          <p:cNvGraphicFramePr>
            <a:graphicFrameLocks noChangeAspect="1"/>
          </p:cNvGraphicFramePr>
          <p:nvPr>
            <p:extLst>
              <p:ext uri="{D42A27DB-BD31-4B8C-83A1-F6EECF244321}">
                <p14:modId xmlns:p14="http://schemas.microsoft.com/office/powerpoint/2010/main" val="2326742371"/>
              </p:ext>
            </p:extLst>
          </p:nvPr>
        </p:nvGraphicFramePr>
        <p:xfrm>
          <a:off x="152400" y="4953000"/>
          <a:ext cx="1752600" cy="946150"/>
        </p:xfrm>
        <a:graphic>
          <a:graphicData uri="http://schemas.openxmlformats.org/presentationml/2006/ole">
            <mc:AlternateContent xmlns:mc="http://schemas.openxmlformats.org/markup-compatibility/2006">
              <mc:Choice xmlns:v="urn:schemas-microsoft-com:vml" Requires="v">
                <p:oleObj name="Photo Editor Photo" r:id="rId3" imgW="7047619" imgH="3809524" progId="MSPhotoEd.3">
                  <p:embed/>
                </p:oleObj>
              </mc:Choice>
              <mc:Fallback>
                <p:oleObj name="Photo Editor Photo" r:id="rId3" imgW="7047619" imgH="3809524"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53000"/>
                        <a:ext cx="1752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6" descr="ground spider"/>
          <p:cNvGraphicFramePr>
            <a:graphicFrameLocks noChangeAspect="1"/>
          </p:cNvGraphicFramePr>
          <p:nvPr>
            <p:extLst>
              <p:ext uri="{D42A27DB-BD31-4B8C-83A1-F6EECF244321}">
                <p14:modId xmlns:p14="http://schemas.microsoft.com/office/powerpoint/2010/main" val="3127589100"/>
              </p:ext>
            </p:extLst>
          </p:nvPr>
        </p:nvGraphicFramePr>
        <p:xfrm>
          <a:off x="7391400" y="4730750"/>
          <a:ext cx="1524000" cy="1851025"/>
        </p:xfrm>
        <a:graphic>
          <a:graphicData uri="http://schemas.openxmlformats.org/presentationml/2006/ole">
            <mc:AlternateContent xmlns:mc="http://schemas.openxmlformats.org/markup-compatibility/2006">
              <mc:Choice xmlns:v="urn:schemas-microsoft-com:vml" Requires="v">
                <p:oleObj name="Photo Editor Photo" r:id="rId5" imgW="2838846" imgH="3448531" progId="MSPhotoEd.3">
                  <p:embed/>
                </p:oleObj>
              </mc:Choice>
              <mc:Fallback>
                <p:oleObj name="Photo Editor Photo" r:id="rId5" imgW="2838846" imgH="3448531"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730750"/>
                        <a:ext cx="1524000"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2" descr="Carabid adult"/>
          <p:cNvGraphicFramePr>
            <a:graphicFrameLocks noChangeAspect="1"/>
          </p:cNvGraphicFramePr>
          <p:nvPr>
            <p:extLst>
              <p:ext uri="{D42A27DB-BD31-4B8C-83A1-F6EECF244321}">
                <p14:modId xmlns:p14="http://schemas.microsoft.com/office/powerpoint/2010/main" val="3957409401"/>
              </p:ext>
            </p:extLst>
          </p:nvPr>
        </p:nvGraphicFramePr>
        <p:xfrm>
          <a:off x="5915025" y="4724400"/>
          <a:ext cx="1095375" cy="1846263"/>
        </p:xfrm>
        <a:graphic>
          <a:graphicData uri="http://schemas.openxmlformats.org/presentationml/2006/ole">
            <mc:AlternateContent xmlns:mc="http://schemas.openxmlformats.org/markup-compatibility/2006">
              <mc:Choice xmlns:v="urn:schemas-microsoft-com:vml" Requires="v">
                <p:oleObj name="Image Document" r:id="rId7" imgW="2796363" imgH="1495647" progId="Imaging.Document">
                  <p:embed/>
                </p:oleObj>
              </mc:Choice>
              <mc:Fallback>
                <p:oleObj name="Image Document" r:id="rId7" imgW="2796363" imgH="1495647" progId="Imaging.Document">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5025" y="4724400"/>
                        <a:ext cx="1095375"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1" name="Object 4" descr="Staphylinid adults"/>
          <p:cNvGraphicFramePr>
            <a:graphicFrameLocks noChangeAspect="1"/>
          </p:cNvGraphicFramePr>
          <p:nvPr>
            <p:extLst>
              <p:ext uri="{D42A27DB-BD31-4B8C-83A1-F6EECF244321}">
                <p14:modId xmlns:p14="http://schemas.microsoft.com/office/powerpoint/2010/main" val="2809932676"/>
              </p:ext>
            </p:extLst>
          </p:nvPr>
        </p:nvGraphicFramePr>
        <p:xfrm>
          <a:off x="2209800" y="4724400"/>
          <a:ext cx="762000" cy="1860550"/>
        </p:xfrm>
        <a:graphic>
          <a:graphicData uri="http://schemas.openxmlformats.org/presentationml/2006/ole">
            <mc:AlternateContent xmlns:mc="http://schemas.openxmlformats.org/markup-compatibility/2006">
              <mc:Choice xmlns:v="urn:schemas-microsoft-com:vml" Requires="v">
                <p:oleObj name="Image Document" r:id="rId9" imgW="884583" imgH="2156791" progId="Imaging.Document">
                  <p:embed/>
                </p:oleObj>
              </mc:Choice>
              <mc:Fallback>
                <p:oleObj name="Image Document" r:id="rId9" imgW="884583" imgH="2156791" progId="Imaging.Document">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4724400"/>
                        <a:ext cx="76200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2" name="Object 8" descr="Staphylinid larva"/>
          <p:cNvGraphicFramePr>
            <a:graphicFrameLocks noChangeAspect="1"/>
          </p:cNvGraphicFramePr>
          <p:nvPr>
            <p:extLst>
              <p:ext uri="{D42A27DB-BD31-4B8C-83A1-F6EECF244321}">
                <p14:modId xmlns:p14="http://schemas.microsoft.com/office/powerpoint/2010/main" val="162540597"/>
              </p:ext>
            </p:extLst>
          </p:nvPr>
        </p:nvGraphicFramePr>
        <p:xfrm>
          <a:off x="3276600" y="4724400"/>
          <a:ext cx="579438" cy="1828800"/>
        </p:xfrm>
        <a:graphic>
          <a:graphicData uri="http://schemas.openxmlformats.org/presentationml/2006/ole">
            <mc:AlternateContent xmlns:mc="http://schemas.openxmlformats.org/markup-compatibility/2006">
              <mc:Choice xmlns:v="urn:schemas-microsoft-com:vml" Requires="v">
                <p:oleObj name="Photo Editor Photo" r:id="rId11" imgW="1647619" imgH="5200000" progId="MSPhotoEd.3">
                  <p:embed/>
                </p:oleObj>
              </mc:Choice>
              <mc:Fallback>
                <p:oleObj name="Photo Editor Photo" r:id="rId11" imgW="1647619" imgH="5200000" progId="MSPhotoEd.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4724400"/>
                        <a:ext cx="5794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26" name="Picture 2" descr="entomopathogenic nematod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67200" y="4724400"/>
            <a:ext cx="1257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457200" y="1371600"/>
            <a:ext cx="8382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1800"/>
              </a:spcBef>
              <a:buFontTx/>
              <a:buChar char="•"/>
            </a:pPr>
            <a:r>
              <a:rPr lang="en-US" altLang="en-US" sz="2900" b="0">
                <a:solidFill>
                  <a:schemeClr val="bg2"/>
                </a:solidFill>
                <a:latin typeface="Arial" panose="020B0604020202020204" pitchFamily="34" charset="0"/>
              </a:rPr>
              <a:t>Tailor applications to pest pressure.</a:t>
            </a:r>
          </a:p>
          <a:p>
            <a:pPr eaLnBrk="1" hangingPunct="1">
              <a:spcBef>
                <a:spcPts val="1800"/>
              </a:spcBef>
              <a:buFontTx/>
              <a:buChar char="•"/>
            </a:pPr>
            <a:r>
              <a:rPr lang="en-US" altLang="en-US" sz="2900" b="0">
                <a:solidFill>
                  <a:schemeClr val="bg2"/>
                </a:solidFill>
                <a:latin typeface="Arial" panose="020B0604020202020204" pitchFamily="34" charset="0"/>
              </a:rPr>
              <a:t>You cannot eradicate ABW!</a:t>
            </a:r>
          </a:p>
          <a:p>
            <a:pPr eaLnBrk="1" hangingPunct="1">
              <a:spcBef>
                <a:spcPts val="1800"/>
              </a:spcBef>
              <a:buFontTx/>
              <a:buChar char="•"/>
            </a:pPr>
            <a:r>
              <a:rPr lang="en-US" altLang="en-US" sz="2900" b="0">
                <a:solidFill>
                  <a:schemeClr val="bg2"/>
                </a:solidFill>
                <a:latin typeface="Arial" panose="020B0604020202020204" pitchFamily="34" charset="0"/>
              </a:rPr>
              <a:t>Excessive insecticide use may release ABW (and other pests) from suppression by natural enemies and can lead to resistant populations.</a:t>
            </a:r>
          </a:p>
          <a:p>
            <a:pPr eaLnBrk="1" hangingPunct="1">
              <a:spcBef>
                <a:spcPts val="1800"/>
              </a:spcBef>
              <a:buFont typeface="Wingdings" panose="05000000000000000000" pitchFamily="2" charset="2"/>
              <a:buChar char="à"/>
            </a:pPr>
            <a:r>
              <a:rPr lang="en-US" altLang="en-US" sz="2900" b="0">
                <a:solidFill>
                  <a:schemeClr val="bg2"/>
                </a:solidFill>
                <a:latin typeface="Arial" panose="020B0604020202020204" pitchFamily="34" charset="0"/>
                <a:sym typeface="Wingdings" panose="05000000000000000000" pitchFamily="2" charset="2"/>
              </a:rPr>
              <a:t> Don’t follow a ‘program’ blindly.  </a:t>
            </a:r>
          </a:p>
          <a:p>
            <a:pPr eaLnBrk="1" hangingPunct="1">
              <a:spcBef>
                <a:spcPts val="1800"/>
              </a:spcBef>
              <a:buFont typeface="Wingdings" panose="05000000000000000000" pitchFamily="2" charset="2"/>
              <a:buChar char="à"/>
            </a:pPr>
            <a:r>
              <a:rPr lang="en-US" altLang="en-US" sz="2900" b="0">
                <a:solidFill>
                  <a:schemeClr val="bg2"/>
                </a:solidFill>
                <a:latin typeface="Arial" panose="020B0604020202020204" pitchFamily="34" charset="0"/>
              </a:rPr>
              <a:t> Monitor populations throughout season</a:t>
            </a:r>
          </a:p>
          <a:p>
            <a:pPr eaLnBrk="1" hangingPunct="1">
              <a:spcBef>
                <a:spcPts val="1800"/>
              </a:spcBef>
              <a:buFont typeface="Wingdings" panose="05000000000000000000" pitchFamily="2" charset="2"/>
              <a:buChar char="à"/>
            </a:pPr>
            <a:r>
              <a:rPr lang="en-US" altLang="en-US" sz="2900" b="0">
                <a:solidFill>
                  <a:schemeClr val="bg2"/>
                </a:solidFill>
                <a:latin typeface="Arial" panose="020B0604020202020204" pitchFamily="34" charset="0"/>
              </a:rPr>
              <a:t> Applications </a:t>
            </a:r>
            <a:r>
              <a:rPr lang="en-US" altLang="en-US" sz="2900" b="0">
                <a:solidFill>
                  <a:schemeClr val="bg2"/>
                </a:solidFill>
                <a:latin typeface="Arial" panose="020B0604020202020204" pitchFamily="34" charset="0"/>
                <a:sym typeface="Wingdings" panose="05000000000000000000" pitchFamily="2" charset="2"/>
              </a:rPr>
              <a:t>only when/where needed.</a:t>
            </a:r>
            <a:endParaRPr lang="en-US" altLang="en-US" sz="2900" b="0">
              <a:solidFill>
                <a:schemeClr val="bg2"/>
              </a:solidFill>
              <a:latin typeface="Arial" panose="020B0604020202020204" pitchFamily="34" charset="0"/>
            </a:endParaRPr>
          </a:p>
        </p:txBody>
      </p:sp>
      <p:sp>
        <p:nvSpPr>
          <p:cNvPr id="90115" name="Rectangle 2"/>
          <p:cNvSpPr>
            <a:spLocks noChangeArrowheads="1"/>
          </p:cNvSpPr>
          <p:nvPr/>
        </p:nvSpPr>
        <p:spPr bwMode="auto">
          <a:xfrm>
            <a:off x="457200" y="2032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100">
                <a:solidFill>
                  <a:srgbClr val="C00000"/>
                </a:solidFill>
                <a:latin typeface="Arial" panose="020B0604020202020204" pitchFamily="34" charset="0"/>
              </a:rPr>
              <a:t>Managing </a:t>
            </a:r>
            <a:r>
              <a:rPr lang="en-US" altLang="en-US" sz="3100" u="sng">
                <a:solidFill>
                  <a:srgbClr val="C00000"/>
                </a:solidFill>
                <a:latin typeface="Arial" panose="020B0604020202020204" pitchFamily="34" charset="0"/>
              </a:rPr>
              <a:t>non-resistant</a:t>
            </a:r>
            <a:r>
              <a:rPr lang="en-US" altLang="en-US" sz="3100">
                <a:solidFill>
                  <a:srgbClr val="C00000"/>
                </a:solidFill>
                <a:latin typeface="Arial" panose="020B0604020202020204" pitchFamily="34" charset="0"/>
              </a:rPr>
              <a:t> ABW</a:t>
            </a:r>
          </a:p>
          <a:p>
            <a:pPr algn="ctr" eaLnBrk="1" hangingPunct="1"/>
            <a:r>
              <a:rPr lang="en-US" altLang="en-US" sz="2800">
                <a:solidFill>
                  <a:srgbClr val="C00000"/>
                </a:solidFill>
                <a:latin typeface="Arial" panose="020B0604020202020204" pitchFamily="34" charset="0"/>
              </a:rPr>
              <a:t>while reducing risk for resistance development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Abw adult overwintering site with 5-galllon buckets for extra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a:xfrm>
            <a:off x="1130300" y="304800"/>
            <a:ext cx="5880100" cy="914400"/>
          </a:xfrm>
        </p:spPr>
        <p:txBody>
          <a:bodyPr/>
          <a:lstStyle/>
          <a:p>
            <a:pPr eaLnBrk="1" hangingPunct="1">
              <a:defRPr/>
            </a:pPr>
            <a:r>
              <a:rPr lang="en-US" altLang="en-US" sz="3200" b="1" dirty="0">
                <a:solidFill>
                  <a:schemeClr val="tx1"/>
                </a:solidFill>
                <a:effectLst>
                  <a:outerShdw blurRad="38100" dist="38100" dir="2700000" algn="tl">
                    <a:srgbClr val="000000">
                      <a:alpha val="43137"/>
                    </a:srgbClr>
                  </a:outerShdw>
                </a:effectLst>
                <a:latin typeface="Arial" charset="0"/>
                <a:cs typeface="Arial" charset="0"/>
              </a:rPr>
              <a:t>Adult Overwintering </a:t>
            </a:r>
          </a:p>
        </p:txBody>
      </p:sp>
      <p:sp>
        <p:nvSpPr>
          <p:cNvPr id="27652" name="TextBox 3"/>
          <p:cNvSpPr txBox="1">
            <a:spLocks noChangeArrowheads="1"/>
          </p:cNvSpPr>
          <p:nvPr/>
        </p:nvSpPr>
        <p:spPr bwMode="auto">
          <a:xfrm>
            <a:off x="4648200" y="4343400"/>
            <a:ext cx="4065588" cy="1938338"/>
          </a:xfrm>
          <a:prstGeom prst="rect">
            <a:avLst/>
          </a:prstGeom>
          <a:solidFill>
            <a:schemeClr val="tx1">
              <a:alpha val="4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solidFill>
                  <a:srgbClr val="000000"/>
                </a:solidFill>
                <a:latin typeface="Arial" panose="020B0604020202020204" pitchFamily="34" charset="0"/>
              </a:rPr>
              <a:t>Adults overwinter in the top 1-2”of soil/turf profile, under taller grass, under tree litter, around trees, even in roughs</a:t>
            </a:r>
          </a:p>
        </p:txBody>
      </p:sp>
      <p:pic>
        <p:nvPicPr>
          <p:cNvPr id="27653" name="Picture 2" descr="ABW ad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25950"/>
            <a:ext cx="1295400" cy="1949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4" name="Line 8"/>
          <p:cNvSpPr>
            <a:spLocks noChangeShapeType="1"/>
          </p:cNvSpPr>
          <p:nvPr/>
        </p:nvSpPr>
        <p:spPr bwMode="auto">
          <a:xfrm flipH="1">
            <a:off x="6172200" y="3352800"/>
            <a:ext cx="7620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5"/>
          <p:cNvSpPr txBox="1">
            <a:spLocks noChangeArrowheads="1"/>
          </p:cNvSpPr>
          <p:nvPr/>
        </p:nvSpPr>
        <p:spPr bwMode="auto">
          <a:xfrm>
            <a:off x="6400800" y="2514600"/>
            <a:ext cx="2209800" cy="1616075"/>
          </a:xfrm>
          <a:prstGeom prst="rect">
            <a:avLst/>
          </a:prstGeom>
          <a:noFill/>
          <a:ln w="9525">
            <a:noFill/>
            <a:miter lim="800000"/>
            <a:headEnd/>
            <a:tailEnd/>
          </a:ln>
          <a:effectLst/>
        </p:spPr>
        <p:txBody>
          <a:bodyPr>
            <a:spAutoFit/>
          </a:bodyPr>
          <a:lstStyle/>
          <a:p>
            <a:pPr algn="r">
              <a:lnSpc>
                <a:spcPct val="90000"/>
              </a:lnSpc>
              <a:defRPr/>
            </a:pPr>
            <a:r>
              <a:rPr lang="en-US" sz="2200" b="0" dirty="0">
                <a:solidFill>
                  <a:schemeClr val="bg2"/>
                </a:solidFill>
                <a:effectLst>
                  <a:outerShdw blurRad="38100" dist="38100" dir="2700000" algn="tl">
                    <a:srgbClr val="FFFFFF"/>
                  </a:outerShdw>
                </a:effectLst>
                <a:latin typeface="Arial" charset="0"/>
                <a:cs typeface="Arial" charset="0"/>
              </a:rPr>
              <a:t>Adult extraction by submersion of substrate samples in warm water</a:t>
            </a:r>
          </a:p>
        </p:txBody>
      </p:sp>
      <p:sp>
        <p:nvSpPr>
          <p:cNvPr id="27656" name="TextBox 19"/>
          <p:cNvSpPr txBox="1">
            <a:spLocks noChangeArrowheads="1"/>
          </p:cNvSpPr>
          <p:nvPr/>
        </p:nvSpPr>
        <p:spPr bwMode="auto">
          <a:xfrm rot="-5400000">
            <a:off x="8389938" y="6088062"/>
            <a:ext cx="1054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0" i="1">
                <a:latin typeface="Arial" panose="020B0604020202020204" pitchFamily="34" charset="0"/>
              </a:rPr>
              <a:t>B</a:t>
            </a:r>
            <a:r>
              <a:rPr lang="en-US" altLang="en-US" sz="1400" b="0" i="1">
                <a:latin typeface="Arial" panose="020B0604020202020204" pitchFamily="34" charset="0"/>
              </a:rPr>
              <a:t>. McGraw</a:t>
            </a: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533400" y="242888"/>
            <a:ext cx="80010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a:solidFill>
                  <a:srgbClr val="C00000"/>
                </a:solidFill>
                <a:latin typeface="Arial" panose="020B0604020202020204" pitchFamily="34" charset="0"/>
              </a:rPr>
              <a:t>Risk assessment</a:t>
            </a:r>
            <a:endParaRPr lang="en-US" altLang="en-US" sz="2800">
              <a:solidFill>
                <a:srgbClr val="C00000"/>
              </a:solidFill>
              <a:latin typeface="Arial" panose="020B0604020202020204" pitchFamily="34" charset="0"/>
            </a:endParaRPr>
          </a:p>
        </p:txBody>
      </p:sp>
      <p:sp>
        <p:nvSpPr>
          <p:cNvPr id="91139" name="Rectangle 3"/>
          <p:cNvSpPr>
            <a:spLocks noChangeArrowheads="1"/>
          </p:cNvSpPr>
          <p:nvPr/>
        </p:nvSpPr>
        <p:spPr bwMode="auto">
          <a:xfrm>
            <a:off x="304800" y="1981200"/>
            <a:ext cx="8458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2400"/>
              </a:spcBef>
              <a:buFontTx/>
              <a:buChar char="•"/>
            </a:pPr>
            <a:r>
              <a:rPr lang="en-US" altLang="en-US" sz="2900" b="0" dirty="0">
                <a:solidFill>
                  <a:schemeClr val="bg2"/>
                </a:solidFill>
                <a:latin typeface="Arial" panose="020B0604020202020204" pitchFamily="34" charset="0"/>
              </a:rPr>
              <a:t>Percentage </a:t>
            </a:r>
            <a:r>
              <a:rPr lang="en-US" altLang="en-US" sz="2900" b="0" i="1" dirty="0">
                <a:solidFill>
                  <a:schemeClr val="bg2"/>
                </a:solidFill>
                <a:latin typeface="Arial" panose="020B0604020202020204" pitchFamily="34" charset="0"/>
              </a:rPr>
              <a:t>Poa annua</a:t>
            </a:r>
            <a:r>
              <a:rPr lang="en-US" altLang="en-US" sz="2900" b="0" dirty="0">
                <a:solidFill>
                  <a:schemeClr val="bg2"/>
                </a:solidFill>
                <a:latin typeface="Arial" panose="020B0604020202020204" pitchFamily="34" charset="0"/>
              </a:rPr>
              <a:t> in turf area</a:t>
            </a:r>
          </a:p>
          <a:p>
            <a:pPr eaLnBrk="1" hangingPunct="1">
              <a:spcBef>
                <a:spcPts val="600"/>
              </a:spcBef>
            </a:pPr>
            <a:r>
              <a:rPr lang="en-US" altLang="en-US" sz="2900" b="0" dirty="0">
                <a:solidFill>
                  <a:schemeClr val="bg2"/>
                </a:solidFill>
                <a:latin typeface="Arial" panose="020B0604020202020204" pitchFamily="34" charset="0"/>
                <a:sym typeface="Wingdings" panose="05000000000000000000" pitchFamily="2" charset="2"/>
              </a:rPr>
              <a:t>     </a:t>
            </a:r>
            <a:r>
              <a:rPr lang="en-US" altLang="en-US" sz="2900" b="0" i="1" dirty="0">
                <a:solidFill>
                  <a:schemeClr val="bg2"/>
                </a:solidFill>
                <a:latin typeface="Arial" panose="020B0604020202020204" pitchFamily="34" charset="0"/>
                <a:sym typeface="Wingdings" panose="05000000000000000000" pitchFamily="2" charset="2"/>
              </a:rPr>
              <a:t>P. annua</a:t>
            </a:r>
            <a:r>
              <a:rPr lang="en-US" altLang="en-US" sz="2900" b="0" dirty="0">
                <a:solidFill>
                  <a:schemeClr val="bg2"/>
                </a:solidFill>
                <a:latin typeface="Arial" panose="020B0604020202020204" pitchFamily="34" charset="0"/>
                <a:sym typeface="Wingdings" panose="05000000000000000000" pitchFamily="2" charset="2"/>
              </a:rPr>
              <a:t> particularly susceptible </a:t>
            </a:r>
            <a:endParaRPr lang="en-US" altLang="en-US" sz="2900" b="0" dirty="0">
              <a:solidFill>
                <a:schemeClr val="bg2"/>
              </a:solidFill>
              <a:latin typeface="Arial" panose="020B0604020202020204" pitchFamily="34" charset="0"/>
            </a:endParaRPr>
          </a:p>
          <a:p>
            <a:pPr eaLnBrk="1" hangingPunct="1">
              <a:spcBef>
                <a:spcPts val="2400"/>
              </a:spcBef>
              <a:buFontTx/>
              <a:buChar char="•"/>
            </a:pPr>
            <a:r>
              <a:rPr lang="en-US" altLang="en-US" sz="2900" b="0" dirty="0">
                <a:solidFill>
                  <a:schemeClr val="bg2"/>
                </a:solidFill>
                <a:latin typeface="Arial" panose="020B0604020202020204" pitchFamily="34" charset="0"/>
              </a:rPr>
              <a:t>History of ABW problems</a:t>
            </a:r>
          </a:p>
          <a:p>
            <a:pPr eaLnBrk="1" hangingPunct="1">
              <a:spcBef>
                <a:spcPts val="600"/>
              </a:spcBef>
            </a:pPr>
            <a:r>
              <a:rPr lang="en-US" altLang="en-US" sz="2900" b="0" dirty="0">
                <a:solidFill>
                  <a:schemeClr val="bg2"/>
                </a:solidFill>
                <a:latin typeface="Arial" panose="020B0604020202020204" pitchFamily="34" charset="0"/>
                <a:sym typeface="Wingdings" panose="05000000000000000000" pitchFamily="2" charset="2"/>
              </a:rPr>
              <a:t>     tend to show up in same areas.</a:t>
            </a:r>
            <a:endParaRPr lang="en-US" altLang="en-US" sz="2900" b="0" dirty="0">
              <a:solidFill>
                <a:schemeClr val="bg2"/>
              </a:solidFill>
              <a:latin typeface="Arial" panose="020B0604020202020204" pitchFamily="34" charset="0"/>
            </a:endParaRPr>
          </a:p>
          <a:p>
            <a:pPr eaLnBrk="1" hangingPunct="1">
              <a:spcBef>
                <a:spcPts val="2400"/>
              </a:spcBef>
              <a:buFontTx/>
              <a:buChar char="•"/>
            </a:pPr>
            <a:r>
              <a:rPr lang="en-US" altLang="en-US" sz="2900" b="0" dirty="0">
                <a:solidFill>
                  <a:schemeClr val="bg2"/>
                </a:solidFill>
                <a:latin typeface="Arial" panose="020B0604020202020204" pitchFamily="34" charset="0"/>
              </a:rPr>
              <a:t>Monitoring</a:t>
            </a:r>
          </a:p>
          <a:p>
            <a:pPr eaLnBrk="1" hangingPunct="1">
              <a:spcBef>
                <a:spcPts val="600"/>
              </a:spcBef>
            </a:pPr>
            <a:r>
              <a:rPr lang="en-US" altLang="en-US" sz="2900" b="0" dirty="0">
                <a:solidFill>
                  <a:schemeClr val="bg2"/>
                </a:solidFill>
                <a:latin typeface="Arial" panose="020B0604020202020204" pitchFamily="34" charset="0"/>
              </a:rPr>
              <a:t>    </a:t>
            </a:r>
            <a:r>
              <a:rPr lang="en-US" altLang="en-US" sz="2900" b="0" dirty="0">
                <a:solidFill>
                  <a:schemeClr val="bg2"/>
                </a:solidFill>
                <a:latin typeface="Arial" panose="020B0604020202020204" pitchFamily="34" charset="0"/>
                <a:sym typeface="Wingdings" panose="05000000000000000000" pitchFamily="2" charset="2"/>
              </a:rPr>
              <a:t> base treatment decisions on observed larval and/or adult densities.</a:t>
            </a:r>
            <a:endParaRPr lang="en-US" altLang="en-US" sz="2900" b="0" dirty="0">
              <a:solidFill>
                <a:schemeClr val="bg2"/>
              </a:solidFill>
              <a:latin typeface="Arial" panose="020B0604020202020204" pitchFamily="34" charset="0"/>
            </a:endParaRPr>
          </a:p>
        </p:txBody>
      </p:sp>
      <p:sp>
        <p:nvSpPr>
          <p:cNvPr id="91140" name="Rectangle 3"/>
          <p:cNvSpPr>
            <a:spLocks noChangeArrowheads="1"/>
          </p:cNvSpPr>
          <p:nvPr/>
        </p:nvSpPr>
        <p:spPr bwMode="auto">
          <a:xfrm>
            <a:off x="457200" y="10668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Bef>
                <a:spcPts val="2400"/>
              </a:spcBef>
            </a:pPr>
            <a:r>
              <a:rPr lang="en-US" altLang="en-US" sz="2900" b="0">
                <a:solidFill>
                  <a:schemeClr val="bg2"/>
                </a:solidFill>
                <a:latin typeface="Arial" panose="020B0604020202020204" pitchFamily="34" charset="0"/>
              </a:rPr>
              <a:t>Determine risk for ABW damage based 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a:extLst>
            <a:ext uri="{FF2B5EF4-FFF2-40B4-BE49-F238E27FC236}">
              <a16:creationId xmlns:a16="http://schemas.microsoft.com/office/drawing/2014/main" id="{4AE94474-DDFF-8B01-739C-76A729C7F391}"/>
            </a:ext>
          </a:extLst>
        </p:cNvPr>
        <p:cNvGrpSpPr/>
        <p:nvPr/>
      </p:nvGrpSpPr>
      <p:grpSpPr>
        <a:xfrm>
          <a:off x="0" y="0"/>
          <a:ext cx="0" cy="0"/>
          <a:chOff x="0" y="0"/>
          <a:chExt cx="0" cy="0"/>
        </a:xfrm>
      </p:grpSpPr>
      <p:sp>
        <p:nvSpPr>
          <p:cNvPr id="6148" name="Rectangle 2">
            <a:extLst>
              <a:ext uri="{FF2B5EF4-FFF2-40B4-BE49-F238E27FC236}">
                <a16:creationId xmlns:a16="http://schemas.microsoft.com/office/drawing/2014/main" id="{C50ADCCF-D520-4013-55E6-6DC8569A3AC2}"/>
              </a:ext>
            </a:extLst>
          </p:cNvPr>
          <p:cNvSpPr>
            <a:spLocks noChangeArrowheads="1"/>
          </p:cNvSpPr>
          <p:nvPr/>
        </p:nvSpPr>
        <p:spPr bwMode="auto">
          <a:xfrm>
            <a:off x="6553200" y="76200"/>
            <a:ext cx="236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Insecticide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Efficacy vs. ABW</a:t>
            </a:r>
            <a:r>
              <a:rPr kumimoji="0" lang="en-US" alt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6149" name="TextBox 6">
            <a:extLst>
              <a:ext uri="{FF2B5EF4-FFF2-40B4-BE49-F238E27FC236}">
                <a16:creationId xmlns:a16="http://schemas.microsoft.com/office/drawing/2014/main" id="{D7D6B232-FF29-3393-3FC4-5752B5C92E6F}"/>
              </a:ext>
            </a:extLst>
          </p:cNvPr>
          <p:cNvSpPr txBox="1">
            <a:spLocks noChangeArrowheads="1"/>
          </p:cNvSpPr>
          <p:nvPr/>
        </p:nvSpPr>
        <p:spPr bwMode="auto">
          <a:xfrm>
            <a:off x="6477000" y="762000"/>
            <a:ext cx="2514600"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DeltaGard</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deltamethr</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Tempo (</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cyfluthrin</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Talstar (bifenthrin)</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Scimitar (</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cyhalothr</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Dursban</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(chlorpyrifos)</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Dylox (trichlorfon)</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Arena (clothianidin)</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Merit (imidacloprid)</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Suprado (</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novaluron</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Acelepryn</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(chlorantraniliprole)</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Ference (</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cyantranilipr</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Tetrino (</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tetraniliprole</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a:t>
            </a: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MatchPoint (spinosad)</a:t>
            </a: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Provaunt (indoxacarb)</a:t>
            </a: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endParaRPr kumimoji="0" lang="en-US" altLang="en-US" sz="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Aloft (</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clothia</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bifen</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Allectus</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imida</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15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bifen</a:t>
            </a:r>
            <a:r>
              <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2" name="TextBox 1">
            <a:extLst>
              <a:ext uri="{FF2B5EF4-FFF2-40B4-BE49-F238E27FC236}">
                <a16:creationId xmlns:a16="http://schemas.microsoft.com/office/drawing/2014/main" id="{070BEDD0-AAAA-BF8E-9120-5E42C5010A7C}"/>
              </a:ext>
            </a:extLst>
          </p:cNvPr>
          <p:cNvSpPr txBox="1"/>
          <p:nvPr/>
        </p:nvSpPr>
        <p:spPr>
          <a:xfrm>
            <a:off x="6324600" y="6019800"/>
            <a:ext cx="2383986"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rPr>
              <a:t>*</a:t>
            </a: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Non-resistant ABW only;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numbers inside bars are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number of trials in summary</a:t>
            </a:r>
          </a:p>
        </p:txBody>
      </p:sp>
      <p:pic>
        <p:nvPicPr>
          <p:cNvPr id="5" name="Picture 4" descr="graph showing field efficacy of common insecticides applied in spring vs overwintered adults, young larvae, and mid-size larvae.">
            <a:extLst>
              <a:ext uri="{FF2B5EF4-FFF2-40B4-BE49-F238E27FC236}">
                <a16:creationId xmlns:a16="http://schemas.microsoft.com/office/drawing/2014/main" id="{EFDCF989-74C0-7E49-B7F6-974BCFE23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301111" cy="6858000"/>
          </a:xfrm>
          <a:prstGeom prst="rect">
            <a:avLst/>
          </a:prstGeom>
        </p:spPr>
      </p:pic>
    </p:spTree>
    <p:extLst>
      <p:ext uri="{BB962C8B-B14F-4D97-AF65-F5344CB8AC3E}">
        <p14:creationId xmlns:p14="http://schemas.microsoft.com/office/powerpoint/2010/main" val="917003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228600" y="420688"/>
            <a:ext cx="8763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000">
                <a:solidFill>
                  <a:srgbClr val="C00000"/>
                </a:solidFill>
                <a:latin typeface="Arial" panose="020B0604020202020204" pitchFamily="34" charset="0"/>
              </a:rPr>
              <a:t>ABW +/- preventive white grub management</a:t>
            </a:r>
          </a:p>
        </p:txBody>
      </p:sp>
      <p:sp>
        <p:nvSpPr>
          <p:cNvPr id="5" name="Rectangle 3"/>
          <p:cNvSpPr>
            <a:spLocks noChangeArrowheads="1"/>
          </p:cNvSpPr>
          <p:nvPr/>
        </p:nvSpPr>
        <p:spPr bwMode="auto">
          <a:xfrm>
            <a:off x="381000" y="1295400"/>
            <a:ext cx="8382000" cy="4876800"/>
          </a:xfrm>
          <a:prstGeom prst="rect">
            <a:avLst/>
          </a:prstGeom>
          <a:noFill/>
          <a:ln w="9525">
            <a:noFill/>
            <a:miter lim="800000"/>
            <a:headEnd/>
            <a:tailEnd/>
          </a:ln>
          <a:effectLst/>
        </p:spPr>
        <p:txBody>
          <a:bodyPr/>
          <a:lstStyle/>
          <a:p>
            <a:pPr marL="342900" indent="-342900">
              <a:spcBef>
                <a:spcPts val="2400"/>
              </a:spcBef>
              <a:buFontTx/>
              <a:buChar char="•"/>
              <a:defRPr/>
            </a:pPr>
            <a:r>
              <a:rPr lang="en-US" sz="2900" b="0" dirty="0">
                <a:solidFill>
                  <a:schemeClr val="bg2"/>
                </a:solidFill>
                <a:latin typeface="Arial" charset="0"/>
                <a:cs typeface="Arial" charset="0"/>
              </a:rPr>
              <a:t>If no preventive white grub (WG) management or if limited overlap in space </a:t>
            </a:r>
            <a:r>
              <a:rPr lang="en-US" sz="2900" b="0" dirty="0">
                <a:solidFill>
                  <a:schemeClr val="bg2"/>
                </a:solidFill>
                <a:latin typeface="Arial" charset="0"/>
                <a:cs typeface="Arial" charset="0"/>
                <a:sym typeface="Wingdings" pitchFamily="2" charset="2"/>
              </a:rPr>
              <a:t> manage separately.</a:t>
            </a:r>
            <a:endParaRPr lang="en-US" sz="2900" b="0" dirty="0">
              <a:solidFill>
                <a:schemeClr val="bg2"/>
              </a:solidFill>
              <a:latin typeface="Arial" charset="0"/>
              <a:cs typeface="Arial" charset="0"/>
            </a:endParaRPr>
          </a:p>
          <a:p>
            <a:pPr marL="342900" indent="-342900">
              <a:spcBef>
                <a:spcPts val="2400"/>
              </a:spcBef>
              <a:buFontTx/>
              <a:buChar char="•"/>
              <a:defRPr/>
            </a:pPr>
            <a:r>
              <a:rPr lang="en-US" sz="2900" b="0" dirty="0">
                <a:solidFill>
                  <a:schemeClr val="bg2"/>
                </a:solidFill>
                <a:latin typeface="Arial" charset="0"/>
                <a:cs typeface="Arial" charset="0"/>
              </a:rPr>
              <a:t>If large areas receiving preventive white grub treatments also at risk from ABW </a:t>
            </a:r>
            <a:r>
              <a:rPr lang="en-US" sz="2900" b="0" dirty="0">
                <a:solidFill>
                  <a:schemeClr val="bg2"/>
                </a:solidFill>
                <a:latin typeface="Arial" charset="0"/>
                <a:cs typeface="Arial" charset="0"/>
                <a:sym typeface="Wingdings" pitchFamily="2" charset="2"/>
              </a:rPr>
              <a:t> coordinate management to reduce treatments</a:t>
            </a:r>
            <a:r>
              <a:rPr lang="en-US" sz="2900" b="0" dirty="0">
                <a:effectLst>
                  <a:outerShdw blurRad="38100" dist="38100" dir="2700000" algn="tl">
                    <a:srgbClr val="000000"/>
                  </a:outerShdw>
                </a:effectLst>
                <a:latin typeface="Arial" charset="0"/>
                <a:cs typeface="Arial" charset="0"/>
                <a:sym typeface="Wingdings" pitchFamily="2" charset="2"/>
              </a:rPr>
              <a:t>.</a:t>
            </a:r>
            <a:endParaRPr lang="en-US" sz="2900" b="0" dirty="0">
              <a:effectLst>
                <a:outerShdw blurRad="38100" dist="38100" dir="2700000" algn="tl">
                  <a:srgbClr val="000000"/>
                </a:outerShdw>
              </a:effectLst>
              <a:latin typeface="Arial" charset="0"/>
              <a:cs typeface="Arial"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44" name="TextBox 3"/>
          <p:cNvSpPr txBox="1">
            <a:spLocks noChangeArrowheads="1"/>
          </p:cNvSpPr>
          <p:nvPr/>
        </p:nvSpPr>
        <p:spPr bwMode="auto">
          <a:xfrm>
            <a:off x="381000" y="4114800"/>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Aft>
                <a:spcPts val="1200"/>
              </a:spcAft>
            </a:pPr>
            <a:r>
              <a:rPr lang="en-US" altLang="en-US" sz="2600" b="0" dirty="0">
                <a:solidFill>
                  <a:schemeClr val="bg2"/>
                </a:solidFill>
                <a:latin typeface="Arial" panose="020B0604020202020204" pitchFamily="34" charset="0"/>
              </a:rPr>
              <a:t>- Monitor for larvae (full to late bloom Rhododendron).</a:t>
            </a:r>
          </a:p>
          <a:p>
            <a:pPr eaLnBrk="1" hangingPunct="1">
              <a:spcAft>
                <a:spcPts val="1200"/>
              </a:spcAft>
            </a:pPr>
            <a:r>
              <a:rPr lang="en-US" altLang="en-US" sz="2600" b="0" dirty="0">
                <a:solidFill>
                  <a:schemeClr val="bg2"/>
                </a:solidFill>
                <a:latin typeface="Arial" panose="020B0604020202020204" pitchFamily="34" charset="0"/>
              </a:rPr>
              <a:t>- If significant densities </a:t>
            </a:r>
            <a:r>
              <a:rPr lang="en-US" altLang="en-US" sz="2600" b="0" dirty="0">
                <a:solidFill>
                  <a:schemeClr val="bg2"/>
                </a:solidFill>
                <a:latin typeface="Arial" panose="020B0604020202020204" pitchFamily="34" charset="0"/>
                <a:sym typeface="Wingdings" panose="05000000000000000000" pitchFamily="2" charset="2"/>
              </a:rPr>
              <a:t></a:t>
            </a:r>
            <a:r>
              <a:rPr lang="en-US" altLang="en-US" sz="2600" b="0" dirty="0">
                <a:solidFill>
                  <a:schemeClr val="bg2"/>
                </a:solidFill>
                <a:latin typeface="Arial" panose="020B0604020202020204" pitchFamily="34" charset="0"/>
              </a:rPr>
              <a:t> larvicide (MatchPoint, Provaunt, Dylox, Suprado)</a:t>
            </a:r>
          </a:p>
        </p:txBody>
      </p:sp>
      <p:sp>
        <p:nvSpPr>
          <p:cNvPr id="5" name="TextBox 4"/>
          <p:cNvSpPr txBox="1"/>
          <p:nvPr/>
        </p:nvSpPr>
        <p:spPr>
          <a:xfrm>
            <a:off x="381000" y="3581400"/>
            <a:ext cx="6665913" cy="477837"/>
          </a:xfrm>
          <a:prstGeom prst="rect">
            <a:avLst/>
          </a:prstGeom>
          <a:noFill/>
        </p:spPr>
        <p:txBody>
          <a:bodyPr wrap="none">
            <a:spAutoFit/>
          </a:bodyPr>
          <a:lstStyle/>
          <a:p>
            <a:pPr>
              <a:defRPr/>
            </a:pPr>
            <a:r>
              <a:rPr lang="en-US" sz="2500" dirty="0">
                <a:solidFill>
                  <a:srgbClr val="C00000"/>
                </a:solidFill>
                <a:latin typeface="Arial" pitchFamily="34" charset="0"/>
              </a:rPr>
              <a:t>1. ABW management only &amp; </a:t>
            </a:r>
            <a:r>
              <a:rPr lang="en-US" sz="2500" u="sng" dirty="0">
                <a:solidFill>
                  <a:srgbClr val="C00000"/>
                </a:solidFill>
                <a:latin typeface="Arial" pitchFamily="34" charset="0"/>
              </a:rPr>
              <a:t>low</a:t>
            </a:r>
            <a:r>
              <a:rPr lang="en-US" sz="2500" dirty="0">
                <a:solidFill>
                  <a:srgbClr val="C00000"/>
                </a:solidFill>
                <a:latin typeface="Arial" pitchFamily="34" charset="0"/>
              </a:rPr>
              <a:t> ABW risk</a:t>
            </a:r>
            <a:r>
              <a:rPr lang="en-US" sz="2500" dirty="0">
                <a:solidFill>
                  <a:srgbClr val="C00000"/>
                </a:solidFill>
                <a:effectLst>
                  <a:outerShdw blurRad="38100" dist="38100" dir="2700000" algn="tl">
                    <a:srgbClr val="000000">
                      <a:alpha val="43137"/>
                    </a:srgbClr>
                  </a:outerShdw>
                </a:effectLst>
                <a:latin typeface="Arial" pitchFamily="34" charset="0"/>
              </a:rPr>
              <a:t>:</a:t>
            </a:r>
          </a:p>
        </p:txBody>
      </p:sp>
      <p:graphicFrame>
        <p:nvGraphicFramePr>
          <p:cNvPr id="3" name="Object 2" descr="seasonal phenology of ABW stages, damage, and indicators plant bloom, and timing of insecticide applications.">
            <a:extLst>
              <a:ext uri="{FF2B5EF4-FFF2-40B4-BE49-F238E27FC236}">
                <a16:creationId xmlns:a16="http://schemas.microsoft.com/office/drawing/2014/main" id="{500BAC13-1146-40A1-448A-ECDDE2E76D26}"/>
              </a:ext>
            </a:extLst>
          </p:cNvPr>
          <p:cNvGraphicFramePr>
            <a:graphicFrameLocks noChangeAspect="1"/>
          </p:cNvGraphicFramePr>
          <p:nvPr>
            <p:extLst>
              <p:ext uri="{D42A27DB-BD31-4B8C-83A1-F6EECF244321}">
                <p14:modId xmlns:p14="http://schemas.microsoft.com/office/powerpoint/2010/main" val="729577917"/>
              </p:ext>
            </p:extLst>
          </p:nvPr>
        </p:nvGraphicFramePr>
        <p:xfrm>
          <a:off x="2247900" y="152400"/>
          <a:ext cx="6896100" cy="3297238"/>
        </p:xfrm>
        <a:graphic>
          <a:graphicData uri="http://schemas.openxmlformats.org/presentationml/2006/ole">
            <mc:AlternateContent xmlns:mc="http://schemas.openxmlformats.org/markup-compatibility/2006">
              <mc:Choice xmlns:v="urn:schemas-microsoft-com:vml" Requires="v">
                <p:oleObj name="SPW 15.0 Graph" r:id="rId4" imgW="7086780" imgH="3551066" progId="SigmaPlotGraphicObject.15">
                  <p:embed/>
                </p:oleObj>
              </mc:Choice>
              <mc:Fallback>
                <p:oleObj name="SPW 15.0 Graph" r:id="rId4" imgW="7086780" imgH="3551066" progId="SigmaPlotGraphicObject.15">
                  <p:embed/>
                  <p:pic>
                    <p:nvPicPr>
                      <p:cNvPr id="2" name="Object 1">
                        <a:extLst>
                          <a:ext uri="{FF2B5EF4-FFF2-40B4-BE49-F238E27FC236}">
                            <a16:creationId xmlns:a16="http://schemas.microsoft.com/office/drawing/2014/main" id="{500BAC13-1146-40A1-448A-ECDDE2E76D26}"/>
                          </a:ext>
                        </a:extLst>
                      </p:cNvPr>
                      <p:cNvPicPr/>
                      <p:nvPr/>
                    </p:nvPicPr>
                    <p:blipFill>
                      <a:blip r:embed="rId5"/>
                      <a:stretch>
                        <a:fillRect/>
                      </a:stretch>
                    </p:blipFill>
                    <p:spPr>
                      <a:xfrm>
                        <a:off x="2247900" y="152400"/>
                        <a:ext cx="6896100" cy="3297238"/>
                      </a:xfrm>
                      <a:prstGeom prst="rect">
                        <a:avLst/>
                      </a:prstGeom>
                    </p:spPr>
                  </p:pic>
                </p:oleObj>
              </mc:Fallback>
            </mc:AlternateContent>
          </a:graphicData>
        </a:graphic>
      </p:graphicFrame>
      <p:sp>
        <p:nvSpPr>
          <p:cNvPr id="4" name="TextBox 7">
            <a:extLst>
              <a:ext uri="{FF2B5EF4-FFF2-40B4-BE49-F238E27FC236}">
                <a16:creationId xmlns:a16="http://schemas.microsoft.com/office/drawing/2014/main" id="{D04C7C12-B381-9107-CEFA-3EA43EC02F21}"/>
              </a:ext>
            </a:extLst>
          </p:cNvPr>
          <p:cNvSpPr txBox="1">
            <a:spLocks noChangeArrowheads="1"/>
          </p:cNvSpPr>
          <p:nvPr/>
        </p:nvSpPr>
        <p:spPr bwMode="auto">
          <a:xfrm>
            <a:off x="0" y="207963"/>
            <a:ext cx="24384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Managing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non-resistant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ABW</a:t>
            </a: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9220" name="TextBox 3"/>
          <p:cNvSpPr txBox="1">
            <a:spLocks noChangeArrowheads="1"/>
          </p:cNvSpPr>
          <p:nvPr/>
        </p:nvSpPr>
        <p:spPr bwMode="auto">
          <a:xfrm>
            <a:off x="381000" y="4076700"/>
            <a:ext cx="8534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ts val="1200"/>
              </a:spcAft>
              <a:buClrTx/>
              <a:buSzTx/>
              <a:buFontTx/>
              <a:buChar char="-"/>
              <a:tabLst/>
              <a:defRPr/>
            </a:pPr>
            <a:r>
              <a:rPr kumimoji="0" lang="en-US" altLang="en-US"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Monitor for adults (~1 week past forsythia ½ gold : ½ green ).</a:t>
            </a:r>
          </a:p>
          <a:p>
            <a:pPr marL="0" marR="0" lvl="0" indent="0" algn="l" defTabSz="914400" rtl="0" eaLnBrk="1" fontAlgn="base" latinLnBrk="0" hangingPunct="1">
              <a:lnSpc>
                <a:spcPct val="100000"/>
              </a:lnSpc>
              <a:spcBef>
                <a:spcPct val="0"/>
              </a:spcBef>
              <a:spcAft>
                <a:spcPts val="1200"/>
              </a:spcAft>
              <a:buClrTx/>
              <a:buSzTx/>
              <a:buFontTx/>
              <a:buChar char="-"/>
              <a:tabLst/>
              <a:defRPr/>
            </a:pPr>
            <a:r>
              <a:rPr kumimoji="0" lang="en-US" altLang="en-US"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If significant densities </a:t>
            </a:r>
            <a:r>
              <a:rPr kumimoji="0" lang="en-US" altLang="en-US"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altLang="en-US"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systemic </a:t>
            </a:r>
            <a:r>
              <a:rPr lang="en-US" altLang="en-US" sz="2500" b="0" dirty="0">
                <a:solidFill>
                  <a:srgbClr val="000000"/>
                </a:solidFill>
                <a:latin typeface="Arial" panose="020B0604020202020204" pitchFamily="34" charset="0"/>
              </a:rPr>
              <a:t>larvicide</a:t>
            </a:r>
            <a:r>
              <a:rPr lang="en-US" altLang="en-US" sz="2300" b="0" dirty="0">
                <a:solidFill>
                  <a:srgbClr val="000000"/>
                </a:solidFill>
                <a:latin typeface="Arial" panose="020B0604020202020204" pitchFamily="34" charset="0"/>
              </a:rPr>
              <a:t> (</a:t>
            </a:r>
            <a:r>
              <a:rPr kumimoji="0" lang="en-US" altLang="en-US"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Ference, </a:t>
            </a:r>
            <a:r>
              <a:rPr kumimoji="0" lang="en-US" altLang="en-US" sz="2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Tetrino</a:t>
            </a:r>
            <a:r>
              <a:rPr kumimoji="0" lang="en-US" altLang="en-US"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Suprado,(Acelepryn) (late bl. dogwood/eastern red bud).</a:t>
            </a:r>
          </a:p>
          <a:p>
            <a:pPr marL="0" marR="0" lvl="0" indent="0" algn="l" defTabSz="914400" rtl="0" eaLnBrk="1" fontAlgn="base" latinLnBrk="0" hangingPunct="1">
              <a:lnSpc>
                <a:spcPct val="100000"/>
              </a:lnSpc>
              <a:spcBef>
                <a:spcPct val="0"/>
              </a:spcBef>
              <a:spcAft>
                <a:spcPts val="1200"/>
              </a:spcAft>
              <a:buClrTx/>
              <a:buSzTx/>
              <a:buFontTx/>
              <a:buChar char="-"/>
              <a:tabLst/>
              <a:defRPr/>
            </a:pPr>
            <a:r>
              <a:rPr kumimoji="0" lang="en-US" altLang="en-US" sz="2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areas with particularly high risk, monitor for larvae and apply another larvicide if necessary.</a:t>
            </a:r>
          </a:p>
        </p:txBody>
      </p:sp>
      <p:sp>
        <p:nvSpPr>
          <p:cNvPr id="9221" name="TextBox 4"/>
          <p:cNvSpPr txBox="1">
            <a:spLocks noChangeArrowheads="1"/>
          </p:cNvSpPr>
          <p:nvPr/>
        </p:nvSpPr>
        <p:spPr bwMode="auto">
          <a:xfrm>
            <a:off x="381000" y="3560762"/>
            <a:ext cx="71104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ABW management only &amp; </a:t>
            </a:r>
            <a:r>
              <a:rPr kumimoji="0" lang="en-US" altLang="en-US" sz="2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higher</a:t>
            </a:r>
            <a:r>
              <a:rPr kumimoji="0" lang="en-US" alt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ABW risk:</a:t>
            </a:r>
          </a:p>
        </p:txBody>
      </p:sp>
      <p:sp>
        <p:nvSpPr>
          <p:cNvPr id="9222" name="TextBox 7"/>
          <p:cNvSpPr txBox="1">
            <a:spLocks noChangeArrowheads="1"/>
          </p:cNvSpPr>
          <p:nvPr/>
        </p:nvSpPr>
        <p:spPr bwMode="auto">
          <a:xfrm>
            <a:off x="0" y="207963"/>
            <a:ext cx="24384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Managing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non-resistant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ABW</a:t>
            </a:r>
          </a:p>
        </p:txBody>
      </p:sp>
      <p:graphicFrame>
        <p:nvGraphicFramePr>
          <p:cNvPr id="3" name="Object 2" descr="seasonal phenology of ABW stages, damage, and indicators plant bloom, and timing of insecticide applications.">
            <a:extLst>
              <a:ext uri="{FF2B5EF4-FFF2-40B4-BE49-F238E27FC236}">
                <a16:creationId xmlns:a16="http://schemas.microsoft.com/office/drawing/2014/main" id="{7C0FA988-D347-2361-9BA7-C03361A22B4F}"/>
              </a:ext>
            </a:extLst>
          </p:cNvPr>
          <p:cNvGraphicFramePr>
            <a:graphicFrameLocks noChangeAspect="1"/>
          </p:cNvGraphicFramePr>
          <p:nvPr>
            <p:extLst>
              <p:ext uri="{D42A27DB-BD31-4B8C-83A1-F6EECF244321}">
                <p14:modId xmlns:p14="http://schemas.microsoft.com/office/powerpoint/2010/main" val="3722281793"/>
              </p:ext>
            </p:extLst>
          </p:nvPr>
        </p:nvGraphicFramePr>
        <p:xfrm>
          <a:off x="2247900" y="152400"/>
          <a:ext cx="6896100" cy="3297238"/>
        </p:xfrm>
        <a:graphic>
          <a:graphicData uri="http://schemas.openxmlformats.org/presentationml/2006/ole">
            <mc:AlternateContent xmlns:mc="http://schemas.openxmlformats.org/markup-compatibility/2006">
              <mc:Choice xmlns:v="urn:schemas-microsoft-com:vml" Requires="v">
                <p:oleObj name="SPW 15.0 Graph" r:id="rId4" imgW="7086780" imgH="3551066" progId="SigmaPlotGraphicObject.15">
                  <p:embed/>
                </p:oleObj>
              </mc:Choice>
              <mc:Fallback>
                <p:oleObj name="SPW 15.0 Graph" r:id="rId4" imgW="7086780" imgH="3551066" progId="SigmaPlotGraphicObject.15">
                  <p:embed/>
                  <p:pic>
                    <p:nvPicPr>
                      <p:cNvPr id="3" name="Object 2">
                        <a:extLst>
                          <a:ext uri="{FF2B5EF4-FFF2-40B4-BE49-F238E27FC236}">
                            <a16:creationId xmlns:a16="http://schemas.microsoft.com/office/drawing/2014/main" id="{500BAC13-1146-40A1-448A-ECDDE2E76D26}"/>
                          </a:ext>
                        </a:extLst>
                      </p:cNvPr>
                      <p:cNvPicPr/>
                      <p:nvPr/>
                    </p:nvPicPr>
                    <p:blipFill>
                      <a:blip r:embed="rId5"/>
                      <a:stretch>
                        <a:fillRect/>
                      </a:stretch>
                    </p:blipFill>
                    <p:spPr>
                      <a:xfrm>
                        <a:off x="2247900" y="152400"/>
                        <a:ext cx="6896100" cy="3297238"/>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4140106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3316" name="TextBox 3"/>
          <p:cNvSpPr txBox="1">
            <a:spLocks noChangeArrowheads="1"/>
          </p:cNvSpPr>
          <p:nvPr/>
        </p:nvSpPr>
        <p:spPr bwMode="auto">
          <a:xfrm>
            <a:off x="381000" y="3920966"/>
            <a:ext cx="81534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82563"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spcAft>
                <a:spcPts val="1200"/>
              </a:spcAft>
              <a:buFontTx/>
              <a:buChar char="-"/>
            </a:pPr>
            <a:r>
              <a:rPr lang="en-US" altLang="en-US" sz="2500" b="0" dirty="0">
                <a:solidFill>
                  <a:schemeClr val="bg2"/>
                </a:solidFill>
                <a:latin typeface="Arial" panose="020B0604020202020204" pitchFamily="34" charset="0"/>
              </a:rPr>
              <a:t>Apply systemic larvicide</a:t>
            </a:r>
            <a:r>
              <a:rPr lang="en-US" altLang="en-US" sz="2300" b="0" dirty="0">
                <a:solidFill>
                  <a:schemeClr val="bg2"/>
                </a:solidFill>
                <a:latin typeface="Arial" panose="020B0604020202020204" pitchFamily="34" charset="0"/>
              </a:rPr>
              <a:t> (Acelepryn, </a:t>
            </a:r>
            <a:r>
              <a:rPr lang="en-US" altLang="en-US" sz="2300" b="0" dirty="0" err="1">
                <a:solidFill>
                  <a:schemeClr val="bg2"/>
                </a:solidFill>
                <a:latin typeface="Arial" panose="020B0604020202020204" pitchFamily="34" charset="0"/>
              </a:rPr>
              <a:t>Tetrino</a:t>
            </a:r>
            <a:r>
              <a:rPr lang="en-US" altLang="en-US" sz="2300" b="0" dirty="0">
                <a:solidFill>
                  <a:schemeClr val="bg2"/>
                </a:solidFill>
                <a:latin typeface="Arial" panose="020B0604020202020204" pitchFamily="34" charset="0"/>
              </a:rPr>
              <a:t>) </a:t>
            </a:r>
            <a:r>
              <a:rPr lang="en-US" altLang="en-US" sz="2500" b="0" dirty="0">
                <a:solidFill>
                  <a:schemeClr val="bg2"/>
                </a:solidFill>
                <a:latin typeface="Arial" panose="020B0604020202020204" pitchFamily="34" charset="0"/>
              </a:rPr>
              <a:t>during full bloom dogwood)</a:t>
            </a:r>
          </a:p>
          <a:p>
            <a:pPr eaLnBrk="1" hangingPunct="1">
              <a:spcAft>
                <a:spcPts val="1200"/>
              </a:spcAft>
              <a:buFontTx/>
              <a:buChar char="-"/>
            </a:pPr>
            <a:r>
              <a:rPr lang="en-US" altLang="en-US" sz="2500" b="0" dirty="0">
                <a:solidFill>
                  <a:schemeClr val="bg2"/>
                </a:solidFill>
                <a:latin typeface="Arial" panose="020B0604020202020204" pitchFamily="34" charset="0"/>
              </a:rPr>
              <a:t>Areas with very high ABW risk, monitor for larvae and, if necessary, apply another larvicide.</a:t>
            </a:r>
          </a:p>
          <a:p>
            <a:pPr eaLnBrk="1" hangingPunct="1">
              <a:spcAft>
                <a:spcPts val="1200"/>
              </a:spcAft>
              <a:buFontTx/>
              <a:buChar char="-"/>
            </a:pPr>
            <a:r>
              <a:rPr lang="en-US" altLang="en-US" sz="2500" b="0" dirty="0">
                <a:solidFill>
                  <a:schemeClr val="bg2"/>
                </a:solidFill>
                <a:latin typeface="Arial" panose="020B0604020202020204" pitchFamily="34" charset="0"/>
              </a:rPr>
              <a:t>Rotate every ~3</a:t>
            </a:r>
            <a:r>
              <a:rPr lang="en-US" altLang="en-US" sz="2500" b="0" baseline="30000" dirty="0">
                <a:solidFill>
                  <a:schemeClr val="bg2"/>
                </a:solidFill>
                <a:latin typeface="Arial" panose="020B0604020202020204" pitchFamily="34" charset="0"/>
              </a:rPr>
              <a:t>rd</a:t>
            </a:r>
            <a:r>
              <a:rPr lang="en-US" altLang="en-US" sz="2500" b="0" dirty="0">
                <a:solidFill>
                  <a:schemeClr val="bg2"/>
                </a:solidFill>
                <a:latin typeface="Arial" panose="020B0604020202020204" pitchFamily="34" charset="0"/>
              </a:rPr>
              <a:t> year: neonicotinoid* for WG </a:t>
            </a:r>
            <a:r>
              <a:rPr lang="en-US" altLang="en-US" sz="2500" b="0" dirty="0">
                <a:solidFill>
                  <a:schemeClr val="bg2"/>
                </a:solidFill>
                <a:latin typeface="Arial" panose="020B0604020202020204" pitchFamily="34" charset="0"/>
                <a:sym typeface="Wingdings" panose="05000000000000000000" pitchFamily="2" charset="2"/>
              </a:rPr>
              <a:t> </a:t>
            </a:r>
            <a:r>
              <a:rPr lang="en-US" altLang="en-US" sz="2500" b="0" dirty="0">
                <a:solidFill>
                  <a:schemeClr val="bg2"/>
                </a:solidFill>
                <a:latin typeface="Arial" panose="020B0604020202020204" pitchFamily="34" charset="0"/>
              </a:rPr>
              <a:t>ABW separately.</a:t>
            </a:r>
          </a:p>
        </p:txBody>
      </p:sp>
      <p:sp>
        <p:nvSpPr>
          <p:cNvPr id="13317" name="TextBox 4"/>
          <p:cNvSpPr txBox="1">
            <a:spLocks noChangeArrowheads="1"/>
          </p:cNvSpPr>
          <p:nvPr/>
        </p:nvSpPr>
        <p:spPr bwMode="auto">
          <a:xfrm>
            <a:off x="381000" y="3428841"/>
            <a:ext cx="77231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500" dirty="0">
                <a:solidFill>
                  <a:srgbClr val="FF0000"/>
                </a:solidFill>
                <a:latin typeface="Arial" panose="020B0604020202020204" pitchFamily="34" charset="0"/>
              </a:rPr>
              <a:t>3. ABW &amp; preventive WG management </a:t>
            </a:r>
            <a:r>
              <a:rPr lang="en-US" altLang="en-US" sz="2500" u="sng" dirty="0">
                <a:solidFill>
                  <a:srgbClr val="FF0000"/>
                </a:solidFill>
                <a:latin typeface="Arial" panose="020B0604020202020204" pitchFamily="34" charset="0"/>
              </a:rPr>
              <a:t>combined</a:t>
            </a:r>
            <a:r>
              <a:rPr lang="en-US" altLang="en-US" dirty="0">
                <a:solidFill>
                  <a:schemeClr val="bg2"/>
                </a:solidFill>
                <a:latin typeface="Arial" panose="020B0604020202020204" pitchFamily="34" charset="0"/>
              </a:rPr>
              <a:t>:</a:t>
            </a:r>
          </a:p>
        </p:txBody>
      </p:sp>
      <p:sp>
        <p:nvSpPr>
          <p:cNvPr id="13318" name="TextBox 6"/>
          <p:cNvSpPr txBox="1">
            <a:spLocks noChangeArrowheads="1"/>
          </p:cNvSpPr>
          <p:nvPr/>
        </p:nvSpPr>
        <p:spPr bwMode="auto">
          <a:xfrm>
            <a:off x="76200" y="207963"/>
            <a:ext cx="2286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500" dirty="0">
                <a:solidFill>
                  <a:srgbClr val="C00000"/>
                </a:solidFill>
                <a:latin typeface="Arial" panose="020B0604020202020204" pitchFamily="34" charset="0"/>
              </a:rPr>
              <a:t>Managing</a:t>
            </a:r>
          </a:p>
          <a:p>
            <a:pPr algn="ctr" eaLnBrk="1" hangingPunct="1"/>
            <a:r>
              <a:rPr lang="en-US" altLang="en-US" sz="2500" u="sng" dirty="0">
                <a:solidFill>
                  <a:srgbClr val="C00000"/>
                </a:solidFill>
                <a:latin typeface="Arial" panose="020B0604020202020204" pitchFamily="34" charset="0"/>
              </a:rPr>
              <a:t>non-resistant</a:t>
            </a:r>
          </a:p>
          <a:p>
            <a:pPr algn="ctr" eaLnBrk="1" hangingPunct="1"/>
            <a:r>
              <a:rPr lang="en-US" altLang="en-US" sz="2500" dirty="0">
                <a:solidFill>
                  <a:srgbClr val="C00000"/>
                </a:solidFill>
                <a:latin typeface="Arial" panose="020B0604020202020204" pitchFamily="34" charset="0"/>
              </a:rPr>
              <a:t>ABW</a:t>
            </a:r>
          </a:p>
        </p:txBody>
      </p:sp>
      <p:sp>
        <p:nvSpPr>
          <p:cNvPr id="2" name="TextBox 1">
            <a:extLst>
              <a:ext uri="{FF2B5EF4-FFF2-40B4-BE49-F238E27FC236}">
                <a16:creationId xmlns:a16="http://schemas.microsoft.com/office/drawing/2014/main" id="{28936B52-F9D3-61E9-3C5B-BDB5DEAD12D2}"/>
              </a:ext>
            </a:extLst>
          </p:cNvPr>
          <p:cNvSpPr txBox="1"/>
          <p:nvPr/>
        </p:nvSpPr>
        <p:spPr>
          <a:xfrm>
            <a:off x="7696200" y="6324600"/>
            <a:ext cx="1252266" cy="400110"/>
          </a:xfrm>
          <a:prstGeom prst="rect">
            <a:avLst/>
          </a:prstGeom>
          <a:noFill/>
        </p:spPr>
        <p:txBody>
          <a:bodyPr wrap="none" rtlCol="0">
            <a:spAutoFit/>
          </a:bodyPr>
          <a:lstStyle/>
          <a:p>
            <a:r>
              <a:rPr lang="en-US" sz="2000" b="0" dirty="0">
                <a:solidFill>
                  <a:schemeClr val="bg2"/>
                </a:solidFill>
              </a:rPr>
              <a:t>*not in NJ</a:t>
            </a:r>
          </a:p>
        </p:txBody>
      </p:sp>
      <p:graphicFrame>
        <p:nvGraphicFramePr>
          <p:cNvPr id="3" name="Object 2" descr="seasonal phenology of ABW stages, damage, and indicators plant bloom, and timing of insecticide applications.">
            <a:extLst>
              <a:ext uri="{FF2B5EF4-FFF2-40B4-BE49-F238E27FC236}">
                <a16:creationId xmlns:a16="http://schemas.microsoft.com/office/drawing/2014/main" id="{9892D6D1-F26A-1FAC-B745-2BAC85C6D68A}"/>
              </a:ext>
            </a:extLst>
          </p:cNvPr>
          <p:cNvGraphicFramePr>
            <a:graphicFrameLocks noChangeAspect="1"/>
          </p:cNvGraphicFramePr>
          <p:nvPr>
            <p:extLst>
              <p:ext uri="{D42A27DB-BD31-4B8C-83A1-F6EECF244321}">
                <p14:modId xmlns:p14="http://schemas.microsoft.com/office/powerpoint/2010/main" val="3142349785"/>
              </p:ext>
            </p:extLst>
          </p:nvPr>
        </p:nvGraphicFramePr>
        <p:xfrm>
          <a:off x="2247900" y="152400"/>
          <a:ext cx="6896100" cy="3297238"/>
        </p:xfrm>
        <a:graphic>
          <a:graphicData uri="http://schemas.openxmlformats.org/presentationml/2006/ole">
            <mc:AlternateContent xmlns:mc="http://schemas.openxmlformats.org/markup-compatibility/2006">
              <mc:Choice xmlns:v="urn:schemas-microsoft-com:vml" Requires="v">
                <p:oleObj name="SPW 15.0 Graph" r:id="rId4" imgW="7086780" imgH="3551066" progId="SigmaPlotGraphicObject.15">
                  <p:embed/>
                </p:oleObj>
              </mc:Choice>
              <mc:Fallback>
                <p:oleObj name="SPW 15.0 Graph" r:id="rId4" imgW="7086780" imgH="3551066" progId="SigmaPlotGraphicObject.15">
                  <p:embed/>
                  <p:pic>
                    <p:nvPicPr>
                      <p:cNvPr id="3" name="Object 2">
                        <a:extLst>
                          <a:ext uri="{FF2B5EF4-FFF2-40B4-BE49-F238E27FC236}">
                            <a16:creationId xmlns:a16="http://schemas.microsoft.com/office/drawing/2014/main" id="{500BAC13-1146-40A1-448A-ECDDE2E76D26}"/>
                          </a:ext>
                        </a:extLst>
                      </p:cNvPr>
                      <p:cNvPicPr/>
                      <p:nvPr/>
                    </p:nvPicPr>
                    <p:blipFill>
                      <a:blip r:embed="rId5"/>
                      <a:stretch>
                        <a:fillRect/>
                      </a:stretch>
                    </p:blipFill>
                    <p:spPr>
                      <a:xfrm>
                        <a:off x="2247900" y="152400"/>
                        <a:ext cx="6896100" cy="3297238"/>
                      </a:xfrm>
                      <a:prstGeom prst="rect">
                        <a:avLst/>
                      </a:prstGeom>
                    </p:spPr>
                  </p:pic>
                </p:oleObj>
              </mc:Fallback>
            </mc:AlternateContent>
          </a:graphicData>
        </a:graphic>
      </p:graphicFrame>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19" name="Group 2" descr="graphs showing optimal timing of Acelepryn vs ABW and how other potential insect pest are affected by the application."/>
          <p:cNvGraphicFramePr>
            <a:graphicFrameLocks noGrp="1"/>
          </p:cNvGraphicFramePr>
          <p:nvPr>
            <p:extLst>
              <p:ext uri="{D42A27DB-BD31-4B8C-83A1-F6EECF244321}">
                <p14:modId xmlns:p14="http://schemas.microsoft.com/office/powerpoint/2010/main" val="364664167"/>
              </p:ext>
            </p:extLst>
          </p:nvPr>
        </p:nvGraphicFramePr>
        <p:xfrm>
          <a:off x="228600" y="609600"/>
          <a:ext cx="8763005" cy="4090854"/>
        </p:xfrm>
        <a:graphic>
          <a:graphicData uri="http://schemas.openxmlformats.org/drawingml/2006/table">
            <a:tbl>
              <a:tblPr/>
              <a:tblGrid>
                <a:gridCol w="731368">
                  <a:extLst>
                    <a:ext uri="{9D8B030D-6E8A-4147-A177-3AD203B41FA5}">
                      <a16:colId xmlns:a16="http://schemas.microsoft.com/office/drawing/2014/main" val="20000"/>
                    </a:ext>
                  </a:extLst>
                </a:gridCol>
                <a:gridCol w="475473">
                  <a:extLst>
                    <a:ext uri="{9D8B030D-6E8A-4147-A177-3AD203B41FA5}">
                      <a16:colId xmlns:a16="http://schemas.microsoft.com/office/drawing/2014/main" val="20001"/>
                    </a:ext>
                  </a:extLst>
                </a:gridCol>
                <a:gridCol w="269863">
                  <a:extLst>
                    <a:ext uri="{9D8B030D-6E8A-4147-A177-3AD203B41FA5}">
                      <a16:colId xmlns:a16="http://schemas.microsoft.com/office/drawing/2014/main" val="20002"/>
                    </a:ext>
                  </a:extLst>
                </a:gridCol>
                <a:gridCol w="269863">
                  <a:extLst>
                    <a:ext uri="{9D8B030D-6E8A-4147-A177-3AD203B41FA5}">
                      <a16:colId xmlns:a16="http://schemas.microsoft.com/office/drawing/2014/main" val="20003"/>
                    </a:ext>
                  </a:extLst>
                </a:gridCol>
                <a:gridCol w="269863">
                  <a:extLst>
                    <a:ext uri="{9D8B030D-6E8A-4147-A177-3AD203B41FA5}">
                      <a16:colId xmlns:a16="http://schemas.microsoft.com/office/drawing/2014/main" val="20004"/>
                    </a:ext>
                  </a:extLst>
                </a:gridCol>
                <a:gridCol w="269863">
                  <a:extLst>
                    <a:ext uri="{9D8B030D-6E8A-4147-A177-3AD203B41FA5}">
                      <a16:colId xmlns:a16="http://schemas.microsoft.com/office/drawing/2014/main" val="20005"/>
                    </a:ext>
                  </a:extLst>
                </a:gridCol>
                <a:gridCol w="269863">
                  <a:extLst>
                    <a:ext uri="{9D8B030D-6E8A-4147-A177-3AD203B41FA5}">
                      <a16:colId xmlns:a16="http://schemas.microsoft.com/office/drawing/2014/main" val="20006"/>
                    </a:ext>
                  </a:extLst>
                </a:gridCol>
                <a:gridCol w="269863">
                  <a:extLst>
                    <a:ext uri="{9D8B030D-6E8A-4147-A177-3AD203B41FA5}">
                      <a16:colId xmlns:a16="http://schemas.microsoft.com/office/drawing/2014/main" val="20007"/>
                    </a:ext>
                  </a:extLst>
                </a:gridCol>
                <a:gridCol w="269863">
                  <a:extLst>
                    <a:ext uri="{9D8B030D-6E8A-4147-A177-3AD203B41FA5}">
                      <a16:colId xmlns:a16="http://schemas.microsoft.com/office/drawing/2014/main" val="20008"/>
                    </a:ext>
                  </a:extLst>
                </a:gridCol>
                <a:gridCol w="269863">
                  <a:extLst>
                    <a:ext uri="{9D8B030D-6E8A-4147-A177-3AD203B41FA5}">
                      <a16:colId xmlns:a16="http://schemas.microsoft.com/office/drawing/2014/main" val="20009"/>
                    </a:ext>
                  </a:extLst>
                </a:gridCol>
                <a:gridCol w="269863">
                  <a:extLst>
                    <a:ext uri="{9D8B030D-6E8A-4147-A177-3AD203B41FA5}">
                      <a16:colId xmlns:a16="http://schemas.microsoft.com/office/drawing/2014/main" val="20010"/>
                    </a:ext>
                  </a:extLst>
                </a:gridCol>
                <a:gridCol w="269863">
                  <a:extLst>
                    <a:ext uri="{9D8B030D-6E8A-4147-A177-3AD203B41FA5}">
                      <a16:colId xmlns:a16="http://schemas.microsoft.com/office/drawing/2014/main" val="20011"/>
                    </a:ext>
                  </a:extLst>
                </a:gridCol>
                <a:gridCol w="269863">
                  <a:extLst>
                    <a:ext uri="{9D8B030D-6E8A-4147-A177-3AD203B41FA5}">
                      <a16:colId xmlns:a16="http://schemas.microsoft.com/office/drawing/2014/main" val="20012"/>
                    </a:ext>
                  </a:extLst>
                </a:gridCol>
                <a:gridCol w="269863">
                  <a:extLst>
                    <a:ext uri="{9D8B030D-6E8A-4147-A177-3AD203B41FA5}">
                      <a16:colId xmlns:a16="http://schemas.microsoft.com/office/drawing/2014/main" val="20013"/>
                    </a:ext>
                  </a:extLst>
                </a:gridCol>
                <a:gridCol w="269863">
                  <a:extLst>
                    <a:ext uri="{9D8B030D-6E8A-4147-A177-3AD203B41FA5}">
                      <a16:colId xmlns:a16="http://schemas.microsoft.com/office/drawing/2014/main" val="20014"/>
                    </a:ext>
                  </a:extLst>
                </a:gridCol>
                <a:gridCol w="269863">
                  <a:extLst>
                    <a:ext uri="{9D8B030D-6E8A-4147-A177-3AD203B41FA5}">
                      <a16:colId xmlns:a16="http://schemas.microsoft.com/office/drawing/2014/main" val="20015"/>
                    </a:ext>
                  </a:extLst>
                </a:gridCol>
                <a:gridCol w="269863">
                  <a:extLst>
                    <a:ext uri="{9D8B030D-6E8A-4147-A177-3AD203B41FA5}">
                      <a16:colId xmlns:a16="http://schemas.microsoft.com/office/drawing/2014/main" val="20016"/>
                    </a:ext>
                  </a:extLst>
                </a:gridCol>
                <a:gridCol w="269863">
                  <a:extLst>
                    <a:ext uri="{9D8B030D-6E8A-4147-A177-3AD203B41FA5}">
                      <a16:colId xmlns:a16="http://schemas.microsoft.com/office/drawing/2014/main" val="20017"/>
                    </a:ext>
                  </a:extLst>
                </a:gridCol>
                <a:gridCol w="269863">
                  <a:extLst>
                    <a:ext uri="{9D8B030D-6E8A-4147-A177-3AD203B41FA5}">
                      <a16:colId xmlns:a16="http://schemas.microsoft.com/office/drawing/2014/main" val="20018"/>
                    </a:ext>
                  </a:extLst>
                </a:gridCol>
                <a:gridCol w="269863">
                  <a:extLst>
                    <a:ext uri="{9D8B030D-6E8A-4147-A177-3AD203B41FA5}">
                      <a16:colId xmlns:a16="http://schemas.microsoft.com/office/drawing/2014/main" val="20019"/>
                    </a:ext>
                  </a:extLst>
                </a:gridCol>
                <a:gridCol w="269863">
                  <a:extLst>
                    <a:ext uri="{9D8B030D-6E8A-4147-A177-3AD203B41FA5}">
                      <a16:colId xmlns:a16="http://schemas.microsoft.com/office/drawing/2014/main" val="20020"/>
                    </a:ext>
                  </a:extLst>
                </a:gridCol>
                <a:gridCol w="269863">
                  <a:extLst>
                    <a:ext uri="{9D8B030D-6E8A-4147-A177-3AD203B41FA5}">
                      <a16:colId xmlns:a16="http://schemas.microsoft.com/office/drawing/2014/main" val="20021"/>
                    </a:ext>
                  </a:extLst>
                </a:gridCol>
                <a:gridCol w="269863">
                  <a:extLst>
                    <a:ext uri="{9D8B030D-6E8A-4147-A177-3AD203B41FA5}">
                      <a16:colId xmlns:a16="http://schemas.microsoft.com/office/drawing/2014/main" val="20022"/>
                    </a:ext>
                  </a:extLst>
                </a:gridCol>
                <a:gridCol w="269863">
                  <a:extLst>
                    <a:ext uri="{9D8B030D-6E8A-4147-A177-3AD203B41FA5}">
                      <a16:colId xmlns:a16="http://schemas.microsoft.com/office/drawing/2014/main" val="20023"/>
                    </a:ext>
                  </a:extLst>
                </a:gridCol>
                <a:gridCol w="269863">
                  <a:extLst>
                    <a:ext uri="{9D8B030D-6E8A-4147-A177-3AD203B41FA5}">
                      <a16:colId xmlns:a16="http://schemas.microsoft.com/office/drawing/2014/main" val="20024"/>
                    </a:ext>
                  </a:extLst>
                </a:gridCol>
                <a:gridCol w="269863">
                  <a:extLst>
                    <a:ext uri="{9D8B030D-6E8A-4147-A177-3AD203B41FA5}">
                      <a16:colId xmlns:a16="http://schemas.microsoft.com/office/drawing/2014/main" val="20025"/>
                    </a:ext>
                  </a:extLst>
                </a:gridCol>
                <a:gridCol w="269863">
                  <a:extLst>
                    <a:ext uri="{9D8B030D-6E8A-4147-A177-3AD203B41FA5}">
                      <a16:colId xmlns:a16="http://schemas.microsoft.com/office/drawing/2014/main" val="20026"/>
                    </a:ext>
                  </a:extLst>
                </a:gridCol>
                <a:gridCol w="269863">
                  <a:extLst>
                    <a:ext uri="{9D8B030D-6E8A-4147-A177-3AD203B41FA5}">
                      <a16:colId xmlns:a16="http://schemas.microsoft.com/office/drawing/2014/main" val="20027"/>
                    </a:ext>
                  </a:extLst>
                </a:gridCol>
                <a:gridCol w="269863">
                  <a:extLst>
                    <a:ext uri="{9D8B030D-6E8A-4147-A177-3AD203B41FA5}">
                      <a16:colId xmlns:a16="http://schemas.microsoft.com/office/drawing/2014/main" val="20028"/>
                    </a:ext>
                  </a:extLst>
                </a:gridCol>
                <a:gridCol w="269863">
                  <a:extLst>
                    <a:ext uri="{9D8B030D-6E8A-4147-A177-3AD203B41FA5}">
                      <a16:colId xmlns:a16="http://schemas.microsoft.com/office/drawing/2014/main" val="20029"/>
                    </a:ext>
                  </a:extLst>
                </a:gridCol>
              </a:tblGrid>
              <a:tr h="414778">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Pest</a:t>
                      </a:r>
                    </a:p>
                  </a:txBody>
                  <a:tcPr marL="0" marR="0" marT="0" marB="0" anchor="ctr" anchorCtr="1" horzOverflow="overflow">
                    <a:lnL w="38100"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Apr</a:t>
                      </a:r>
                    </a:p>
                  </a:txBody>
                  <a:tcPr marL="0" marR="0" marT="0" marB="0" anchor="ctr" anchorCtr="1" horzOverflow="overflow">
                    <a:lnL w="285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May</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June</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July</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Aug</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Sept</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Oct</a:t>
                      </a:r>
                    </a:p>
                  </a:txBody>
                  <a:tcPr marL="0" marR="0" marT="0" marB="0" anchor="ctr" anchorCtr="1" horzOverflow="overflow">
                    <a:lnL w="190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0572">
                <a:tc rowSpan="3">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ABW</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defRPr/>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40572">
                <a:tc vMerge="1">
                  <a:txBody>
                    <a:bodyPr/>
                    <a:lstStyle/>
                    <a:p>
                      <a:pPr marL="0" marR="0" lvl="0" indent="0" algn="just" defTabSz="914400" rtl="0" eaLnBrk="0" fontAlgn="t"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92929"/>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charset="0"/>
                        </a:rPr>
                        <a:t>Ad</a:t>
                      </a: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240572">
                <a:tc vMerge="1">
                  <a:txBody>
                    <a:bodyPr/>
                    <a:lstStyle/>
                    <a:p>
                      <a:pPr marL="0" marR="0" lvl="0" indent="0" algn="just" defTabSz="914400" rtl="0" eaLnBrk="0" fontAlgn="t"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92929"/>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240572">
                <a:tc rowSpan="2">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WG</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04"/>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extLst>
                  <a:ext uri="{0D108BD9-81ED-4DB2-BD59-A6C34878D82A}">
                    <a16:rowId xmlns:a16="http://schemas.microsoft.com/office/drawing/2014/main" val="10005"/>
                  </a:ext>
                </a:extLst>
              </a:tr>
              <a:tr h="240572">
                <a:tc rowSpan="3">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CB</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Ny</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lumMod val="85000"/>
                          <a:lumOff val="15000"/>
                        </a:schemeClr>
                      </a:solidFill>
                      <a:prstDash val="solid"/>
                      <a:round/>
                      <a:headEnd type="none" w="med" len="med"/>
                      <a:tailEnd type="none" w="med" len="med"/>
                    </a:lnB>
                    <a:lnTlToBr>
                      <a:noFill/>
                    </a:lnTlToBr>
                    <a:lnBlToTr>
                      <a:noFill/>
                    </a:lnBlToTr>
                    <a:solidFill>
                      <a:srgbClr val="00EA6A"/>
                    </a:solidFill>
                  </a:tcPr>
                </a:tc>
                <a:extLst>
                  <a:ext uri="{0D108BD9-81ED-4DB2-BD59-A6C34878D82A}">
                    <a16:rowId xmlns:a16="http://schemas.microsoft.com/office/drawing/2014/main" val="10006"/>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charset="0"/>
                        </a:rPr>
                        <a:t>Ad</a:t>
                      </a: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lumMod val="85000"/>
                          <a:lumOff val="1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07"/>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240572">
                <a:tc rowSpan="2">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BCW</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r h="240572">
                <a:tc vMerge="1">
                  <a:txBody>
                    <a:bodyPr/>
                    <a:lstStyle/>
                    <a:p>
                      <a:pPr marL="0" marR="0" lvl="0" indent="0" algn="just" defTabSz="914400" rtl="0" eaLnBrk="0" fontAlgn="t"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92929"/>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9B9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0"/>
                  </a:ext>
                </a:extLst>
              </a:tr>
              <a:tr h="240572">
                <a:tc rowSpan="2">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SWW</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11"/>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2"/>
                  </a:ext>
                </a:extLst>
              </a:tr>
              <a:tr h="240572">
                <a:tc rowSpan="3">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BB</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3"/>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charset="0"/>
                        </a:rPr>
                        <a:t>Ad</a:t>
                      </a: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14"/>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28575"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5"/>
                  </a:ext>
                </a:extLst>
              </a:tr>
            </a:tbl>
          </a:graphicData>
        </a:graphic>
      </p:graphicFrame>
      <p:sp>
        <p:nvSpPr>
          <p:cNvPr id="228860" name="Text Box 348"/>
          <p:cNvSpPr txBox="1">
            <a:spLocks noChangeArrowheads="1"/>
          </p:cNvSpPr>
          <p:nvPr/>
        </p:nvSpPr>
        <p:spPr bwMode="auto">
          <a:xfrm>
            <a:off x="152400" y="55563"/>
            <a:ext cx="8839200" cy="5238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mn-ea"/>
                <a:cs typeface="+mn-cs"/>
              </a:rPr>
              <a:t>Multi target - Key pest: </a:t>
            </a:r>
            <a:r>
              <a:rPr kumimoji="0" lang="en-US" sz="2800" b="1" i="1" u="none" strike="noStrike" kern="1200" cap="none" spc="0" normalizeH="0" baseline="0" noProof="0">
                <a:ln>
                  <a:noFill/>
                </a:ln>
                <a:solidFill>
                  <a:srgbClr val="FF0000"/>
                </a:solidFill>
                <a:effectLst/>
                <a:uLnTx/>
                <a:uFillTx/>
                <a:latin typeface="Arial" charset="0"/>
                <a:ea typeface="+mn-ea"/>
                <a:cs typeface="+mn-cs"/>
              </a:rPr>
              <a:t>ABW</a:t>
            </a:r>
          </a:p>
        </p:txBody>
      </p:sp>
      <p:sp>
        <p:nvSpPr>
          <p:cNvPr id="163155" name="Rectangle 350"/>
          <p:cNvSpPr>
            <a:spLocks noChangeArrowheads="1"/>
          </p:cNvSpPr>
          <p:nvPr/>
        </p:nvSpPr>
        <p:spPr bwMode="auto">
          <a:xfrm>
            <a:off x="2819400" y="2362200"/>
            <a:ext cx="457200" cy="585788"/>
          </a:xfrm>
          <a:prstGeom prst="rect">
            <a:avLst/>
          </a:prstGeom>
          <a:noFill/>
          <a:ln w="88900">
            <a:solidFill>
              <a:schemeClr val="bg1">
                <a:lumMod val="60000"/>
                <a:lumOff val="40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63156" name="Rectangle 350"/>
          <p:cNvSpPr>
            <a:spLocks noChangeArrowheads="1"/>
          </p:cNvSpPr>
          <p:nvPr/>
        </p:nvSpPr>
        <p:spPr bwMode="auto">
          <a:xfrm>
            <a:off x="2011363" y="1884363"/>
            <a:ext cx="1281112" cy="346075"/>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9" name="Rectangle 349"/>
          <p:cNvSpPr>
            <a:spLocks noChangeArrowheads="1"/>
          </p:cNvSpPr>
          <p:nvPr/>
        </p:nvSpPr>
        <p:spPr bwMode="auto">
          <a:xfrm>
            <a:off x="228600" y="4724400"/>
            <a:ext cx="8763000" cy="19050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ts val="0"/>
              </a:spcBef>
              <a:spcAft>
                <a:spcPct val="0"/>
              </a:spcAft>
              <a:buClrTx/>
              <a:buSzTx/>
              <a:buFontTx/>
              <a:buChar char="•"/>
              <a:tabLst/>
              <a:defRPr/>
            </a:pPr>
            <a:r>
              <a:rPr kumimoji="0" lang="en-US" sz="2700" b="0" i="0" u="sng" strike="noStrike" kern="1200" cap="none" spc="0" normalizeH="0" baseline="0" noProof="0" dirty="0">
                <a:ln>
                  <a:noFill/>
                </a:ln>
                <a:solidFill>
                  <a:srgbClr val="0000FF">
                    <a:lumMod val="50000"/>
                  </a:srgbClr>
                </a:solidFill>
                <a:effectLst/>
                <a:uLnTx/>
                <a:uFillTx/>
                <a:latin typeface="Arial" charset="0"/>
                <a:ea typeface="+mn-ea"/>
                <a:cs typeface="+mn-cs"/>
              </a:rPr>
              <a:t>Acelepryn</a:t>
            </a:r>
            <a:r>
              <a:rPr kumimoji="0" lang="en-US" sz="2700" b="0" i="0" u="none" strike="noStrike" kern="1200" cap="none" spc="0" normalizeH="0" baseline="0" noProof="0" dirty="0">
                <a:ln>
                  <a:noFill/>
                </a:ln>
                <a:solidFill>
                  <a:srgbClr val="0000FF">
                    <a:lumMod val="50000"/>
                  </a:srgbClr>
                </a:solidFill>
                <a:effectLst/>
                <a:uLnTx/>
                <a:uFillTx/>
                <a:latin typeface="Arial" charset="0"/>
                <a:ea typeface="+mn-ea"/>
                <a:cs typeface="+mn-cs"/>
              </a:rPr>
              <a:t>: ABW control @ 0.16 lb ai/ac</a:t>
            </a:r>
          </a:p>
          <a:p>
            <a:pPr marL="342900" marR="0" lvl="0" indent="-342900" algn="l" defTabSz="914400" rtl="0" eaLnBrk="1" fontAlgn="base" latinLnBrk="0" hangingPunct="1">
              <a:lnSpc>
                <a:spcPct val="100000"/>
              </a:lnSpc>
              <a:spcBef>
                <a:spcPts val="0"/>
              </a:spcBef>
              <a:spcAft>
                <a:spcPct val="0"/>
              </a:spcAft>
              <a:buClrTx/>
              <a:buSzTx/>
              <a:buFontTx/>
              <a:buNone/>
              <a:tabLst/>
              <a:defRPr/>
            </a:pPr>
            <a:r>
              <a:rPr kumimoji="0" lang="en-US" sz="2700" b="0" i="0" u="none" strike="noStrike" kern="1200" cap="none" spc="0" normalizeH="0" baseline="0" noProof="0" dirty="0">
                <a:ln>
                  <a:noFill/>
                </a:ln>
                <a:solidFill>
                  <a:srgbClr val="0000FF">
                    <a:lumMod val="50000"/>
                  </a:srgbClr>
                </a:solidFill>
                <a:effectLst/>
                <a:uLnTx/>
                <a:uFillTx/>
                <a:latin typeface="Arial" charset="0"/>
                <a:ea typeface="+mn-ea"/>
                <a:cs typeface="+mn-cs"/>
                <a:sym typeface="Wingdings" pitchFamily="2" charset="2"/>
              </a:rPr>
              <a:t>up to 0.26 lb ai/ac for early and late applications</a:t>
            </a:r>
            <a:endParaRPr kumimoji="0" lang="en-US" sz="2600" b="0" i="0" u="none" strike="noStrike" kern="1200" cap="none" spc="0" normalizeH="0" baseline="0" noProof="0" dirty="0">
              <a:ln>
                <a:noFill/>
              </a:ln>
              <a:solidFill>
                <a:srgbClr val="0000FF">
                  <a:lumMod val="50000"/>
                </a:srgbClr>
              </a:solidFill>
              <a:effectLst/>
              <a:uLnTx/>
              <a:uFillTx/>
              <a:latin typeface="Arial" charset="0"/>
              <a:ea typeface="+mn-ea"/>
              <a:cs typeface="+mn-cs"/>
              <a:sym typeface="Wingdings" pitchFamily="2" charset="2"/>
            </a:endParaRPr>
          </a:p>
          <a:p>
            <a:pPr marL="342900" marR="0" lvl="0" indent="-342900" algn="l" defTabSz="914400" rtl="0" eaLnBrk="1" fontAlgn="base" latinLnBrk="0" hangingPunct="1">
              <a:lnSpc>
                <a:spcPct val="100000"/>
              </a:lnSpc>
              <a:spcBef>
                <a:spcPts val="0"/>
              </a:spcBef>
              <a:spcAft>
                <a:spcPct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Arial" charset="0"/>
                <a:ea typeface="+mn-ea"/>
                <a:cs typeface="+mn-cs"/>
                <a:sym typeface="Wingdings" pitchFamily="2" charset="2"/>
              </a:rPr>
              <a:t>also WG, SWW, BCW, BB control</a:t>
            </a:r>
            <a:endParaRPr kumimoji="0" lang="en-US" sz="2700" b="0" i="0" u="none" strike="noStrike" kern="1200" cap="none" spc="0" normalizeH="0" baseline="0" noProof="0" dirty="0">
              <a:ln>
                <a:noFill/>
              </a:ln>
              <a:solidFill>
                <a:srgbClr val="0000FF"/>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3333FF"/>
                </a:solidFill>
                <a:effectLst/>
                <a:uLnTx/>
                <a:uFillTx/>
                <a:latin typeface="Arial" charset="0"/>
                <a:ea typeface="+mn-ea"/>
                <a:cs typeface="+mn-cs"/>
                <a:sym typeface="Wingdings" pitchFamily="2" charset="2"/>
              </a:rPr>
              <a:t>CB only suppression</a:t>
            </a:r>
          </a:p>
          <a:p>
            <a:pPr marL="342900" marR="0" lvl="0" indent="-342900" algn="l" defTabSz="914400" rtl="0" eaLnBrk="1" fontAlgn="base" latinLnBrk="0" hangingPunct="1">
              <a:lnSpc>
                <a:spcPct val="100000"/>
              </a:lnSpc>
              <a:spcBef>
                <a:spcPts val="0"/>
              </a:spcBef>
              <a:spcAft>
                <a:spcPct val="0"/>
              </a:spcAft>
              <a:buClrTx/>
              <a:buSzTx/>
              <a:buFontTx/>
              <a:buNone/>
              <a:tabLst/>
              <a:defRPr/>
            </a:pPr>
            <a:endParaRPr kumimoji="0" lang="en-US" sz="2600" b="0" i="0" u="none" strike="noStrike" kern="1200" cap="none" spc="0" normalizeH="0" baseline="0" noProof="0" dirty="0">
              <a:ln>
                <a:noFill/>
              </a:ln>
              <a:solidFill>
                <a:srgbClr val="0000FF">
                  <a:lumMod val="40000"/>
                  <a:lumOff val="60000"/>
                </a:srgbClr>
              </a:solidFill>
              <a:effectLst/>
              <a:uLnTx/>
              <a:uFillTx/>
              <a:latin typeface="Arial" charset="0"/>
              <a:ea typeface="+mn-ea"/>
              <a:cs typeface="+mn-cs"/>
              <a:sym typeface="Wingdings" pitchFamily="2" charset="2"/>
            </a:endParaRPr>
          </a:p>
          <a:p>
            <a:pPr marL="342900" marR="0" lvl="0" indent="-342900" algn="l" defTabSz="914400" rtl="0" eaLnBrk="1" fontAlgn="base" latinLnBrk="0" hangingPunct="1">
              <a:lnSpc>
                <a:spcPct val="100000"/>
              </a:lnSpc>
              <a:spcBef>
                <a:spcPts val="0"/>
              </a:spcBef>
              <a:spcAft>
                <a:spcPct val="0"/>
              </a:spcAft>
              <a:buClrTx/>
              <a:buSzTx/>
              <a:buFontTx/>
              <a:buNone/>
              <a:tabLst/>
              <a:defRPr/>
            </a:pPr>
            <a:endParaRPr kumimoji="0" lang="en-US" sz="2600" b="0" i="0" u="none" strike="noStrike" kern="1200" cap="none" spc="0" normalizeH="0" baseline="0" noProof="0" dirty="0">
              <a:ln>
                <a:noFill/>
              </a:ln>
              <a:solidFill>
                <a:srgbClr val="3333FF"/>
              </a:solidFill>
              <a:effectLst/>
              <a:uLnTx/>
              <a:uFillTx/>
              <a:latin typeface="Arial" charset="0"/>
              <a:ea typeface="+mn-ea"/>
              <a:cs typeface="+mn-cs"/>
              <a:sym typeface="Wingdings" pitchFamily="2" charset="2"/>
            </a:endParaRPr>
          </a:p>
        </p:txBody>
      </p:sp>
      <p:sp>
        <p:nvSpPr>
          <p:cNvPr id="11" name="Rectangle 350"/>
          <p:cNvSpPr>
            <a:spLocks noChangeArrowheads="1"/>
          </p:cNvSpPr>
          <p:nvPr/>
        </p:nvSpPr>
        <p:spPr bwMode="auto">
          <a:xfrm>
            <a:off x="2297113" y="4051300"/>
            <a:ext cx="750887" cy="584200"/>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5" name="Rectangle 350"/>
          <p:cNvSpPr>
            <a:spLocks noChangeArrowheads="1"/>
          </p:cNvSpPr>
          <p:nvPr/>
        </p:nvSpPr>
        <p:spPr bwMode="auto">
          <a:xfrm>
            <a:off x="2362200" y="1066800"/>
            <a:ext cx="593725" cy="676275"/>
          </a:xfrm>
          <a:prstGeom prst="rect">
            <a:avLst/>
          </a:prstGeom>
          <a:noFill/>
          <a:ln w="88900">
            <a:solidFill>
              <a:schemeClr val="bg1">
                <a:lumMod val="75000"/>
              </a:schemeClr>
            </a:solidFill>
            <a:prstDash val="solid"/>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0" name="Rectangle 350"/>
          <p:cNvSpPr>
            <a:spLocks noChangeArrowheads="1"/>
          </p:cNvSpPr>
          <p:nvPr/>
        </p:nvSpPr>
        <p:spPr bwMode="auto">
          <a:xfrm>
            <a:off x="2011363" y="3081338"/>
            <a:ext cx="1281112" cy="357187"/>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2" name="Rectangle 350"/>
          <p:cNvSpPr>
            <a:spLocks noChangeArrowheads="1"/>
          </p:cNvSpPr>
          <p:nvPr/>
        </p:nvSpPr>
        <p:spPr bwMode="auto">
          <a:xfrm>
            <a:off x="2011363" y="3565525"/>
            <a:ext cx="1281112" cy="357188"/>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6" name="Rectangle 350"/>
          <p:cNvSpPr>
            <a:spLocks noChangeArrowheads="1"/>
          </p:cNvSpPr>
          <p:nvPr/>
        </p:nvSpPr>
        <p:spPr bwMode="auto">
          <a:xfrm>
            <a:off x="3144838" y="4051300"/>
            <a:ext cx="131762" cy="584200"/>
          </a:xfrm>
          <a:prstGeom prst="rect">
            <a:avLst/>
          </a:prstGeom>
          <a:noFill/>
          <a:ln w="88900">
            <a:solidFill>
              <a:schemeClr val="bg1">
                <a:lumMod val="60000"/>
                <a:lumOff val="40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7" name="Rectangle 350"/>
          <p:cNvSpPr>
            <a:spLocks noChangeArrowheads="1"/>
          </p:cNvSpPr>
          <p:nvPr/>
        </p:nvSpPr>
        <p:spPr bwMode="auto">
          <a:xfrm>
            <a:off x="2011363" y="4051300"/>
            <a:ext cx="182562" cy="584200"/>
          </a:xfrm>
          <a:prstGeom prst="rect">
            <a:avLst/>
          </a:prstGeom>
          <a:noFill/>
          <a:ln w="88900">
            <a:solidFill>
              <a:schemeClr val="bg1">
                <a:lumMod val="60000"/>
                <a:lumOff val="40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3" name="Rectangle 350"/>
          <p:cNvSpPr>
            <a:spLocks noChangeArrowheads="1"/>
          </p:cNvSpPr>
          <p:nvPr/>
        </p:nvSpPr>
        <p:spPr bwMode="auto">
          <a:xfrm>
            <a:off x="2011363" y="1066800"/>
            <a:ext cx="247650" cy="676275"/>
          </a:xfrm>
          <a:prstGeom prst="rect">
            <a:avLst/>
          </a:prstGeom>
          <a:noFill/>
          <a:ln w="88900">
            <a:solidFill>
              <a:schemeClr val="bg1">
                <a:lumMod val="75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4" name="Rectangle 350"/>
          <p:cNvSpPr>
            <a:spLocks noChangeArrowheads="1"/>
          </p:cNvSpPr>
          <p:nvPr/>
        </p:nvSpPr>
        <p:spPr bwMode="auto">
          <a:xfrm>
            <a:off x="3054350" y="1069975"/>
            <a:ext cx="219075" cy="676275"/>
          </a:xfrm>
          <a:prstGeom prst="rect">
            <a:avLst/>
          </a:prstGeom>
          <a:noFill/>
          <a:ln w="88900">
            <a:solidFill>
              <a:schemeClr val="bg1">
                <a:lumMod val="75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24046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graphicFrame>
        <p:nvGraphicFramePr>
          <p:cNvPr id="19" name="Group 2" descr="graphs showing optimal timing of Tetrino vs ABW and how other potential insect pest are affected by the application."/>
          <p:cNvGraphicFramePr>
            <a:graphicFrameLocks noGrp="1"/>
          </p:cNvGraphicFramePr>
          <p:nvPr>
            <p:extLst>
              <p:ext uri="{D42A27DB-BD31-4B8C-83A1-F6EECF244321}">
                <p14:modId xmlns:p14="http://schemas.microsoft.com/office/powerpoint/2010/main" val="2871017538"/>
              </p:ext>
            </p:extLst>
          </p:nvPr>
        </p:nvGraphicFramePr>
        <p:xfrm>
          <a:off x="228600" y="609600"/>
          <a:ext cx="8763005" cy="4090854"/>
        </p:xfrm>
        <a:graphic>
          <a:graphicData uri="http://schemas.openxmlformats.org/drawingml/2006/table">
            <a:tbl>
              <a:tblPr/>
              <a:tblGrid>
                <a:gridCol w="731368">
                  <a:extLst>
                    <a:ext uri="{9D8B030D-6E8A-4147-A177-3AD203B41FA5}">
                      <a16:colId xmlns:a16="http://schemas.microsoft.com/office/drawing/2014/main" val="20000"/>
                    </a:ext>
                  </a:extLst>
                </a:gridCol>
                <a:gridCol w="475473">
                  <a:extLst>
                    <a:ext uri="{9D8B030D-6E8A-4147-A177-3AD203B41FA5}">
                      <a16:colId xmlns:a16="http://schemas.microsoft.com/office/drawing/2014/main" val="20001"/>
                    </a:ext>
                  </a:extLst>
                </a:gridCol>
                <a:gridCol w="269863">
                  <a:extLst>
                    <a:ext uri="{9D8B030D-6E8A-4147-A177-3AD203B41FA5}">
                      <a16:colId xmlns:a16="http://schemas.microsoft.com/office/drawing/2014/main" val="20002"/>
                    </a:ext>
                  </a:extLst>
                </a:gridCol>
                <a:gridCol w="269863">
                  <a:extLst>
                    <a:ext uri="{9D8B030D-6E8A-4147-A177-3AD203B41FA5}">
                      <a16:colId xmlns:a16="http://schemas.microsoft.com/office/drawing/2014/main" val="20003"/>
                    </a:ext>
                  </a:extLst>
                </a:gridCol>
                <a:gridCol w="269863">
                  <a:extLst>
                    <a:ext uri="{9D8B030D-6E8A-4147-A177-3AD203B41FA5}">
                      <a16:colId xmlns:a16="http://schemas.microsoft.com/office/drawing/2014/main" val="20004"/>
                    </a:ext>
                  </a:extLst>
                </a:gridCol>
                <a:gridCol w="269863">
                  <a:extLst>
                    <a:ext uri="{9D8B030D-6E8A-4147-A177-3AD203B41FA5}">
                      <a16:colId xmlns:a16="http://schemas.microsoft.com/office/drawing/2014/main" val="20005"/>
                    </a:ext>
                  </a:extLst>
                </a:gridCol>
                <a:gridCol w="269863">
                  <a:extLst>
                    <a:ext uri="{9D8B030D-6E8A-4147-A177-3AD203B41FA5}">
                      <a16:colId xmlns:a16="http://schemas.microsoft.com/office/drawing/2014/main" val="20006"/>
                    </a:ext>
                  </a:extLst>
                </a:gridCol>
                <a:gridCol w="269863">
                  <a:extLst>
                    <a:ext uri="{9D8B030D-6E8A-4147-A177-3AD203B41FA5}">
                      <a16:colId xmlns:a16="http://schemas.microsoft.com/office/drawing/2014/main" val="20007"/>
                    </a:ext>
                  </a:extLst>
                </a:gridCol>
                <a:gridCol w="269863">
                  <a:extLst>
                    <a:ext uri="{9D8B030D-6E8A-4147-A177-3AD203B41FA5}">
                      <a16:colId xmlns:a16="http://schemas.microsoft.com/office/drawing/2014/main" val="20008"/>
                    </a:ext>
                  </a:extLst>
                </a:gridCol>
                <a:gridCol w="269863">
                  <a:extLst>
                    <a:ext uri="{9D8B030D-6E8A-4147-A177-3AD203B41FA5}">
                      <a16:colId xmlns:a16="http://schemas.microsoft.com/office/drawing/2014/main" val="20009"/>
                    </a:ext>
                  </a:extLst>
                </a:gridCol>
                <a:gridCol w="269863">
                  <a:extLst>
                    <a:ext uri="{9D8B030D-6E8A-4147-A177-3AD203B41FA5}">
                      <a16:colId xmlns:a16="http://schemas.microsoft.com/office/drawing/2014/main" val="20010"/>
                    </a:ext>
                  </a:extLst>
                </a:gridCol>
                <a:gridCol w="269863">
                  <a:extLst>
                    <a:ext uri="{9D8B030D-6E8A-4147-A177-3AD203B41FA5}">
                      <a16:colId xmlns:a16="http://schemas.microsoft.com/office/drawing/2014/main" val="20011"/>
                    </a:ext>
                  </a:extLst>
                </a:gridCol>
                <a:gridCol w="269863">
                  <a:extLst>
                    <a:ext uri="{9D8B030D-6E8A-4147-A177-3AD203B41FA5}">
                      <a16:colId xmlns:a16="http://schemas.microsoft.com/office/drawing/2014/main" val="20012"/>
                    </a:ext>
                  </a:extLst>
                </a:gridCol>
                <a:gridCol w="269863">
                  <a:extLst>
                    <a:ext uri="{9D8B030D-6E8A-4147-A177-3AD203B41FA5}">
                      <a16:colId xmlns:a16="http://schemas.microsoft.com/office/drawing/2014/main" val="20013"/>
                    </a:ext>
                  </a:extLst>
                </a:gridCol>
                <a:gridCol w="269863">
                  <a:extLst>
                    <a:ext uri="{9D8B030D-6E8A-4147-A177-3AD203B41FA5}">
                      <a16:colId xmlns:a16="http://schemas.microsoft.com/office/drawing/2014/main" val="20014"/>
                    </a:ext>
                  </a:extLst>
                </a:gridCol>
                <a:gridCol w="269863">
                  <a:extLst>
                    <a:ext uri="{9D8B030D-6E8A-4147-A177-3AD203B41FA5}">
                      <a16:colId xmlns:a16="http://schemas.microsoft.com/office/drawing/2014/main" val="20015"/>
                    </a:ext>
                  </a:extLst>
                </a:gridCol>
                <a:gridCol w="269863">
                  <a:extLst>
                    <a:ext uri="{9D8B030D-6E8A-4147-A177-3AD203B41FA5}">
                      <a16:colId xmlns:a16="http://schemas.microsoft.com/office/drawing/2014/main" val="20016"/>
                    </a:ext>
                  </a:extLst>
                </a:gridCol>
                <a:gridCol w="269863">
                  <a:extLst>
                    <a:ext uri="{9D8B030D-6E8A-4147-A177-3AD203B41FA5}">
                      <a16:colId xmlns:a16="http://schemas.microsoft.com/office/drawing/2014/main" val="20017"/>
                    </a:ext>
                  </a:extLst>
                </a:gridCol>
                <a:gridCol w="269863">
                  <a:extLst>
                    <a:ext uri="{9D8B030D-6E8A-4147-A177-3AD203B41FA5}">
                      <a16:colId xmlns:a16="http://schemas.microsoft.com/office/drawing/2014/main" val="20018"/>
                    </a:ext>
                  </a:extLst>
                </a:gridCol>
                <a:gridCol w="269863">
                  <a:extLst>
                    <a:ext uri="{9D8B030D-6E8A-4147-A177-3AD203B41FA5}">
                      <a16:colId xmlns:a16="http://schemas.microsoft.com/office/drawing/2014/main" val="20019"/>
                    </a:ext>
                  </a:extLst>
                </a:gridCol>
                <a:gridCol w="269863">
                  <a:extLst>
                    <a:ext uri="{9D8B030D-6E8A-4147-A177-3AD203B41FA5}">
                      <a16:colId xmlns:a16="http://schemas.microsoft.com/office/drawing/2014/main" val="20020"/>
                    </a:ext>
                  </a:extLst>
                </a:gridCol>
                <a:gridCol w="269863">
                  <a:extLst>
                    <a:ext uri="{9D8B030D-6E8A-4147-A177-3AD203B41FA5}">
                      <a16:colId xmlns:a16="http://schemas.microsoft.com/office/drawing/2014/main" val="20021"/>
                    </a:ext>
                  </a:extLst>
                </a:gridCol>
                <a:gridCol w="269863">
                  <a:extLst>
                    <a:ext uri="{9D8B030D-6E8A-4147-A177-3AD203B41FA5}">
                      <a16:colId xmlns:a16="http://schemas.microsoft.com/office/drawing/2014/main" val="20022"/>
                    </a:ext>
                  </a:extLst>
                </a:gridCol>
                <a:gridCol w="269863">
                  <a:extLst>
                    <a:ext uri="{9D8B030D-6E8A-4147-A177-3AD203B41FA5}">
                      <a16:colId xmlns:a16="http://schemas.microsoft.com/office/drawing/2014/main" val="20023"/>
                    </a:ext>
                  </a:extLst>
                </a:gridCol>
                <a:gridCol w="269863">
                  <a:extLst>
                    <a:ext uri="{9D8B030D-6E8A-4147-A177-3AD203B41FA5}">
                      <a16:colId xmlns:a16="http://schemas.microsoft.com/office/drawing/2014/main" val="20024"/>
                    </a:ext>
                  </a:extLst>
                </a:gridCol>
                <a:gridCol w="269863">
                  <a:extLst>
                    <a:ext uri="{9D8B030D-6E8A-4147-A177-3AD203B41FA5}">
                      <a16:colId xmlns:a16="http://schemas.microsoft.com/office/drawing/2014/main" val="20025"/>
                    </a:ext>
                  </a:extLst>
                </a:gridCol>
                <a:gridCol w="269863">
                  <a:extLst>
                    <a:ext uri="{9D8B030D-6E8A-4147-A177-3AD203B41FA5}">
                      <a16:colId xmlns:a16="http://schemas.microsoft.com/office/drawing/2014/main" val="20026"/>
                    </a:ext>
                  </a:extLst>
                </a:gridCol>
                <a:gridCol w="269863">
                  <a:extLst>
                    <a:ext uri="{9D8B030D-6E8A-4147-A177-3AD203B41FA5}">
                      <a16:colId xmlns:a16="http://schemas.microsoft.com/office/drawing/2014/main" val="20027"/>
                    </a:ext>
                  </a:extLst>
                </a:gridCol>
                <a:gridCol w="269863">
                  <a:extLst>
                    <a:ext uri="{9D8B030D-6E8A-4147-A177-3AD203B41FA5}">
                      <a16:colId xmlns:a16="http://schemas.microsoft.com/office/drawing/2014/main" val="20028"/>
                    </a:ext>
                  </a:extLst>
                </a:gridCol>
                <a:gridCol w="269863">
                  <a:extLst>
                    <a:ext uri="{9D8B030D-6E8A-4147-A177-3AD203B41FA5}">
                      <a16:colId xmlns:a16="http://schemas.microsoft.com/office/drawing/2014/main" val="20029"/>
                    </a:ext>
                  </a:extLst>
                </a:gridCol>
              </a:tblGrid>
              <a:tr h="414778">
                <a:tc gridSpan="2">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Pest</a:t>
                      </a:r>
                    </a:p>
                  </a:txBody>
                  <a:tcPr marL="0" marR="0" marT="0" marB="0" anchor="ctr" anchorCtr="1" horzOverflow="overflow">
                    <a:lnL w="38100"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Apr</a:t>
                      </a:r>
                    </a:p>
                  </a:txBody>
                  <a:tcPr marL="0" marR="0" marT="0" marB="0" anchor="ctr" anchorCtr="1" horzOverflow="overflow">
                    <a:lnL w="28575"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May</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June</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July</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Aug</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Sept</a:t>
                      </a:r>
                    </a:p>
                  </a:txBody>
                  <a:tcPr marL="0" marR="0" marT="0" marB="0" anchor="ctr" anchorCtr="1" horzOverflow="overflow">
                    <a:lnL w="190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2"/>
                          </a:solidFill>
                          <a:effectLst/>
                          <a:latin typeface="Arial" charset="0"/>
                        </a:rPr>
                        <a:t>Oct</a:t>
                      </a:r>
                    </a:p>
                  </a:txBody>
                  <a:tcPr marL="0" marR="0" marT="0" marB="0" anchor="ctr" anchorCtr="1" horzOverflow="overflow">
                    <a:lnL w="190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0572">
                <a:tc rowSpan="3">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ABW</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defRPr/>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240572">
                <a:tc vMerge="1">
                  <a:txBody>
                    <a:bodyPr/>
                    <a:lstStyle/>
                    <a:p>
                      <a:pPr marL="0" marR="0" lvl="0" indent="0" algn="just" defTabSz="914400" rtl="0" eaLnBrk="0" fontAlgn="t"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92929"/>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charset="0"/>
                        </a:rPr>
                        <a:t>Ad</a:t>
                      </a: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240572">
                <a:tc vMerge="1">
                  <a:txBody>
                    <a:bodyPr/>
                    <a:lstStyle/>
                    <a:p>
                      <a:pPr marL="0" marR="0" lvl="0" indent="0" algn="just" defTabSz="914400" rtl="0" eaLnBrk="0" fontAlgn="t"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92929"/>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endParaRPr lang="en-US" dirty="0"/>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240572">
                <a:tc rowSpan="2">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WG</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04"/>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extLst>
                  <a:ext uri="{0D108BD9-81ED-4DB2-BD59-A6C34878D82A}">
                    <a16:rowId xmlns:a16="http://schemas.microsoft.com/office/drawing/2014/main" val="10005"/>
                  </a:ext>
                </a:extLst>
              </a:tr>
              <a:tr h="240572">
                <a:tc rowSpan="3">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CB</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Ny</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lumMod val="85000"/>
                          <a:lumOff val="15000"/>
                        </a:schemeClr>
                      </a:solidFill>
                      <a:prstDash val="solid"/>
                      <a:round/>
                      <a:headEnd type="none" w="med" len="med"/>
                      <a:tailEnd type="none" w="med" len="med"/>
                    </a:lnB>
                    <a:lnTlToBr>
                      <a:noFill/>
                    </a:lnTlToBr>
                    <a:lnBlToTr>
                      <a:noFill/>
                    </a:lnBlToTr>
                    <a:solidFill>
                      <a:srgbClr val="00EA6A"/>
                    </a:solidFill>
                  </a:tcPr>
                </a:tc>
                <a:extLst>
                  <a:ext uri="{0D108BD9-81ED-4DB2-BD59-A6C34878D82A}">
                    <a16:rowId xmlns:a16="http://schemas.microsoft.com/office/drawing/2014/main" val="10006"/>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charset="0"/>
                        </a:rPr>
                        <a:t>Ad</a:t>
                      </a: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lumMod val="85000"/>
                          <a:lumOff val="1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07"/>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240572">
                <a:tc rowSpan="2">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BCW</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r h="240572">
                <a:tc vMerge="1">
                  <a:txBody>
                    <a:bodyPr/>
                    <a:lstStyle/>
                    <a:p>
                      <a:pPr marL="0" marR="0" lvl="0" indent="0" algn="just" defTabSz="914400" rtl="0" eaLnBrk="0" fontAlgn="t"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92929"/>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9B9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0"/>
                  </a:ext>
                </a:extLst>
              </a:tr>
              <a:tr h="240572">
                <a:tc rowSpan="2">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SWW</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11"/>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accent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2"/>
                  </a:ext>
                </a:extLst>
              </a:tr>
              <a:tr h="240572">
                <a:tc rowSpan="3">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bg2"/>
                          </a:solidFill>
                          <a:effectLst/>
                          <a:latin typeface="Arial" charset="0"/>
                        </a:rPr>
                        <a:t>BB</a:t>
                      </a:r>
                    </a:p>
                  </a:txBody>
                  <a:tcPr marL="0" marR="0" marT="0" marB="0" anchor="ctr" anchorCtr="1" horzOverflow="overflow">
                    <a:lnL w="38100" cap="flat" cmpd="sng" algn="ctr">
                      <a:solidFill>
                        <a:schemeClr val="bg2"/>
                      </a:solid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Lv</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3"/>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charset="0"/>
                        </a:rPr>
                        <a:t>Ad</a:t>
                      </a: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EA6A"/>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823B"/>
                    </a:solidFill>
                  </a:tcPr>
                </a:tc>
                <a:extLst>
                  <a:ext uri="{0D108BD9-81ED-4DB2-BD59-A6C34878D82A}">
                    <a16:rowId xmlns:a16="http://schemas.microsoft.com/office/drawing/2014/main" val="10014"/>
                  </a:ext>
                </a:extLst>
              </a:tr>
              <a:tr h="240572">
                <a:tc vMerge="1">
                  <a:txBody>
                    <a:bodyPr/>
                    <a:lstStyle/>
                    <a:p>
                      <a:endParaRPr lang="en-US"/>
                    </a:p>
                  </a:txBody>
                  <a:tcPr/>
                </a:tc>
                <a:tc>
                  <a:txBody>
                    <a:bodyPr/>
                    <a:lstStyle/>
                    <a:p>
                      <a:pPr marL="0" marR="0" lvl="0" indent="0" algn="just" defTabSz="914400" rtl="0" eaLnBrk="0" fontAlgn="t" latinLnBrk="0" hangingPunct="0">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bg2"/>
                          </a:solidFill>
                          <a:effectLst/>
                          <a:latin typeface="Arial" charset="0"/>
                        </a:rPr>
                        <a:t>Da</a:t>
                      </a:r>
                      <a:endParaRPr kumimoji="0" lang="en-US" sz="1400" b="1" i="0" u="none" strike="noStrike" cap="none" normalizeH="0" baseline="0" dirty="0">
                        <a:ln>
                          <a:noFill/>
                        </a:ln>
                        <a:solidFill>
                          <a:schemeClr val="bg2"/>
                        </a:solidFill>
                        <a:effectLst/>
                        <a:latin typeface="Arial" charset="0"/>
                      </a:endParaRPr>
                    </a:p>
                  </a:txBody>
                  <a:tcPr marL="0" marR="0" marT="0" marB="0" anchor="ctr" anchorCtr="1" horzOverflow="overflow">
                    <a:lnL>
                      <a:noFill/>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3810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rgbClr val="FFA3A3"/>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28575"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190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190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rgbClr val="FF0000"/>
                        </a:solidFill>
                        <a:effectLst>
                          <a:outerShdw blurRad="38100" dist="38100" dir="2700000" algn="tl">
                            <a:srgbClr val="000000"/>
                          </a:outerShdw>
                        </a:effectLst>
                        <a:latin typeface="Arial" charset="0"/>
                      </a:endParaRPr>
                    </a:p>
                  </a:txBody>
                  <a:tcPr marL="0" marR="0" marT="0" marB="0" anchor="ctr" anchorCtr="1" horzOverflow="overflow">
                    <a:lnL w="635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5"/>
                  </a:ext>
                </a:extLst>
              </a:tr>
            </a:tbl>
          </a:graphicData>
        </a:graphic>
      </p:graphicFrame>
      <p:sp>
        <p:nvSpPr>
          <p:cNvPr id="228860" name="Text Box 348"/>
          <p:cNvSpPr txBox="1">
            <a:spLocks noChangeArrowheads="1"/>
          </p:cNvSpPr>
          <p:nvPr/>
        </p:nvSpPr>
        <p:spPr bwMode="auto">
          <a:xfrm>
            <a:off x="152400" y="55563"/>
            <a:ext cx="8839200" cy="5238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mn-ea"/>
                <a:cs typeface="+mn-cs"/>
              </a:rPr>
              <a:t>Multi target - Key pest: </a:t>
            </a:r>
            <a:r>
              <a:rPr kumimoji="0" lang="en-US" sz="2800" b="1" i="1" u="none" strike="noStrike" kern="1200" cap="none" spc="0" normalizeH="0" baseline="0" noProof="0">
                <a:ln>
                  <a:noFill/>
                </a:ln>
                <a:solidFill>
                  <a:srgbClr val="FF0000"/>
                </a:solidFill>
                <a:effectLst/>
                <a:uLnTx/>
                <a:uFillTx/>
                <a:latin typeface="Arial" charset="0"/>
                <a:ea typeface="+mn-ea"/>
                <a:cs typeface="+mn-cs"/>
              </a:rPr>
              <a:t>ABW</a:t>
            </a:r>
          </a:p>
        </p:txBody>
      </p:sp>
      <p:sp>
        <p:nvSpPr>
          <p:cNvPr id="163155" name="Rectangle 350"/>
          <p:cNvSpPr>
            <a:spLocks noChangeArrowheads="1"/>
          </p:cNvSpPr>
          <p:nvPr/>
        </p:nvSpPr>
        <p:spPr bwMode="auto">
          <a:xfrm>
            <a:off x="2819400" y="2362200"/>
            <a:ext cx="228600" cy="585788"/>
          </a:xfrm>
          <a:prstGeom prst="rect">
            <a:avLst/>
          </a:prstGeom>
          <a:noFill/>
          <a:ln w="88900">
            <a:solidFill>
              <a:schemeClr val="bg1">
                <a:lumMod val="60000"/>
                <a:lumOff val="40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9" name="Rectangle 349"/>
          <p:cNvSpPr>
            <a:spLocks noChangeArrowheads="1"/>
          </p:cNvSpPr>
          <p:nvPr/>
        </p:nvSpPr>
        <p:spPr bwMode="auto">
          <a:xfrm>
            <a:off x="228600" y="4724400"/>
            <a:ext cx="8763000" cy="19050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ts val="0"/>
              </a:spcBef>
              <a:spcAft>
                <a:spcPct val="0"/>
              </a:spcAft>
              <a:buClrTx/>
              <a:buSzTx/>
              <a:buFontTx/>
              <a:buChar char="•"/>
              <a:tabLst/>
              <a:defRPr/>
            </a:pPr>
            <a:r>
              <a:rPr kumimoji="0" lang="en-US" sz="2700" b="0" i="0" u="sng" strike="noStrike" kern="1200" cap="none" spc="0" normalizeH="0" baseline="0" noProof="0" dirty="0">
                <a:ln>
                  <a:noFill/>
                </a:ln>
                <a:solidFill>
                  <a:srgbClr val="0000FF">
                    <a:lumMod val="50000"/>
                  </a:srgbClr>
                </a:solidFill>
                <a:effectLst/>
                <a:uLnTx/>
                <a:uFillTx/>
                <a:latin typeface="Arial" charset="0"/>
                <a:ea typeface="+mn-ea"/>
                <a:cs typeface="+mn-cs"/>
              </a:rPr>
              <a:t>Tetrino</a:t>
            </a:r>
            <a:r>
              <a:rPr kumimoji="0" lang="en-US" sz="2700" b="0" i="0" u="none" strike="noStrike" kern="1200" cap="none" spc="0" normalizeH="0" baseline="0" noProof="0" dirty="0">
                <a:ln>
                  <a:noFill/>
                </a:ln>
                <a:solidFill>
                  <a:srgbClr val="0000FF">
                    <a:lumMod val="50000"/>
                  </a:srgbClr>
                </a:solidFill>
                <a:effectLst/>
                <a:uLnTx/>
                <a:uFillTx/>
                <a:latin typeface="Arial" charset="0"/>
                <a:ea typeface="+mn-ea"/>
                <a:cs typeface="+mn-cs"/>
              </a:rPr>
              <a:t>: ABW control @ 0.045-0.09 lb ai/ac</a:t>
            </a:r>
          </a:p>
          <a:p>
            <a:pPr marL="342900" marR="0" lvl="0" indent="-342900" algn="l" defTabSz="914400" rtl="0" eaLnBrk="1" fontAlgn="base" latinLnBrk="0" hangingPunct="1">
              <a:lnSpc>
                <a:spcPct val="100000"/>
              </a:lnSpc>
              <a:spcBef>
                <a:spcPts val="0"/>
              </a:spcBef>
              <a:spcAft>
                <a:spcPct val="0"/>
              </a:spcAft>
              <a:buClrTx/>
              <a:buSzTx/>
              <a:buFontTx/>
              <a:buNone/>
              <a:tabLst/>
              <a:defRPr/>
            </a:pPr>
            <a:r>
              <a:rPr kumimoji="0" lang="en-US" sz="2700" b="0" i="0" u="none" strike="noStrike" kern="1200" cap="none" spc="0" normalizeH="0" baseline="0" noProof="0" dirty="0">
                <a:ln>
                  <a:noFill/>
                </a:ln>
                <a:solidFill>
                  <a:srgbClr val="0000FF">
                    <a:lumMod val="50000"/>
                  </a:srgbClr>
                </a:solidFill>
                <a:effectLst/>
                <a:uLnTx/>
                <a:uFillTx/>
                <a:latin typeface="Arial" charset="0"/>
                <a:ea typeface="+mn-ea"/>
                <a:cs typeface="+mn-cs"/>
                <a:sym typeface="Wingdings" pitchFamily="2" charset="2"/>
              </a:rPr>
              <a:t> 0.09 lb ai/ac for early and late applications</a:t>
            </a:r>
            <a:endParaRPr kumimoji="0" lang="en-US" sz="2600" b="0" i="0" u="none" strike="noStrike" kern="1200" cap="none" spc="0" normalizeH="0" baseline="0" noProof="0" dirty="0">
              <a:ln>
                <a:noFill/>
              </a:ln>
              <a:solidFill>
                <a:srgbClr val="0000FF">
                  <a:lumMod val="50000"/>
                </a:srgbClr>
              </a:solidFill>
              <a:effectLst/>
              <a:uLnTx/>
              <a:uFillTx/>
              <a:latin typeface="Arial" charset="0"/>
              <a:ea typeface="+mn-ea"/>
              <a:cs typeface="+mn-cs"/>
              <a:sym typeface="Wingdings" pitchFamily="2" charset="2"/>
            </a:endParaRPr>
          </a:p>
          <a:p>
            <a:pPr marL="342900" marR="0" lvl="0" indent="-342900" algn="l" defTabSz="914400" rtl="0" eaLnBrk="1" fontAlgn="base" latinLnBrk="0" hangingPunct="1">
              <a:lnSpc>
                <a:spcPct val="100000"/>
              </a:lnSpc>
              <a:spcBef>
                <a:spcPts val="0"/>
              </a:spcBef>
              <a:spcAft>
                <a:spcPct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Arial" charset="0"/>
                <a:ea typeface="+mn-ea"/>
                <a:cs typeface="+mn-cs"/>
                <a:sym typeface="Wingdings" pitchFamily="2" charset="2"/>
              </a:rPr>
              <a:t> also CB, BCW, SWW, BB control</a:t>
            </a:r>
            <a:endParaRPr kumimoji="0" lang="en-US" sz="2700" b="0" i="0" u="none" strike="noStrike" kern="1200" cap="none" spc="0" normalizeH="0" baseline="0" noProof="0" dirty="0">
              <a:ln>
                <a:noFill/>
              </a:ln>
              <a:solidFill>
                <a:srgbClr val="0000FF"/>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3333FF"/>
                </a:solidFill>
                <a:effectLst/>
                <a:uLnTx/>
                <a:uFillTx/>
                <a:latin typeface="Arial" charset="0"/>
                <a:ea typeface="+mn-ea"/>
                <a:cs typeface="+mn-cs"/>
                <a:sym typeface="Wingdings" pitchFamily="2" charset="2"/>
              </a:rPr>
              <a:t> WG suppression (too early)</a:t>
            </a:r>
          </a:p>
          <a:p>
            <a:pPr marL="342900" marR="0" lvl="0" indent="-342900" algn="l" defTabSz="914400" rtl="0" eaLnBrk="1" fontAlgn="base" latinLnBrk="0" hangingPunct="1">
              <a:lnSpc>
                <a:spcPct val="100000"/>
              </a:lnSpc>
              <a:spcBef>
                <a:spcPts val="0"/>
              </a:spcBef>
              <a:spcAft>
                <a:spcPct val="0"/>
              </a:spcAft>
              <a:buClrTx/>
              <a:buSzTx/>
              <a:buFontTx/>
              <a:buNone/>
              <a:tabLst/>
              <a:defRPr/>
            </a:pPr>
            <a:endParaRPr kumimoji="0" lang="en-US" sz="2600" b="0" i="0" u="none" strike="noStrike" kern="1200" cap="none" spc="0" normalizeH="0" baseline="0" noProof="0" dirty="0">
              <a:ln>
                <a:noFill/>
              </a:ln>
              <a:solidFill>
                <a:srgbClr val="0000FF">
                  <a:lumMod val="40000"/>
                  <a:lumOff val="60000"/>
                </a:srgbClr>
              </a:solidFill>
              <a:effectLst/>
              <a:uLnTx/>
              <a:uFillTx/>
              <a:latin typeface="Arial" charset="0"/>
              <a:ea typeface="+mn-ea"/>
              <a:cs typeface="+mn-cs"/>
              <a:sym typeface="Wingdings" pitchFamily="2" charset="2"/>
            </a:endParaRPr>
          </a:p>
          <a:p>
            <a:pPr marL="342900" marR="0" lvl="0" indent="-342900" algn="l" defTabSz="914400" rtl="0" eaLnBrk="1" fontAlgn="base" latinLnBrk="0" hangingPunct="1">
              <a:lnSpc>
                <a:spcPct val="100000"/>
              </a:lnSpc>
              <a:spcBef>
                <a:spcPts val="0"/>
              </a:spcBef>
              <a:spcAft>
                <a:spcPct val="0"/>
              </a:spcAft>
              <a:buClrTx/>
              <a:buSzTx/>
              <a:buFontTx/>
              <a:buNone/>
              <a:tabLst/>
              <a:defRPr/>
            </a:pPr>
            <a:endParaRPr kumimoji="0" lang="en-US" sz="2600" b="0" i="0" u="none" strike="noStrike" kern="1200" cap="none" spc="0" normalizeH="0" baseline="0" noProof="0" dirty="0">
              <a:ln>
                <a:noFill/>
              </a:ln>
              <a:solidFill>
                <a:srgbClr val="3333FF"/>
              </a:solidFill>
              <a:effectLst/>
              <a:uLnTx/>
              <a:uFillTx/>
              <a:latin typeface="Arial" charset="0"/>
              <a:ea typeface="+mn-ea"/>
              <a:cs typeface="+mn-cs"/>
              <a:sym typeface="Wingdings" pitchFamily="2" charset="2"/>
            </a:endParaRPr>
          </a:p>
        </p:txBody>
      </p:sp>
      <p:sp>
        <p:nvSpPr>
          <p:cNvPr id="11" name="Rectangle 350"/>
          <p:cNvSpPr>
            <a:spLocks noChangeArrowheads="1"/>
          </p:cNvSpPr>
          <p:nvPr/>
        </p:nvSpPr>
        <p:spPr bwMode="auto">
          <a:xfrm>
            <a:off x="2571750" y="4051300"/>
            <a:ext cx="857250" cy="584200"/>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5" name="Rectangle 350"/>
          <p:cNvSpPr>
            <a:spLocks noChangeArrowheads="1"/>
          </p:cNvSpPr>
          <p:nvPr/>
        </p:nvSpPr>
        <p:spPr bwMode="auto">
          <a:xfrm>
            <a:off x="2530475" y="1066800"/>
            <a:ext cx="679450" cy="676275"/>
          </a:xfrm>
          <a:prstGeom prst="rect">
            <a:avLst/>
          </a:prstGeom>
          <a:noFill/>
          <a:ln w="88900">
            <a:solidFill>
              <a:schemeClr val="bg1">
                <a:lumMod val="75000"/>
              </a:schemeClr>
            </a:solidFill>
            <a:prstDash val="solid"/>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0" name="Rectangle 350"/>
          <p:cNvSpPr>
            <a:spLocks noChangeArrowheads="1"/>
          </p:cNvSpPr>
          <p:nvPr/>
        </p:nvSpPr>
        <p:spPr bwMode="auto">
          <a:xfrm>
            <a:off x="3048000" y="3081338"/>
            <a:ext cx="381000" cy="357187"/>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2" name="Rectangle 350"/>
          <p:cNvSpPr>
            <a:spLocks noChangeArrowheads="1"/>
          </p:cNvSpPr>
          <p:nvPr/>
        </p:nvSpPr>
        <p:spPr bwMode="auto">
          <a:xfrm>
            <a:off x="2286000" y="3565525"/>
            <a:ext cx="1143000" cy="357188"/>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7" name="Rectangle 350"/>
          <p:cNvSpPr>
            <a:spLocks noChangeArrowheads="1"/>
          </p:cNvSpPr>
          <p:nvPr/>
        </p:nvSpPr>
        <p:spPr bwMode="auto">
          <a:xfrm>
            <a:off x="2286000" y="4051300"/>
            <a:ext cx="182562" cy="584200"/>
          </a:xfrm>
          <a:prstGeom prst="rect">
            <a:avLst/>
          </a:prstGeom>
          <a:noFill/>
          <a:ln w="88900">
            <a:solidFill>
              <a:schemeClr val="bg1">
                <a:lumMod val="60000"/>
                <a:lumOff val="40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3" name="Rectangle 350"/>
          <p:cNvSpPr>
            <a:spLocks noChangeArrowheads="1"/>
          </p:cNvSpPr>
          <p:nvPr/>
        </p:nvSpPr>
        <p:spPr bwMode="auto">
          <a:xfrm>
            <a:off x="2286000" y="1066800"/>
            <a:ext cx="217487" cy="676275"/>
          </a:xfrm>
          <a:prstGeom prst="rect">
            <a:avLst/>
          </a:prstGeom>
          <a:noFill/>
          <a:ln w="88900">
            <a:solidFill>
              <a:schemeClr val="bg1">
                <a:lumMod val="75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4" name="Rectangle 350"/>
          <p:cNvSpPr>
            <a:spLocks noChangeArrowheads="1"/>
          </p:cNvSpPr>
          <p:nvPr/>
        </p:nvSpPr>
        <p:spPr bwMode="auto">
          <a:xfrm>
            <a:off x="3286125" y="1069975"/>
            <a:ext cx="142875" cy="676275"/>
          </a:xfrm>
          <a:prstGeom prst="rect">
            <a:avLst/>
          </a:prstGeom>
          <a:noFill/>
          <a:ln w="88900">
            <a:solidFill>
              <a:schemeClr val="bg1">
                <a:lumMod val="75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18" name="Rectangle 350"/>
          <p:cNvSpPr>
            <a:spLocks noChangeArrowheads="1"/>
          </p:cNvSpPr>
          <p:nvPr/>
        </p:nvSpPr>
        <p:spPr bwMode="auto">
          <a:xfrm>
            <a:off x="3048000" y="1852612"/>
            <a:ext cx="381000" cy="376238"/>
          </a:xfrm>
          <a:prstGeom prst="rect">
            <a:avLst/>
          </a:prstGeom>
          <a:noFill/>
          <a:ln w="88900">
            <a:solidFill>
              <a:schemeClr val="bg1">
                <a:lumMod val="60000"/>
                <a:lumOff val="40000"/>
              </a:schemeClr>
            </a:solidFill>
            <a:prstDash val="sysDot"/>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
        <p:nvSpPr>
          <p:cNvPr id="20" name="Rectangle 350"/>
          <p:cNvSpPr>
            <a:spLocks noChangeArrowheads="1"/>
          </p:cNvSpPr>
          <p:nvPr/>
        </p:nvSpPr>
        <p:spPr bwMode="auto">
          <a:xfrm>
            <a:off x="3059113" y="2362200"/>
            <a:ext cx="369887" cy="584200"/>
          </a:xfrm>
          <a:prstGeom prst="rect">
            <a:avLst/>
          </a:prstGeom>
          <a:noFill/>
          <a:ln w="88900">
            <a:solidFill>
              <a:schemeClr val="bg1">
                <a:lumMod val="60000"/>
                <a:lumOff val="40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99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49390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609600" y="1143000"/>
            <a:ext cx="8153400" cy="5537413"/>
          </a:xfrm>
          <a:prstGeom prst="rect">
            <a:avLst/>
          </a:prstGeom>
          <a:noFill/>
          <a:ln w="9525">
            <a:noFill/>
            <a:miter lim="800000"/>
            <a:headEnd/>
            <a:tailEnd/>
          </a:ln>
          <a:effectLst/>
        </p:spPr>
        <p:txBody>
          <a:bodyPr lIns="90488" tIns="44450" rIns="90488" bIns="44450">
            <a:spAutoFit/>
          </a:bodyPr>
          <a:lstStyle/>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Biology, ecology, damage</a:t>
            </a:r>
          </a:p>
          <a:p>
            <a:pPr eaLnBrk="0" hangingPunct="0">
              <a:spcBef>
                <a:spcPts val="1800"/>
              </a:spcBef>
              <a:buFont typeface="Arial" pitchFamily="34" charset="0"/>
              <a:buChar char="•"/>
              <a:defRPr/>
            </a:pPr>
            <a:r>
              <a:rPr lang="en-US" sz="3000" dirty="0">
                <a:solidFill>
                  <a:schemeClr val="tx1">
                    <a:lumMod val="60000"/>
                    <a:lumOff val="40000"/>
                  </a:schemeClr>
                </a:solidFill>
                <a:latin typeface="Arial" pitchFamily="34" charset="0"/>
              </a:rPr>
              <a:t> Monitoring</a:t>
            </a:r>
          </a:p>
          <a:p>
            <a:pPr eaLnBrk="0" hangingPunct="0">
              <a:spcBef>
                <a:spcPts val="1800"/>
              </a:spcBef>
              <a:buFontTx/>
              <a:buChar char="•"/>
              <a:defRPr/>
            </a:pPr>
            <a:r>
              <a:rPr lang="en-US" sz="3000" dirty="0">
                <a:solidFill>
                  <a:schemeClr val="tx1">
                    <a:lumMod val="60000"/>
                    <a:lumOff val="40000"/>
                  </a:schemeClr>
                </a:solidFill>
                <a:latin typeface="Arial" pitchFamily="34" charset="0"/>
              </a:rPr>
              <a:t> Insecticide resistance</a:t>
            </a:r>
          </a:p>
          <a:p>
            <a:pPr eaLnBrk="0" hangingPunct="0">
              <a:spcBef>
                <a:spcPts val="1800"/>
              </a:spcBef>
              <a:buFontTx/>
              <a:buChar char="•"/>
              <a:defRPr/>
            </a:pPr>
            <a:r>
              <a:rPr lang="en-US" sz="3000" dirty="0">
                <a:solidFill>
                  <a:schemeClr val="tx1">
                    <a:lumMod val="60000"/>
                    <a:lumOff val="40000"/>
                  </a:schemeClr>
                </a:solidFill>
                <a:latin typeface="Arial" pitchFamily="34" charset="0"/>
              </a:rPr>
              <a:t> Sustainable management: non-resistant</a:t>
            </a:r>
          </a:p>
          <a:p>
            <a:pPr eaLnBrk="0" hangingPunct="0">
              <a:spcBef>
                <a:spcPts val="1800"/>
              </a:spcBef>
              <a:buFontTx/>
              <a:buChar char="•"/>
              <a:defRPr/>
            </a:pPr>
            <a:r>
              <a:rPr lang="en-US" sz="4000" dirty="0">
                <a:solidFill>
                  <a:schemeClr val="tx2"/>
                </a:solidFill>
                <a:latin typeface="Arial" pitchFamily="34" charset="0"/>
              </a:rPr>
              <a:t> Sustainable management:</a:t>
            </a:r>
          </a:p>
          <a:p>
            <a:pPr eaLnBrk="0" hangingPunct="0">
              <a:spcBef>
                <a:spcPts val="0"/>
              </a:spcBef>
              <a:defRPr/>
            </a:pPr>
            <a:r>
              <a:rPr lang="en-US" sz="4000" dirty="0">
                <a:solidFill>
                  <a:schemeClr val="tx2"/>
                </a:solidFill>
                <a:latin typeface="Arial" pitchFamily="34" charset="0"/>
              </a:rPr>
              <a:t>   resistant ABW</a:t>
            </a:r>
            <a:endParaRPr lang="en-US" sz="4000" dirty="0">
              <a:solidFill>
                <a:schemeClr val="tx1">
                  <a:lumMod val="60000"/>
                  <a:lumOff val="40000"/>
                </a:schemeClr>
              </a:solidFill>
              <a:latin typeface="Arial" pitchFamily="34" charset="0"/>
            </a:endParaRPr>
          </a:p>
          <a:p>
            <a:pPr eaLnBrk="0" hangingPunct="0">
              <a:spcBef>
                <a:spcPts val="1800"/>
              </a:spcBef>
              <a:buFontTx/>
              <a:buChar char="•"/>
              <a:defRPr/>
            </a:pPr>
            <a:r>
              <a:rPr lang="en-US" sz="3200" dirty="0">
                <a:solidFill>
                  <a:schemeClr val="tx1">
                    <a:lumMod val="60000"/>
                    <a:lumOff val="40000"/>
                  </a:schemeClr>
                </a:solidFill>
                <a:latin typeface="Arial" pitchFamily="34" charset="0"/>
              </a:rPr>
              <a:t> Biorationals</a:t>
            </a:r>
          </a:p>
          <a:p>
            <a:pPr eaLnBrk="0" hangingPunct="0">
              <a:spcBef>
                <a:spcPts val="1800"/>
              </a:spcBef>
              <a:buFontTx/>
              <a:buChar char="•"/>
              <a:defRPr/>
            </a:pPr>
            <a:r>
              <a:rPr lang="en-US" sz="3200" dirty="0">
                <a:solidFill>
                  <a:schemeClr val="bg1">
                    <a:lumMod val="65000"/>
                  </a:schemeClr>
                </a:solidFill>
                <a:latin typeface="Arial" pitchFamily="34" charset="0"/>
              </a:rPr>
              <a:t>Turning ABW into an ally</a:t>
            </a:r>
            <a:endParaRPr lang="en-US" sz="3200" dirty="0">
              <a:solidFill>
                <a:schemeClr val="tx2"/>
              </a:solidFill>
              <a:latin typeface="Arial" pitchFamily="34" charset="0"/>
            </a:endParaRPr>
          </a:p>
        </p:txBody>
      </p:sp>
      <p:sp>
        <p:nvSpPr>
          <p:cNvPr id="93187" name="Rectangle 3"/>
          <p:cNvSpPr>
            <a:spLocks noChangeArrowheads="1"/>
          </p:cNvSpPr>
          <p:nvPr/>
        </p:nvSpPr>
        <p:spPr bwMode="auto">
          <a:xfrm>
            <a:off x="2819400" y="1524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ctr" eaLnBrk="1" hangingPunct="1">
              <a:lnSpc>
                <a:spcPct val="80000"/>
              </a:lnSpc>
            </a:pPr>
            <a:r>
              <a:rPr lang="en-US" altLang="en-US" sz="2800" b="0" i="1">
                <a:solidFill>
                  <a:srgbClr val="FFFF99"/>
                </a:solidFill>
                <a:latin typeface="Arial" panose="020B0604020202020204" pitchFamily="34" charset="0"/>
              </a:rPr>
              <a:t>ABW Biology and Control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a:extLst>
            <a:ext uri="{FF2B5EF4-FFF2-40B4-BE49-F238E27FC236}">
              <a16:creationId xmlns:a16="http://schemas.microsoft.com/office/drawing/2014/main" id="{4F2BD550-6FBB-543B-9020-78F1C936800B}"/>
            </a:ext>
          </a:extLst>
        </p:cNvPr>
        <p:cNvGrpSpPr/>
        <p:nvPr/>
      </p:nvGrpSpPr>
      <p:grpSpPr>
        <a:xfrm>
          <a:off x="0" y="0"/>
          <a:ext cx="0" cy="0"/>
          <a:chOff x="0" y="0"/>
          <a:chExt cx="0" cy="0"/>
        </a:xfrm>
      </p:grpSpPr>
      <p:sp>
        <p:nvSpPr>
          <p:cNvPr id="2052" name="Rectangle 3">
            <a:extLst>
              <a:ext uri="{FF2B5EF4-FFF2-40B4-BE49-F238E27FC236}">
                <a16:creationId xmlns:a16="http://schemas.microsoft.com/office/drawing/2014/main" id="{3B78F921-A7E7-1244-EBA4-B24FB7F6C1F3}"/>
              </a:ext>
            </a:extLst>
          </p:cNvPr>
          <p:cNvSpPr>
            <a:spLocks noChangeArrowheads="1"/>
          </p:cNvSpPr>
          <p:nvPr/>
        </p:nvSpPr>
        <p:spPr bwMode="auto">
          <a:xfrm>
            <a:off x="76200" y="76200"/>
            <a:ext cx="3124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b="1">
                <a:solidFill>
                  <a:schemeClr val="tx1"/>
                </a:solidFill>
                <a:latin typeface="Times New Roman" panose="02020603050405020304" pitchFamily="18" charset="0"/>
                <a:cs typeface="Arial" panose="020B0604020202020204" pitchFamily="34" charset="0"/>
              </a:defRPr>
            </a:lvl1pPr>
            <a:lvl2pPr marL="742950" indent="-285750" eaLnBrk="0" hangingPunct="0">
              <a:defRPr sz="2400" b="1">
                <a:solidFill>
                  <a:schemeClr val="tx1"/>
                </a:solidFill>
                <a:latin typeface="Times New Roman" panose="02020603050405020304" pitchFamily="18" charset="0"/>
                <a:cs typeface="Arial" panose="020B0604020202020204" pitchFamily="34" charset="0"/>
              </a:defRPr>
            </a:lvl2pPr>
            <a:lvl3pPr marL="1143000" indent="-228600" eaLnBrk="0" hangingPunct="0">
              <a:defRPr sz="2400" b="1">
                <a:solidFill>
                  <a:schemeClr val="tx1"/>
                </a:solidFill>
                <a:latin typeface="Times New Roman" panose="02020603050405020304" pitchFamily="18" charset="0"/>
                <a:cs typeface="Arial" panose="020B0604020202020204" pitchFamily="34" charset="0"/>
              </a:defRPr>
            </a:lvl3pPr>
            <a:lvl4pPr marL="1600200" indent="-228600" eaLnBrk="0" hangingPunct="0">
              <a:defRPr sz="2400" b="1">
                <a:solidFill>
                  <a:schemeClr val="tx1"/>
                </a:solidFill>
                <a:latin typeface="Times New Roman" panose="02020603050405020304" pitchFamily="18" charset="0"/>
                <a:cs typeface="Arial" panose="020B0604020202020204" pitchFamily="34" charset="0"/>
              </a:defRPr>
            </a:lvl4pPr>
            <a:lvl5pPr marL="2057400" indent="-228600" eaLnBrk="0" hangingPunct="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ABW Resistance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Insecticide Efficacy</a:t>
            </a:r>
          </a:p>
        </p:txBody>
      </p:sp>
      <p:sp>
        <p:nvSpPr>
          <p:cNvPr id="8" name="Rectangle 3">
            <a:extLst>
              <a:ext uri="{FF2B5EF4-FFF2-40B4-BE49-F238E27FC236}">
                <a16:creationId xmlns:a16="http://schemas.microsoft.com/office/drawing/2014/main" id="{B96B77D5-4EED-606B-D47F-1988C0F07E02}"/>
              </a:ext>
            </a:extLst>
          </p:cNvPr>
          <p:cNvSpPr>
            <a:spLocks noChangeArrowheads="1"/>
          </p:cNvSpPr>
          <p:nvPr/>
        </p:nvSpPr>
        <p:spPr bwMode="auto">
          <a:xfrm>
            <a:off x="304800" y="1066800"/>
            <a:ext cx="2905125" cy="4582499"/>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Ference not affected by resistance.</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Tetrino</a:t>
            </a:r>
            <a:r>
              <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Suprado, MatchPoint may be effective vs. resistant ABW but more data needed.</a:t>
            </a:r>
          </a:p>
          <a:p>
            <a:pPr marL="0" marR="0" lvl="0" indent="0" algn="l" defTabSz="914400" rtl="0" eaLnBrk="1" fontAlgn="base" latinLnBrk="0" hangingPunct="1">
              <a:lnSpc>
                <a:spcPct val="100000"/>
              </a:lnSpc>
              <a:spcBef>
                <a:spcPts val="30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3" name="TextBox 2">
            <a:extLst>
              <a:ext uri="{FF2B5EF4-FFF2-40B4-BE49-F238E27FC236}">
                <a16:creationId xmlns:a16="http://schemas.microsoft.com/office/drawing/2014/main" id="{31D37407-308E-A78A-F43C-389575F3391D}"/>
              </a:ext>
            </a:extLst>
          </p:cNvPr>
          <p:cNvSpPr txBox="1"/>
          <p:nvPr/>
        </p:nvSpPr>
        <p:spPr>
          <a:xfrm>
            <a:off x="228600" y="6019800"/>
            <a:ext cx="274305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pitchFamily="34" charset="0"/>
              </a:rPr>
              <a:t>*</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Numbers inside bars are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number of trials in summary</a:t>
            </a:r>
          </a:p>
        </p:txBody>
      </p:sp>
      <p:pic>
        <p:nvPicPr>
          <p:cNvPr id="6" name="Picture 5" descr="graph showing field efficacy of common insecticides applied in spring vs overwintered adults, young larvae, and mid-size larvae of populations with different resistance levels.">
            <a:extLst>
              <a:ext uri="{FF2B5EF4-FFF2-40B4-BE49-F238E27FC236}">
                <a16:creationId xmlns:a16="http://schemas.microsoft.com/office/drawing/2014/main" id="{566F950A-9455-2322-2FB6-D75968301EFE}"/>
              </a:ext>
            </a:extLst>
          </p:cNvPr>
          <p:cNvPicPr>
            <a:picLocks noChangeAspect="1"/>
          </p:cNvPicPr>
          <p:nvPr/>
        </p:nvPicPr>
        <p:blipFill>
          <a:blip r:embed="rId4" cstate="print">
            <a:extLst>
              <a:ext uri="{28A0092B-C50C-407E-A947-70E740481C1C}">
                <a14:useLocalDpi xmlns:a14="http://schemas.microsoft.com/office/drawing/2010/main" val="0"/>
              </a:ext>
            </a:extLst>
          </a:blip>
          <a:srcRect l="-1" r="175" b="2247"/>
          <a:stretch/>
        </p:blipFill>
        <p:spPr>
          <a:xfrm>
            <a:off x="3276340" y="152400"/>
            <a:ext cx="5791459" cy="6553200"/>
          </a:xfrm>
          <a:prstGeom prst="rect">
            <a:avLst/>
          </a:prstGeom>
        </p:spPr>
      </p:pic>
    </p:spTree>
    <p:custDataLst>
      <p:tags r:id="rId1"/>
    </p:custDataLst>
    <p:extLst>
      <p:ext uri="{BB962C8B-B14F-4D97-AF65-F5344CB8AC3E}">
        <p14:creationId xmlns:p14="http://schemas.microsoft.com/office/powerpoint/2010/main" val="2952840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jaes-verdana-white">
  <a:themeElements>
    <a:clrScheme name="njaes-verdana-white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fontScheme name="njaes-verdana-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jaes-verdana-wh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jaes-verdana-wh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jaes-verdana-wh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jaes-verdana-wh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jaes-verdana-wh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jaes-verdana-wh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jaes-verdana-wh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jaes-verdana-wh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jaes-verdana-wh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jaes-verdana-wh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jaes-verdana-wh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jaes-verdana-wh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jaes-verdana-white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31913</TotalTime>
  <Words>7124</Words>
  <Application>Microsoft Office PowerPoint</Application>
  <PresentationFormat>On-screen Show (4:3)</PresentationFormat>
  <Paragraphs>1347</Paragraphs>
  <Slides>129</Slides>
  <Notes>109</Notes>
  <HiddenSlides>0</HiddenSlides>
  <MMClips>0</MMClips>
  <ScaleCrop>false</ScaleCrop>
  <HeadingPairs>
    <vt:vector size="8" baseType="variant">
      <vt:variant>
        <vt:lpstr>Fonts Used</vt:lpstr>
      </vt:variant>
      <vt:variant>
        <vt:i4>4</vt:i4>
      </vt:variant>
      <vt:variant>
        <vt:lpstr>Theme</vt:lpstr>
      </vt:variant>
      <vt:variant>
        <vt:i4>11</vt:i4>
      </vt:variant>
      <vt:variant>
        <vt:lpstr>Embedded OLE Servers</vt:lpstr>
      </vt:variant>
      <vt:variant>
        <vt:i4>4</vt:i4>
      </vt:variant>
      <vt:variant>
        <vt:lpstr>Slide Titles</vt:lpstr>
      </vt:variant>
      <vt:variant>
        <vt:i4>129</vt:i4>
      </vt:variant>
    </vt:vector>
  </HeadingPairs>
  <TitlesOfParts>
    <vt:vector size="148" baseType="lpstr">
      <vt:lpstr>Arial</vt:lpstr>
      <vt:lpstr>Times New Roman</vt:lpstr>
      <vt:lpstr>Verdana</vt:lpstr>
      <vt:lpstr>Wingdings</vt:lpstr>
      <vt:lpstr>Default Design</vt:lpstr>
      <vt:lpstr>njaes-verdana-white</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Image Document</vt:lpstr>
      <vt:lpstr>SPW 11.0 Graph</vt:lpstr>
      <vt:lpstr>Photo Editor Photo</vt:lpstr>
      <vt:lpstr>SPW 15.0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Adult Overwintering </vt:lpstr>
      <vt:lpstr>Adult Overwintering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Host Plant Resistance to ABW</vt:lpstr>
      <vt:lpstr>Larval density and damage in mixed Poa – creeping bentgrass stands</vt:lpstr>
      <vt:lpstr>PowerPoint Presentation</vt:lpstr>
      <vt:lpstr>PowerPoint Presentation</vt:lpstr>
      <vt:lpstr>PowerPoint Presentation</vt:lpstr>
      <vt:lpstr>Effect of grass cultivar and adult density on grass damage by progeny larvae (greenhouse)</vt:lpstr>
      <vt:lpstr>Host Plants – Summary:</vt:lpstr>
      <vt:lpstr>PowerPoint Presentation</vt:lpstr>
      <vt:lpstr>PowerPoint Presentation</vt:lpstr>
      <vt:lpstr>PowerPoint Presentation</vt:lpstr>
      <vt:lpstr>PowerPoint Presentation</vt:lpstr>
      <vt:lpstr>PowerPoint Presentation</vt:lpstr>
      <vt:lpstr>PowerPoint Presentation</vt:lpstr>
      <vt:lpstr>Degree-Day Models</vt:lpstr>
      <vt:lpstr>PowerPoint Presentation</vt:lpstr>
      <vt:lpstr>Degree-Day Recording</vt:lpstr>
      <vt:lpstr>PowerPoint Presentation</vt:lpstr>
      <vt:lpstr>Linear Pitfall Traps to monitor adult movement (not good estimate of adult densities)</vt:lpstr>
      <vt:lpstr>PowerPoint Presentation</vt:lpstr>
      <vt:lpstr>PowerPoint Presentation</vt:lpstr>
      <vt:lpstr>Vacuum sampling adults : Standardize your sampling plan (1-2x/week)  count ABW and chart numbers</vt:lpstr>
      <vt:lpstr>Monitoring Adults -Irritant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Petri dish Validation Assay  9 cm dish, 1 filter paper 1 ml solution, 10 adults</vt:lpstr>
      <vt:lpstr>Petri dish Validation Assay  9 cm dish, 1 filter paper 1 ml solution, 10 adults</vt:lpstr>
      <vt:lpstr> Resistance Level Assay -Conclusions</vt:lpstr>
      <vt:lpstr>PowerPoint Presentation</vt:lpstr>
      <vt:lpstr>PowerPoint Presentation</vt:lpstr>
      <vt:lpstr>Most Successful Programs:</vt:lpstr>
      <vt:lpstr>To Get Good Control… Monitoring is Essential !!</vt:lpstr>
      <vt:lpstr>PowerPoint Presentation</vt:lpstr>
      <vt:lpstr>Why 1st Generation Control is Important  </vt:lpstr>
      <vt:lpstr>Does it make sense to apply adulticides before adult densities peak on playing surface?</vt:lpstr>
      <vt:lpstr>Problems with pre-peak applications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late do larvicides work? Why apply later?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Koppenhofer</dc:creator>
  <cp:lastModifiedBy>Albrecht Koppenhofer</cp:lastModifiedBy>
  <cp:revision>517</cp:revision>
  <dcterms:created xsi:type="dcterms:W3CDTF">1999-11-22T22:36:08Z</dcterms:created>
  <dcterms:modified xsi:type="dcterms:W3CDTF">2025-02-04T20:37:31Z</dcterms:modified>
</cp:coreProperties>
</file>